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7" d="100"/>
          <a:sy n="87" d="100"/>
        </p:scale>
        <p:origin x="6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irkee, Anu" userId="3333469e-37d3-41a9-8b80-fdc8b0d89048" providerId="ADAL" clId="{69F82919-D403-4030-B552-1E89585062DF}"/>
    <pc:docChg chg="mod modSld">
      <pc:chgData name="Dairkee, Anu" userId="3333469e-37d3-41a9-8b80-fdc8b0d89048" providerId="ADAL" clId="{69F82919-D403-4030-B552-1E89585062DF}" dt="2026-05-04T15:53:41.462" v="103" actId="20577"/>
      <pc:docMkLst>
        <pc:docMk/>
      </pc:docMkLst>
      <pc:sldChg chg="modSp mod">
        <pc:chgData name="Dairkee, Anu" userId="3333469e-37d3-41a9-8b80-fdc8b0d89048" providerId="ADAL" clId="{69F82919-D403-4030-B552-1E89585062DF}" dt="2026-05-04T15:53:41.462" v="103" actId="20577"/>
        <pc:sldMkLst>
          <pc:docMk/>
          <pc:sldMk cId="0" sldId="256"/>
        </pc:sldMkLst>
        <pc:spChg chg="mod">
          <ac:chgData name="Dairkee, Anu" userId="3333469e-37d3-41a9-8b80-fdc8b0d89048" providerId="ADAL" clId="{69F82919-D403-4030-B552-1E89585062DF}" dt="2026-05-04T15:53:41.462" v="103" actId="20577"/>
          <ac:spMkLst>
            <pc:docMk/>
            <pc:sldMk cId="0" sldId="256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9020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0E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457200"/>
            <a:ext cx="54864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Defense of</a:t>
            </a:r>
            <a:endParaRPr lang="en-US" sz="38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Diversity Statements</a:t>
            </a:r>
            <a:endParaRPr lang="en-US" sz="38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Medical Education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731520" y="3200400"/>
            <a:ext cx="1828800" cy="2286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3383280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Anu Dairkee</a:t>
            </a:r>
            <a:r>
              <a:rPr lang="en-US" sz="1300" b="1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anu.dairkee@us.dlapaiper.com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8F8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 of Law and the Biosciences, 2026 (co-authored with Gregory Curfman and Carmel Shachar)</a:t>
            </a:r>
            <a:endParaRPr lang="en-US" sz="1300" dirty="0"/>
          </a:p>
          <a:p>
            <a:pPr marL="0" indent="0">
              <a:buNone/>
            </a:pPr>
            <a:r>
              <a:rPr lang="en-US" sz="1000" dirty="0">
                <a:solidFill>
                  <a:srgbClr val="8F8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Harvard Law School  |  JAMA  |  Oxford University Press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0" y="274320"/>
            <a:ext cx="22860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0000" dirty="0">
                <a:solidFill>
                  <a:srgbClr val="1F1D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7" name="Text 5"/>
          <p:cNvSpPr/>
          <p:nvPr/>
        </p:nvSpPr>
        <p:spPr>
          <a:xfrm>
            <a:off x="6217920" y="2560320"/>
            <a:ext cx="2560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ADABA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Diversity statements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i="1" dirty="0">
                <a:solidFill>
                  <a:srgbClr val="ADABA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represent good policy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i="1" dirty="0">
                <a:solidFill>
                  <a:srgbClr val="ADABA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good law.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45720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F0E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Introduction &amp; Overview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4023360" cy="3291840"/>
          </a:xfrm>
          <a:prstGeom prst="rect">
            <a:avLst/>
          </a:prstGeom>
          <a:solidFill>
            <a:srgbClr val="F2F1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05840" y="1463040"/>
            <a:ext cx="35661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Are Diversity Statements?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1F1D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Universities, especially medical schools, use diversity statements in faculty hiring, promotion, and tenure decisions. Applicants describe: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 efforts to promote diversity, equity, and inclusion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plans for fostering inclusive environments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Commitment to culturally competent teaching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200" i="1" dirty="0">
                <a:solidFill>
                  <a:srgbClr val="1F1D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focus is on inclusivity and cultural competency — not race or ethnicity as a factor.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0" y="1280160"/>
            <a:ext cx="54864" cy="91440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303520" y="128016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 Berkeley Rubric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303520" y="1600200"/>
            <a:ext cx="3383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Scores candidates on teaching, research, and service contributions to diversity. Assesses prior history and future plans for removing barriers and promoting inclusivity.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029200" y="2377440"/>
            <a:ext cx="54864" cy="91440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303520" y="237744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Princeton Perspective Statements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303520" y="2697480"/>
            <a:ext cx="3383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Asks applicants to outline how they will advance an institution’s approach to fostering an inclusive learning environment.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0" y="3474720"/>
            <a:ext cx="54864" cy="91440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303520" y="347472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Principle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303520" y="3794760"/>
            <a:ext cx="3383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Neither example focuses on a candidate’s race or ethnicity. The emphasis is on commitment to inclusive pedagogy and culturally responsive practice.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31520" y="470916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F8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Dairkee, Curfman &amp; Shachar, J. Law &amp; Biosciences (2026)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0E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Challenging Moment for DEI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8686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DAB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political and legal landscape has shifted dramatically against diversity initiatives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2468880" cy="132588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554480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5087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SFFA v. Harvard (2023)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325880" y="182880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Supreme Court ruled race-conscious admissions unconstitutional under the Equal Protection Clause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3474720" y="1371600"/>
            <a:ext cx="2468880" cy="132588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1554480"/>
            <a:ext cx="292608" cy="29260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069080" y="15087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Order on DEI</a:t>
            </a:r>
            <a:endParaRPr lang="en-US" sz="1100" dirty="0"/>
          </a:p>
        </p:txBody>
      </p:sp>
      <p:sp>
        <p:nvSpPr>
          <p:cNvPr id="12" name="Text 8"/>
          <p:cNvSpPr/>
          <p:nvPr/>
        </p:nvSpPr>
        <p:spPr>
          <a:xfrm>
            <a:off x="4069080" y="182880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Trump Administration executive order seeking to end DEI in all federally funded higher education</a:t>
            </a:r>
            <a:endParaRPr lang="en-US" sz="950" dirty="0"/>
          </a:p>
        </p:txBody>
      </p:sp>
      <p:sp>
        <p:nvSpPr>
          <p:cNvPr id="13" name="Shape 9"/>
          <p:cNvSpPr/>
          <p:nvPr/>
        </p:nvSpPr>
        <p:spPr>
          <a:xfrm>
            <a:off x="6217920" y="1371600"/>
            <a:ext cx="2468880" cy="132588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0" y="1554480"/>
            <a:ext cx="292608" cy="29260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812280" y="15087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NIH Grant Restrictions</a:t>
            </a:r>
            <a:endParaRPr lang="en-US" sz="1100" dirty="0"/>
          </a:p>
        </p:txBody>
      </p:sp>
      <p:sp>
        <p:nvSpPr>
          <p:cNvPr id="16" name="Text 11"/>
          <p:cNvSpPr/>
          <p:nvPr/>
        </p:nvSpPr>
        <p:spPr>
          <a:xfrm>
            <a:off x="6812280" y="182880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NIH banning grants to research institutions operating DEI programs</a:t>
            </a:r>
            <a:endParaRPr lang="en-US" sz="950" dirty="0"/>
          </a:p>
        </p:txBody>
      </p:sp>
      <p:sp>
        <p:nvSpPr>
          <p:cNvPr id="17" name="Shape 12"/>
          <p:cNvSpPr/>
          <p:nvPr/>
        </p:nvSpPr>
        <p:spPr>
          <a:xfrm>
            <a:off x="731520" y="2971800"/>
            <a:ext cx="2468880" cy="132588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400" y="3154680"/>
            <a:ext cx="292608" cy="29260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325880" y="31089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Universities Retreat</a:t>
            </a:r>
            <a:endParaRPr lang="en-US" sz="1100" dirty="0"/>
          </a:p>
        </p:txBody>
      </p:sp>
      <p:sp>
        <p:nvSpPr>
          <p:cNvPr id="20" name="Text 14"/>
          <p:cNvSpPr/>
          <p:nvPr/>
        </p:nvSpPr>
        <p:spPr>
          <a:xfrm>
            <a:off x="1325880" y="342900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Harvard FAS, MIT, and University of Michigan dropped diversity statement requirements</a:t>
            </a:r>
            <a:endParaRPr lang="en-US" sz="950" dirty="0"/>
          </a:p>
        </p:txBody>
      </p:sp>
      <p:sp>
        <p:nvSpPr>
          <p:cNvPr id="21" name="Shape 15"/>
          <p:cNvSpPr/>
          <p:nvPr/>
        </p:nvSpPr>
        <p:spPr>
          <a:xfrm>
            <a:off x="3474720" y="2971800"/>
            <a:ext cx="2468880" cy="132588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7600" y="3154680"/>
            <a:ext cx="292608" cy="29260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4069080" y="31089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Legislation</a:t>
            </a:r>
            <a:endParaRPr lang="en-US" sz="1100" dirty="0"/>
          </a:p>
        </p:txBody>
      </p:sp>
      <p:sp>
        <p:nvSpPr>
          <p:cNvPr id="24" name="Text 17"/>
          <p:cNvSpPr/>
          <p:nvPr/>
        </p:nvSpPr>
        <p:spPr>
          <a:xfrm>
            <a:off x="4069080" y="342900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states have passed laws eliminating diversity statements at public universities</a:t>
            </a:r>
            <a:endParaRPr lang="en-US" sz="950" dirty="0"/>
          </a:p>
        </p:txBody>
      </p:sp>
      <p:sp>
        <p:nvSpPr>
          <p:cNvPr id="25" name="Shape 18"/>
          <p:cNvSpPr/>
          <p:nvPr/>
        </p:nvSpPr>
        <p:spPr>
          <a:xfrm>
            <a:off x="6217920" y="2971800"/>
            <a:ext cx="2468880" cy="132588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0" y="3154680"/>
            <a:ext cx="292608" cy="292608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6812280" y="31089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OCR Guidance</a:t>
            </a:r>
            <a:endParaRPr lang="en-US" sz="1100" dirty="0"/>
          </a:p>
        </p:txBody>
      </p:sp>
      <p:sp>
        <p:nvSpPr>
          <p:cNvPr id="28" name="Text 20"/>
          <p:cNvSpPr/>
          <p:nvPr/>
        </p:nvSpPr>
        <p:spPr>
          <a:xfrm>
            <a:off x="6812280" y="342900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 of Civil Rights letter: institutions may not consider race in hiring or promotion decisions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593D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F0E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Constitutional Analysis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8686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706D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diversity statements survive First Amendment scrutiny?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54864" cy="731520"/>
          </a:xfrm>
          <a:prstGeom prst="rect">
            <a:avLst/>
          </a:prstGeom>
          <a:solidFill>
            <a:srgbClr val="593D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05840" y="13716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vs. Viewpoint Discrimination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164592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Diversity statements are content-based (universities specify the topic) and may be viewpoint-based if only one perspective is accepted. Heightened or intermediate scrutiny applies.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731520" y="2240280"/>
            <a:ext cx="54864" cy="731520"/>
          </a:xfrm>
          <a:prstGeom prst="rect">
            <a:avLst/>
          </a:prstGeom>
          <a:solidFill>
            <a:srgbClr val="593D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Freedom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005840" y="251460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Keyishian v. Board of Regents: “Our Nation is deeply committed to safeguarding academic freedom.” Universities routinely examine viewpoints in hiring decisions.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731520" y="3108960"/>
            <a:ext cx="54864" cy="731520"/>
          </a:xfrm>
          <a:prstGeom prst="rect">
            <a:avLst/>
          </a:prstGeom>
          <a:solidFill>
            <a:srgbClr val="593D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005840" y="31089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vs. Private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005840" y="338328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Amendment applies to public universities directly. Private universities are not legally required to adhere but many voluntarily follow these principles.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31520" y="3977640"/>
            <a:ext cx="54864" cy="731520"/>
          </a:xfrm>
          <a:prstGeom prst="rect">
            <a:avLst/>
          </a:prstGeom>
          <a:solidFill>
            <a:srgbClr val="593D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005840" y="39776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Compelled Speech Doctrine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005840" y="425196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303 Creative v. Elenis, NIFLA v. Becerra, RJ Reynolds v. FDA — courts apply different standards depending on context. Commercial speech receives lower scrutiny.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5212080" y="365760"/>
            <a:ext cx="3566160" cy="4389120"/>
          </a:xfrm>
          <a:prstGeom prst="rect">
            <a:avLst/>
          </a:prstGeom>
          <a:solidFill>
            <a:srgbClr val="F2F1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486400" y="6400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486400" y="1097280"/>
            <a:ext cx="3017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compelling government interest is required for diversity statements to survive heightened scrutiny. The statements must further that interest through appropriately tailored means.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0" y="2651760"/>
            <a:ext cx="45720" cy="1645920"/>
          </a:xfrm>
          <a:prstGeom prst="rect">
            <a:avLst/>
          </a:prstGeom>
          <a:solidFill>
            <a:srgbClr val="CCCA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715000" y="2651760"/>
            <a:ext cx="27889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524F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“The willingness and ability of professors to teach students to be comfortable with a wide variety of backgrounds is an essential part of the medical school pedagogical process.”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8F8B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Dairkee, Curfman &amp; Shachar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0E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Existing Case Law on Diversity Statements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8686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DAB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court has decided the constitutionality of diversity statements on the merits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3749040" cy="292608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31520" y="1463040"/>
            <a:ext cx="3749040" cy="73152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60120" y="16916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706D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554480" y="173736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Haltigan v. Drake (2024)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228600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UC Santa Cruz psychology professor challenged the university’s diversity statement requirement, calling it a “loyalty oath” and unconstitutional compelled speech.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005840" y="3291840"/>
            <a:ext cx="3200400" cy="822960"/>
          </a:xfrm>
          <a:prstGeom prst="rect">
            <a:avLst/>
          </a:prstGeom>
          <a:solidFill>
            <a:srgbClr val="33312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188720" y="338328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DAB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Outcome:</a:t>
            </a:r>
            <a:endParaRPr lang="en-US" sz="1000" dirty="0"/>
          </a:p>
          <a:p>
            <a:pPr marL="0" indent="0">
              <a:buNone/>
            </a:pPr>
            <a:r>
              <a:rPr lang="en-US" sz="1050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Dismissed for lack of standing — Haltigan never actually applied for the position.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846320" y="1463040"/>
            <a:ext cx="3749040" cy="292608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46320" y="1463040"/>
            <a:ext cx="3749040" cy="73152"/>
          </a:xfrm>
          <a:prstGeom prst="rect">
            <a:avLst/>
          </a:prstGeom>
          <a:solidFill>
            <a:srgbClr val="4D493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74920" y="16916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706D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669280" y="173736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Palsgaard v. Christian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120640" y="228600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 (Foundation for Individual Rights and Expression) filed suit against California Community Colleges for implementing a DEI mandate for evaluating professors.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120640" y="3291840"/>
            <a:ext cx="3200400" cy="822960"/>
          </a:xfrm>
          <a:prstGeom prst="rect">
            <a:avLst/>
          </a:prstGeom>
          <a:solidFill>
            <a:srgbClr val="33312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303520" y="338328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DAB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Outcome:</a:t>
            </a:r>
            <a:endParaRPr lang="en-US" sz="1000" dirty="0"/>
          </a:p>
          <a:p>
            <a:pPr marL="0" indent="0">
              <a:buNone/>
            </a:pPr>
            <a:r>
              <a:rPr lang="en-US" sz="1050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Community College system withdrew its DEI mandate; case was dismissed as moot.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31520" y="461772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F8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Neither case reached a decision on the constitutional merits of mandatory diversity statements.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0" y="0"/>
            <a:ext cx="4389120" cy="5143500"/>
          </a:xfrm>
          <a:prstGeom prst="rect">
            <a:avLst/>
          </a:prstGeom>
          <a:solidFill>
            <a:srgbClr val="0F0E0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5486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F0E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“Distinct Interests”</a:t>
            </a:r>
            <a:endParaRPr lang="en-US" sz="2600" dirty="0"/>
          </a:p>
          <a:p>
            <a:pPr marL="0" indent="0">
              <a:buNone/>
            </a:pPr>
            <a:r>
              <a:rPr lang="en-US" sz="2600" dirty="0">
                <a:solidFill>
                  <a:srgbClr val="0F0E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Rationale from SFFA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Chief Justice Roberts’ Footnote 4 opened a narrow pathway for professional schools</a:t>
            </a:r>
            <a:endParaRPr lang="en-US" sz="1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331720"/>
            <a:ext cx="201168" cy="2011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2286000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F1D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SFFA’s opinion flagged that military academies may have “potentially distinct interests” justifying race-conscious policies</a:t>
            </a:r>
            <a:endParaRPr lang="en-US" sz="105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971800"/>
            <a:ext cx="201168" cy="20116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51560" y="2926080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F1D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Naval Academy and West Point cases found a compelling national security interest in officer corps diversity</a:t>
            </a:r>
            <a:endParaRPr lang="en-US" sz="10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611880"/>
            <a:ext cx="201168" cy="20116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051560" y="3566160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F1D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Jonathan Feingold argues professional schools (law, medical) may possess similarly distinct interests</a:t>
            </a:r>
            <a:endParaRPr lang="en-US" sz="105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251960"/>
            <a:ext cx="201168" cy="201168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051560" y="4206240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F1D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schools train the physician workforce — a compelling public health interest analogous to national security</a:t>
            </a:r>
            <a:endParaRPr lang="en-US" sz="1050" dirty="0"/>
          </a:p>
        </p:txBody>
      </p:sp>
      <p:sp>
        <p:nvSpPr>
          <p:cNvPr id="13" name="Text 7"/>
          <p:cNvSpPr/>
          <p:nvPr/>
        </p:nvSpPr>
        <p:spPr>
          <a:xfrm>
            <a:off x="5120640" y="54864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Footnote 4</a:t>
            </a:r>
            <a:endParaRPr lang="en-US" sz="2000" dirty="0"/>
          </a:p>
        </p:txBody>
      </p:sp>
      <p:sp>
        <p:nvSpPr>
          <p:cNvPr id="14" name="Shape 8"/>
          <p:cNvSpPr/>
          <p:nvPr/>
        </p:nvSpPr>
        <p:spPr>
          <a:xfrm>
            <a:off x="5120640" y="1097280"/>
            <a:ext cx="45720" cy="128016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9"/>
          <p:cNvSpPr/>
          <p:nvPr/>
        </p:nvSpPr>
        <p:spPr>
          <a:xfrm>
            <a:off x="5349240" y="109728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CCA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“[T]his opinion is not intended to apply to these institutions, in light of the potentially distinct interests that military academies may present.”</a:t>
            </a:r>
            <a:endParaRPr lang="en-US" sz="1200" dirty="0"/>
          </a:p>
        </p:txBody>
      </p:sp>
      <p:sp>
        <p:nvSpPr>
          <p:cNvPr id="16" name="Text 10"/>
          <p:cNvSpPr/>
          <p:nvPr/>
        </p:nvSpPr>
        <p:spPr>
          <a:xfrm>
            <a:off x="5349240" y="246888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F8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Chief Justice Roberts, SFFA v. Harvard (2023)</a:t>
            </a:r>
            <a:endParaRPr lang="en-US" sz="900" dirty="0"/>
          </a:p>
        </p:txBody>
      </p:sp>
      <p:sp>
        <p:nvSpPr>
          <p:cNvPr id="17" name="Shape 11"/>
          <p:cNvSpPr/>
          <p:nvPr/>
        </p:nvSpPr>
        <p:spPr>
          <a:xfrm>
            <a:off x="5120640" y="3017520"/>
            <a:ext cx="3566160" cy="82296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2"/>
          <p:cNvSpPr/>
          <p:nvPr/>
        </p:nvSpPr>
        <p:spPr>
          <a:xfrm>
            <a:off x="5349240" y="310896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Naval Academy Case</a:t>
            </a:r>
            <a:endParaRPr lang="en-US" sz="1100" dirty="0"/>
          </a:p>
        </p:txBody>
      </p:sp>
      <p:sp>
        <p:nvSpPr>
          <p:cNvPr id="19" name="Text 13"/>
          <p:cNvSpPr/>
          <p:nvPr/>
        </p:nvSpPr>
        <p:spPr>
          <a:xfrm>
            <a:off x="5349240" y="338328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Judge ruled compelling national security interest justified race-conscious admissions for officer diversity</a:t>
            </a:r>
            <a:endParaRPr lang="en-US" sz="950" dirty="0"/>
          </a:p>
        </p:txBody>
      </p:sp>
      <p:sp>
        <p:nvSpPr>
          <p:cNvPr id="20" name="Shape 14"/>
          <p:cNvSpPr/>
          <p:nvPr/>
        </p:nvSpPr>
        <p:spPr>
          <a:xfrm>
            <a:off x="5120640" y="3977640"/>
            <a:ext cx="3566160" cy="82296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5"/>
          <p:cNvSpPr/>
          <p:nvPr/>
        </p:nvSpPr>
        <p:spPr>
          <a:xfrm>
            <a:off x="5349240" y="40690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Point Case</a:t>
            </a:r>
            <a:endParaRPr lang="en-US" sz="1100" dirty="0"/>
          </a:p>
        </p:txBody>
      </p:sp>
      <p:sp>
        <p:nvSpPr>
          <p:cNvPr id="22" name="Text 16"/>
          <p:cNvSpPr/>
          <p:nvPr/>
        </p:nvSpPr>
        <p:spPr>
          <a:xfrm>
            <a:off x="5349240" y="434340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 distinguished Harvard context from military — “what was not compelling to the Supreme Court may be compelling in the context of West Point”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0E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593D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2004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Medical Schools’ Compelling Interest in Diversity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DAB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data reveals a physician workforce crisis and persistent health disparities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2468880" cy="155448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5087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10th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731520" y="201168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ADAB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10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31520" y="224028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ranking among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high-income countries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health outcomes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474720" y="1371600"/>
            <a:ext cx="2468880" cy="155448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474720" y="15087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4×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3474720" y="201168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ADAB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474720" y="224028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 maternal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mortality rate vs.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 mothers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6217920" y="1371600"/>
            <a:ext cx="2468880" cy="155448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217920" y="15087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$320B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6217920" y="201168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ADAB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annually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217920" y="224028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health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inequities to the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healthcare system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731520" y="3200400"/>
            <a:ext cx="1874520" cy="123444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2918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5.2%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731520" y="379476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US physicians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Black (2022)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88920" y="3200400"/>
            <a:ext cx="1874520" cy="123444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788920" y="32918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6.3%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2788920" y="379476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US physicians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Hispanic (2022)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846320" y="3200400"/>
            <a:ext cx="1874520" cy="123444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46320" y="32918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-11.6%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4846320" y="379476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 medical school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matriculants (2024)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903720" y="3200400"/>
            <a:ext cx="1874520" cy="123444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903720" y="32918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-10.8%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6903720" y="379476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Hispanic medical school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matriculants (2024)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06D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Commonwealth Fund, AAMC, Deloitte, Tangel et al. | By 2050, ~50% of the US population will be people of color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0E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Role of Diversity Statements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F8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they serve medical education and patient outcomes</a:t>
            </a:r>
            <a:endParaRPr lang="en-US" sz="1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417320"/>
            <a:ext cx="201168" cy="2011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1371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About Demographic Diversity Alone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1051560" y="1664208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goal is faculty who understand culturally appropriate care — not necessarily a more diverse faculty by demographics.</a:t>
            </a:r>
            <a:endParaRPr lang="en-US" sz="10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286000"/>
            <a:ext cx="201168" cy="20116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51560" y="2240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Faculty Mentorship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1051560" y="2532888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Diversity statements facilitate hiring faculty who can mentor students to deliver culturally competent care. Faculty of any background can be effective if committed.</a:t>
            </a:r>
            <a:endParaRPr lang="en-US" sz="10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154680"/>
            <a:ext cx="201168" cy="20116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051560" y="31089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Health Outcomes</a:t>
            </a:r>
            <a:endParaRPr lang="en-US" sz="1200" dirty="0"/>
          </a:p>
        </p:txBody>
      </p:sp>
      <p:sp>
        <p:nvSpPr>
          <p:cNvPr id="13" name="Text 8"/>
          <p:cNvSpPr/>
          <p:nvPr/>
        </p:nvSpPr>
        <p:spPr>
          <a:xfrm>
            <a:off x="1051560" y="3401568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Diverse provider teams correlate with improved outcomes for patients of color. Communities with more Black physicians see positive health correlations.</a:t>
            </a:r>
            <a:endParaRPr lang="en-US" sz="10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023360"/>
            <a:ext cx="201168" cy="201168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05156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0E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Accreditation Requirement</a:t>
            </a:r>
            <a:endParaRPr lang="en-US" sz="1200" dirty="0"/>
          </a:p>
        </p:txBody>
      </p:sp>
      <p:sp>
        <p:nvSpPr>
          <p:cNvPr id="16" name="Text 10"/>
          <p:cNvSpPr/>
          <p:nvPr/>
        </p:nvSpPr>
        <p:spPr>
          <a:xfrm>
            <a:off x="1051560" y="4270248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24F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LCME Standard 7.6 requires cultural competency training. Diversity statements help ensure faculty are equipped to meet this standard.</a:t>
            </a:r>
            <a:endParaRPr lang="en-US" sz="1000" dirty="0"/>
          </a:p>
        </p:txBody>
      </p:sp>
      <p:sp>
        <p:nvSpPr>
          <p:cNvPr id="17" name="Shape 11"/>
          <p:cNvSpPr/>
          <p:nvPr/>
        </p:nvSpPr>
        <p:spPr>
          <a:xfrm>
            <a:off x="5120640" y="0"/>
            <a:ext cx="4023360" cy="5143500"/>
          </a:xfrm>
          <a:prstGeom prst="rect">
            <a:avLst/>
          </a:prstGeom>
          <a:solidFill>
            <a:srgbClr val="0F0E0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2"/>
          <p:cNvSpPr/>
          <p:nvPr/>
        </p:nvSpPr>
        <p:spPr>
          <a:xfrm>
            <a:off x="5440680" y="6400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</a:t>
            </a:r>
            <a:endParaRPr lang="en-US" sz="1100" dirty="0"/>
          </a:p>
        </p:txBody>
      </p:sp>
      <p:sp>
        <p:nvSpPr>
          <p:cNvPr id="19" name="Text 13"/>
          <p:cNvSpPr/>
          <p:nvPr/>
        </p:nvSpPr>
        <p:spPr>
          <a:xfrm>
            <a:off x="5440680" y="118872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30.6</a:t>
            </a:r>
            <a:endParaRPr lang="en-US" sz="6400" dirty="0"/>
          </a:p>
        </p:txBody>
      </p:sp>
      <p:sp>
        <p:nvSpPr>
          <p:cNvPr id="20" name="Text 14"/>
          <p:cNvSpPr/>
          <p:nvPr/>
        </p:nvSpPr>
        <p:spPr>
          <a:xfrm>
            <a:off x="5440680" y="21031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greater life expectancy</a:t>
            </a:r>
            <a:endParaRPr lang="en-US" sz="1400" dirty="0"/>
          </a:p>
        </p:txBody>
      </p:sp>
      <p:sp>
        <p:nvSpPr>
          <p:cNvPr id="21" name="Text 15"/>
          <p:cNvSpPr/>
          <p:nvPr/>
        </p:nvSpPr>
        <p:spPr>
          <a:xfrm>
            <a:off x="5623560" y="2560320"/>
            <a:ext cx="2651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Black community members for every 10% increase in Black primary care physician representation in a county</a:t>
            </a:r>
            <a:endParaRPr lang="en-US" sz="1100" dirty="0"/>
          </a:p>
        </p:txBody>
      </p:sp>
      <p:sp>
        <p:nvSpPr>
          <p:cNvPr id="22" name="Shape 16"/>
          <p:cNvSpPr/>
          <p:nvPr/>
        </p:nvSpPr>
        <p:spPr>
          <a:xfrm>
            <a:off x="6035040" y="3657600"/>
            <a:ext cx="1645920" cy="2286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17"/>
          <p:cNvSpPr/>
          <p:nvPr/>
        </p:nvSpPr>
        <p:spPr>
          <a:xfrm>
            <a:off x="5440680" y="384048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F8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Health Resources and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8F8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Administration / Snyder et al., JAMA (2023)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0E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AFA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CCCA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Diversity statements represent good policy and good law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3749040" cy="118872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31520" y="1463040"/>
            <a:ext cx="3749040" cy="64008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05840" y="1600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Confidence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05840" y="192024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schools can be reasonably confident that diversity statements will not face legal repercussions. No court has ruled them unconstitutional on the merits.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846320" y="1463040"/>
            <a:ext cx="3749040" cy="118872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46320" y="1463040"/>
            <a:ext cx="3749040" cy="64008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120640" y="1600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Freedom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120640" y="192024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Principles of academic freedom support universities’ right to set hiring criteria and determine the grounds for hiring and promoting professors.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31520" y="2880360"/>
            <a:ext cx="3749040" cy="118872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31520" y="2880360"/>
            <a:ext cx="3749040" cy="64008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005840" y="30175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Compelling State Interest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05840" y="333756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is a compelling state interest in racial and ethnic diversity among medical school faculties and students, grounded in public health necessity.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846320" y="2880360"/>
            <a:ext cx="3749040" cy="1188720"/>
          </a:xfrm>
          <a:prstGeom prst="rect">
            <a:avLst/>
          </a:prstGeom>
          <a:solidFill>
            <a:srgbClr val="1F1D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846320" y="2880360"/>
            <a:ext cx="3749040" cy="64008"/>
          </a:xfrm>
          <a:prstGeom prst="rect">
            <a:avLst/>
          </a:prstGeom>
          <a:solidFill>
            <a:srgbClr val="333F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120640" y="30175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A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Healthcare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120640" y="333756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CCA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diverse physician workforce builds trust, improves healthcare quality, and helps address the persistent health disparities that cost $320 billion annually.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31520" y="44805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8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schools must continue to promote racial and ethnic diversity as a way of broadening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8F8B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nation’s physician workforce — among the highest priorities in medical education.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1239</Words>
  <Application>Microsoft Office PowerPoint</Application>
  <PresentationFormat>On-screen Show (16:9)</PresentationFormat>
  <Paragraphs>151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Defense of Diversity Statements in Medical Education</dc:title>
  <dc:subject>PptxGenJS Presentation</dc:subject>
  <dc:creator>Undaleeb Dairkee, Gregory Curfman, Carmel Shachar</dc:creator>
  <cp:lastModifiedBy>Dairkee, Anu</cp:lastModifiedBy>
  <cp:revision>1</cp:revision>
  <dcterms:created xsi:type="dcterms:W3CDTF">2026-05-04T14:25:51Z</dcterms:created>
  <dcterms:modified xsi:type="dcterms:W3CDTF">2026-05-04T15:53:42Z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a1bc8a-c77f-42fc-94c5-4575f811706d_Enabled">
    <vt:lpwstr>true</vt:lpwstr>
  </property>
  <property fmtid="{D5CDD505-2E9C-101B-9397-08002B2CF9AE}" pid="3" name="MSIP_Label_e3a1bc8a-c77f-42fc-94c5-4575f811706d_SetDate">
    <vt:lpwstr>2026-05-04T14:33:37Z</vt:lpwstr>
  </property>
  <property fmtid="{D5CDD505-2E9C-101B-9397-08002B2CF9AE}" pid="4" name="MSIP_Label_e3a1bc8a-c77f-42fc-94c5-4575f811706d_Method">
    <vt:lpwstr>Standard</vt:lpwstr>
  </property>
  <property fmtid="{D5CDD505-2E9C-101B-9397-08002B2CF9AE}" pid="5" name="MSIP_Label_e3a1bc8a-c77f-42fc-94c5-4575f811706d_Name">
    <vt:lpwstr>e3a1bc8a-c77f-42fc-94c5-4575f811706d</vt:lpwstr>
  </property>
  <property fmtid="{D5CDD505-2E9C-101B-9397-08002B2CF9AE}" pid="6" name="MSIP_Label_e3a1bc8a-c77f-42fc-94c5-4575f811706d_SiteId">
    <vt:lpwstr>fb7083da-754c-45a4-8b6b-a05941a3a3e9</vt:lpwstr>
  </property>
  <property fmtid="{D5CDD505-2E9C-101B-9397-08002B2CF9AE}" pid="7" name="MSIP_Label_e3a1bc8a-c77f-42fc-94c5-4575f811706d_ActionId">
    <vt:lpwstr>8732c5a9-3571-446e-aa49-bfbac67bb735</vt:lpwstr>
  </property>
  <property fmtid="{D5CDD505-2E9C-101B-9397-08002B2CF9AE}" pid="8" name="MSIP_Label_e3a1bc8a-c77f-42fc-94c5-4575f811706d_ContentBits">
    <vt:lpwstr>0</vt:lpwstr>
  </property>
  <property fmtid="{D5CDD505-2E9C-101B-9397-08002B2CF9AE}" pid="9" name="MSIP_Label_e3a1bc8a-c77f-42fc-94c5-4575f811706d_Tag">
    <vt:lpwstr>10, 3, 0, 1</vt:lpwstr>
  </property>
</Properties>
</file>