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82" r:id="rId5"/>
    <p:sldId id="283" r:id="rId6"/>
    <p:sldId id="260" r:id="rId7"/>
    <p:sldId id="270" r:id="rId8"/>
    <p:sldId id="278" r:id="rId9"/>
    <p:sldId id="284" r:id="rId10"/>
    <p:sldId id="285" r:id="rId11"/>
    <p:sldId id="286" r:id="rId12"/>
    <p:sldId id="28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4"/>
    <p:restoredTop sz="94637"/>
  </p:normalViewPr>
  <p:slideViewPr>
    <p:cSldViewPr snapToGrid="0">
      <p:cViewPr varScale="1">
        <p:scale>
          <a:sx n="98" d="100"/>
          <a:sy n="98" d="100"/>
        </p:scale>
        <p:origin x="344" y="192"/>
      </p:cViewPr>
      <p:guideLst/>
    </p:cSldViewPr>
  </p:slideViewPr>
  <p:notesTextViewPr>
    <p:cViewPr>
      <p:scale>
        <a:sx n="1" d="1"/>
        <a:sy n="1" d="1"/>
      </p:scale>
      <p:origin x="0" y="0"/>
    </p:cViewPr>
  </p:notesTextViewPr>
  <p:notesViewPr>
    <p:cSldViewPr snapToGrid="0">
      <p:cViewPr varScale="1">
        <p:scale>
          <a:sx n="79" d="100"/>
          <a:sy n="79" d="100"/>
        </p:scale>
        <p:origin x="3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D4086-6AEC-AE42-99AA-8AFFC4D01B30}" type="datetimeFigureOut">
              <a:rPr lang="en-US" smtClean="0"/>
              <a:t>5/30/26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57386-759E-834D-B7D8-02B561F8A6C3}" type="slidenum">
              <a:rPr lang="en-US" smtClean="0"/>
              <a:t>‹#›</a:t>
            </a:fld>
            <a:endParaRPr lang="en-US"/>
          </a:p>
        </p:txBody>
      </p:sp>
    </p:spTree>
    <p:extLst>
      <p:ext uri="{BB962C8B-B14F-4D97-AF65-F5344CB8AC3E}">
        <p14:creationId xmlns:p14="http://schemas.microsoft.com/office/powerpoint/2010/main" val="1363311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57386-759E-834D-B7D8-02B561F8A6C3}" type="slidenum">
              <a:rPr lang="en-US" smtClean="0"/>
              <a:t>1</a:t>
            </a:fld>
            <a:endParaRPr lang="en-US"/>
          </a:p>
        </p:txBody>
      </p:sp>
    </p:spTree>
    <p:extLst>
      <p:ext uri="{BB962C8B-B14F-4D97-AF65-F5344CB8AC3E}">
        <p14:creationId xmlns:p14="http://schemas.microsoft.com/office/powerpoint/2010/main" val="1656208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57386-759E-834D-B7D8-02B561F8A6C3}" type="slidenum">
              <a:rPr lang="en-US" smtClean="0"/>
              <a:t>10</a:t>
            </a:fld>
            <a:endParaRPr lang="en-US"/>
          </a:p>
        </p:txBody>
      </p:sp>
    </p:spTree>
    <p:extLst>
      <p:ext uri="{BB962C8B-B14F-4D97-AF65-F5344CB8AC3E}">
        <p14:creationId xmlns:p14="http://schemas.microsoft.com/office/powerpoint/2010/main" val="2940689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57386-759E-834D-B7D8-02B561F8A6C3}" type="slidenum">
              <a:rPr lang="en-US" smtClean="0"/>
              <a:t>11</a:t>
            </a:fld>
            <a:endParaRPr lang="en-US"/>
          </a:p>
        </p:txBody>
      </p:sp>
    </p:spTree>
    <p:extLst>
      <p:ext uri="{BB962C8B-B14F-4D97-AF65-F5344CB8AC3E}">
        <p14:creationId xmlns:p14="http://schemas.microsoft.com/office/powerpoint/2010/main" val="2058385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50690F-0848-4A4F-BE33-481DB271FDF1}" type="slidenum">
              <a:rPr lang="en-US" smtClean="0"/>
              <a:t>12</a:t>
            </a:fld>
            <a:endParaRPr lang="en-US"/>
          </a:p>
        </p:txBody>
      </p:sp>
    </p:spTree>
    <p:extLst>
      <p:ext uri="{BB962C8B-B14F-4D97-AF65-F5344CB8AC3E}">
        <p14:creationId xmlns:p14="http://schemas.microsoft.com/office/powerpoint/2010/main" val="761537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57386-759E-834D-B7D8-02B561F8A6C3}" type="slidenum">
              <a:rPr lang="en-US" smtClean="0"/>
              <a:t>2</a:t>
            </a:fld>
            <a:endParaRPr lang="en-US"/>
          </a:p>
        </p:txBody>
      </p:sp>
    </p:spTree>
    <p:extLst>
      <p:ext uri="{BB962C8B-B14F-4D97-AF65-F5344CB8AC3E}">
        <p14:creationId xmlns:p14="http://schemas.microsoft.com/office/powerpoint/2010/main" val="103953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57386-759E-834D-B7D8-02B561F8A6C3}" type="slidenum">
              <a:rPr lang="en-US" smtClean="0"/>
              <a:t>3</a:t>
            </a:fld>
            <a:endParaRPr lang="en-US"/>
          </a:p>
        </p:txBody>
      </p:sp>
    </p:spTree>
    <p:extLst>
      <p:ext uri="{BB962C8B-B14F-4D97-AF65-F5344CB8AC3E}">
        <p14:creationId xmlns:p14="http://schemas.microsoft.com/office/powerpoint/2010/main" val="203989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57386-759E-834D-B7D8-02B561F8A6C3}" type="slidenum">
              <a:rPr lang="en-US" smtClean="0"/>
              <a:t>4</a:t>
            </a:fld>
            <a:endParaRPr lang="en-US"/>
          </a:p>
        </p:txBody>
      </p:sp>
    </p:spTree>
    <p:extLst>
      <p:ext uri="{BB962C8B-B14F-4D97-AF65-F5344CB8AC3E}">
        <p14:creationId xmlns:p14="http://schemas.microsoft.com/office/powerpoint/2010/main" val="1897065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33384"/>
          </a:xfrm>
        </p:spPr>
        <p:txBody>
          <a:bodyPr/>
          <a:lstStyle/>
          <a:p>
            <a:endParaRPr lang="en-US" dirty="0">
              <a:latin typeface="Helvetica" pitchFamily="2" charset="0"/>
            </a:endParaRPr>
          </a:p>
        </p:txBody>
      </p:sp>
      <p:sp>
        <p:nvSpPr>
          <p:cNvPr id="4" name="Slide Number Placeholder 3"/>
          <p:cNvSpPr>
            <a:spLocks noGrp="1"/>
          </p:cNvSpPr>
          <p:nvPr>
            <p:ph type="sldNum" sz="quarter" idx="5"/>
          </p:nvPr>
        </p:nvSpPr>
        <p:spPr/>
        <p:txBody>
          <a:bodyPr/>
          <a:lstStyle/>
          <a:p>
            <a:fld id="{ADF246C7-5FF7-5247-B8F0-75E3BAEFE115}" type="slidenum">
              <a:rPr lang="en-US" smtClean="0"/>
              <a:t>5</a:t>
            </a:fld>
            <a:endParaRPr lang="en-US"/>
          </a:p>
        </p:txBody>
      </p:sp>
    </p:spTree>
    <p:extLst>
      <p:ext uri="{BB962C8B-B14F-4D97-AF65-F5344CB8AC3E}">
        <p14:creationId xmlns:p14="http://schemas.microsoft.com/office/powerpoint/2010/main" val="2295630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Helvetica" pitchFamily="2" charset="0"/>
            </a:endParaRPr>
          </a:p>
          <a:p>
            <a:endParaRPr lang="en-US" dirty="0">
              <a:latin typeface="Helvetica" pitchFamily="2" charset="0"/>
            </a:endParaRPr>
          </a:p>
        </p:txBody>
      </p:sp>
      <p:sp>
        <p:nvSpPr>
          <p:cNvPr id="4" name="Slide Number Placeholder 3"/>
          <p:cNvSpPr>
            <a:spLocks noGrp="1"/>
          </p:cNvSpPr>
          <p:nvPr>
            <p:ph type="sldNum" sz="quarter" idx="5"/>
          </p:nvPr>
        </p:nvSpPr>
        <p:spPr/>
        <p:txBody>
          <a:bodyPr/>
          <a:lstStyle/>
          <a:p>
            <a:fld id="{ADF246C7-5FF7-5247-B8F0-75E3BAEFE115}" type="slidenum">
              <a:rPr lang="en-US" smtClean="0"/>
              <a:t>6</a:t>
            </a:fld>
            <a:endParaRPr lang="en-US"/>
          </a:p>
        </p:txBody>
      </p:sp>
    </p:spTree>
    <p:extLst>
      <p:ext uri="{BB962C8B-B14F-4D97-AF65-F5344CB8AC3E}">
        <p14:creationId xmlns:p14="http://schemas.microsoft.com/office/powerpoint/2010/main" val="488653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04783"/>
          </a:xfrm>
        </p:spPr>
        <p:txBody>
          <a:bodyPr/>
          <a:lstStyle/>
          <a:p>
            <a:endParaRPr lang="en-US" dirty="0">
              <a:latin typeface="Helvetica" pitchFamily="2" charset="0"/>
              <a:cs typeface="Courier New" panose="02070309020205020404" pitchFamily="49" charset="0"/>
            </a:endParaRPr>
          </a:p>
        </p:txBody>
      </p:sp>
      <p:sp>
        <p:nvSpPr>
          <p:cNvPr id="4" name="Slide Number Placeholder 3"/>
          <p:cNvSpPr>
            <a:spLocks noGrp="1"/>
          </p:cNvSpPr>
          <p:nvPr>
            <p:ph type="sldNum" sz="quarter" idx="5"/>
          </p:nvPr>
        </p:nvSpPr>
        <p:spPr/>
        <p:txBody>
          <a:bodyPr/>
          <a:lstStyle/>
          <a:p>
            <a:fld id="{ADF246C7-5FF7-5247-B8F0-75E3BAEFE115}" type="slidenum">
              <a:rPr lang="en-US" smtClean="0"/>
              <a:t>7</a:t>
            </a:fld>
            <a:endParaRPr lang="en-US"/>
          </a:p>
        </p:txBody>
      </p:sp>
    </p:spTree>
    <p:extLst>
      <p:ext uri="{BB962C8B-B14F-4D97-AF65-F5344CB8AC3E}">
        <p14:creationId xmlns:p14="http://schemas.microsoft.com/office/powerpoint/2010/main" val="469416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18517"/>
          </a:xfrm>
        </p:spPr>
        <p:txBody>
          <a:bodyPr/>
          <a:lstStyle/>
          <a:p>
            <a:r>
              <a:rPr lang="en-US" dirty="0">
                <a:latin typeface="Helvetica" pitchFamily="2" charset="0"/>
              </a:rPr>
              <a:t>One important consideration is to understand the toilet laws we have in place and to find ways to strengthen the rights and obligations they provide.</a:t>
            </a:r>
          </a:p>
          <a:p>
            <a:endParaRPr lang="en-US" dirty="0">
              <a:latin typeface="Helvetica" pitchFamily="2" charset="0"/>
            </a:endParaRPr>
          </a:p>
          <a:p>
            <a:r>
              <a:rPr lang="en-US" dirty="0">
                <a:latin typeface="Helvetica" pitchFamily="2" charset="0"/>
              </a:rPr>
              <a:t>For example, 20 states and D.C. have restroom access acts, which are laws that require that for people with qualifying medical conditions, a business has to allow them to use their employee restroom in the event the person is experiencing an emergency. How these laws operate depends on whether there is a public toilet in the vicinity, how many employees are working at the business in question, and so forth.</a:t>
            </a:r>
          </a:p>
          <a:p>
            <a:endParaRPr lang="en-US" dirty="0">
              <a:latin typeface="Helvetica" pitchFamily="2" charset="0"/>
            </a:endParaRPr>
          </a:p>
          <a:p>
            <a:r>
              <a:rPr lang="en-US" dirty="0">
                <a:latin typeface="Helvetica" pitchFamily="2" charset="0"/>
              </a:rPr>
              <a:t>The problem: very few people know these laws exist, including those with conditions like inflammatory bowel disorders, who are the primary benefactors of these laws. Businesses, of course, have little to no knowledge these laws exist.</a:t>
            </a:r>
          </a:p>
          <a:p>
            <a:endParaRPr lang="en-US" dirty="0">
              <a:latin typeface="Helvetica" pitchFamily="2" charset="0"/>
            </a:endParaRPr>
          </a:p>
          <a:p>
            <a:r>
              <a:rPr lang="en-US" dirty="0">
                <a:latin typeface="Helvetica" pitchFamily="2" charset="0"/>
              </a:rPr>
              <a:t>They also have extremely weak enforcement mechanisms because if a legislature is going to pass a law such as this, they need the support and buy in of the business community.</a:t>
            </a:r>
          </a:p>
          <a:p>
            <a:endParaRPr lang="en-US" dirty="0">
              <a:latin typeface="Helvetica" pitchFamily="2" charset="0"/>
            </a:endParaRPr>
          </a:p>
          <a:p>
            <a:r>
              <a:rPr lang="en-US" dirty="0">
                <a:latin typeface="Helvetica" pitchFamily="2" charset="0"/>
              </a:rPr>
              <a:t>But for these laws to actually work, I believe they require higher financial penalties and private rights of action so that those who are denied bathrooms can sue if they are injured.</a:t>
            </a:r>
          </a:p>
        </p:txBody>
      </p:sp>
      <p:sp>
        <p:nvSpPr>
          <p:cNvPr id="4" name="Slide Number Placeholder 3"/>
          <p:cNvSpPr>
            <a:spLocks noGrp="1"/>
          </p:cNvSpPr>
          <p:nvPr>
            <p:ph type="sldNum" sz="quarter" idx="5"/>
          </p:nvPr>
        </p:nvSpPr>
        <p:spPr/>
        <p:txBody>
          <a:bodyPr/>
          <a:lstStyle/>
          <a:p>
            <a:fld id="{ADF246C7-5FF7-5247-B8F0-75E3BAEFE115}" type="slidenum">
              <a:rPr lang="en-US" smtClean="0"/>
              <a:t>8</a:t>
            </a:fld>
            <a:endParaRPr lang="en-US"/>
          </a:p>
        </p:txBody>
      </p:sp>
    </p:spTree>
    <p:extLst>
      <p:ext uri="{BB962C8B-B14F-4D97-AF65-F5344CB8AC3E}">
        <p14:creationId xmlns:p14="http://schemas.microsoft.com/office/powerpoint/2010/main" val="4389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757386-759E-834D-B7D8-02B561F8A6C3}" type="slidenum">
              <a:rPr lang="en-US" smtClean="0"/>
              <a:t>9</a:t>
            </a:fld>
            <a:endParaRPr lang="en-US"/>
          </a:p>
        </p:txBody>
      </p:sp>
    </p:spTree>
    <p:extLst>
      <p:ext uri="{BB962C8B-B14F-4D97-AF65-F5344CB8AC3E}">
        <p14:creationId xmlns:p14="http://schemas.microsoft.com/office/powerpoint/2010/main" val="810876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C0A5-32B2-FF45-5F80-2EA1C80CEB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2E13BC-7812-8EF3-762E-DBB39FB35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39941-1B39-1BC0-692D-E3888E3B894C}"/>
              </a:ext>
            </a:extLst>
          </p:cNvPr>
          <p:cNvSpPr>
            <a:spLocks noGrp="1"/>
          </p:cNvSpPr>
          <p:nvPr>
            <p:ph type="dt" sz="half" idx="10"/>
          </p:nvPr>
        </p:nvSpPr>
        <p:spPr/>
        <p:txBody>
          <a:bodyPr/>
          <a:lstStyle/>
          <a:p>
            <a:fld id="{25192128-8DE8-CE4A-A74F-57E1BACF448E}" type="datetime1">
              <a:rPr lang="en-US" smtClean="0"/>
              <a:t>5/30/26</a:t>
            </a:fld>
            <a:endParaRPr lang="en-US"/>
          </a:p>
        </p:txBody>
      </p:sp>
      <p:sp>
        <p:nvSpPr>
          <p:cNvPr id="5" name="Footer Placeholder 4">
            <a:extLst>
              <a:ext uri="{FF2B5EF4-FFF2-40B4-BE49-F238E27FC236}">
                <a16:creationId xmlns:a16="http://schemas.microsoft.com/office/drawing/2014/main" id="{AD7E5952-D429-56F3-8C39-C4517D9A97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80B8E-A193-4231-2689-5FCA798D0FFB}"/>
              </a:ext>
            </a:extLst>
          </p:cNvPr>
          <p:cNvSpPr>
            <a:spLocks noGrp="1"/>
          </p:cNvSpPr>
          <p:nvPr>
            <p:ph type="sldNum" sz="quarter" idx="12"/>
          </p:nvPr>
        </p:nvSpPr>
        <p:spPr/>
        <p:txBody>
          <a:bodyPr/>
          <a:lstStyle/>
          <a:p>
            <a:fld id="{E9CD881F-33B6-AE4E-9DEC-5A48E948CC9E}" type="slidenum">
              <a:rPr lang="en-US" smtClean="0"/>
              <a:t>‹#›</a:t>
            </a:fld>
            <a:endParaRPr lang="en-US"/>
          </a:p>
        </p:txBody>
      </p:sp>
    </p:spTree>
    <p:extLst>
      <p:ext uri="{BB962C8B-B14F-4D97-AF65-F5344CB8AC3E}">
        <p14:creationId xmlns:p14="http://schemas.microsoft.com/office/powerpoint/2010/main" val="4262939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66C-45A9-EBDA-CFC3-26BC989824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2E76B9-35E4-F074-F7D5-9DAE70F268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D0FA8-1FA0-C57D-72A6-9BD15FFF5E20}"/>
              </a:ext>
            </a:extLst>
          </p:cNvPr>
          <p:cNvSpPr>
            <a:spLocks noGrp="1"/>
          </p:cNvSpPr>
          <p:nvPr>
            <p:ph type="dt" sz="half" idx="10"/>
          </p:nvPr>
        </p:nvSpPr>
        <p:spPr/>
        <p:txBody>
          <a:bodyPr/>
          <a:lstStyle/>
          <a:p>
            <a:fld id="{D8656D1C-2DDB-ED49-AE97-F3E80419EB2B}" type="datetime1">
              <a:rPr lang="en-US" smtClean="0"/>
              <a:t>5/30/26</a:t>
            </a:fld>
            <a:endParaRPr lang="en-US"/>
          </a:p>
        </p:txBody>
      </p:sp>
      <p:sp>
        <p:nvSpPr>
          <p:cNvPr id="5" name="Footer Placeholder 4">
            <a:extLst>
              <a:ext uri="{FF2B5EF4-FFF2-40B4-BE49-F238E27FC236}">
                <a16:creationId xmlns:a16="http://schemas.microsoft.com/office/drawing/2014/main" id="{898AEDD1-86DB-389E-2F75-56B5EB8ED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8BA77F-D6C2-3514-F429-6F026F6F03CA}"/>
              </a:ext>
            </a:extLst>
          </p:cNvPr>
          <p:cNvSpPr>
            <a:spLocks noGrp="1"/>
          </p:cNvSpPr>
          <p:nvPr>
            <p:ph type="sldNum" sz="quarter" idx="12"/>
          </p:nvPr>
        </p:nvSpPr>
        <p:spPr/>
        <p:txBody>
          <a:bodyPr/>
          <a:lstStyle/>
          <a:p>
            <a:fld id="{E9CD881F-33B6-AE4E-9DEC-5A48E948CC9E}" type="slidenum">
              <a:rPr lang="en-US" smtClean="0"/>
              <a:t>‹#›</a:t>
            </a:fld>
            <a:endParaRPr lang="en-US"/>
          </a:p>
        </p:txBody>
      </p:sp>
    </p:spTree>
    <p:extLst>
      <p:ext uri="{BB962C8B-B14F-4D97-AF65-F5344CB8AC3E}">
        <p14:creationId xmlns:p14="http://schemas.microsoft.com/office/powerpoint/2010/main" val="1987881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2CC-44C7-9719-2D75-28108356F6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DCF362-CAD0-DAF1-BB75-4DF472A71D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071B1-9B1C-69CD-2D22-D25477474C60}"/>
              </a:ext>
            </a:extLst>
          </p:cNvPr>
          <p:cNvSpPr>
            <a:spLocks noGrp="1"/>
          </p:cNvSpPr>
          <p:nvPr>
            <p:ph type="dt" sz="half" idx="10"/>
          </p:nvPr>
        </p:nvSpPr>
        <p:spPr/>
        <p:txBody>
          <a:bodyPr/>
          <a:lstStyle/>
          <a:p>
            <a:fld id="{BBEE930D-41A1-9245-A4A0-9F98EC72E6D4}" type="datetime1">
              <a:rPr lang="en-US" smtClean="0"/>
              <a:t>5/30/26</a:t>
            </a:fld>
            <a:endParaRPr lang="en-US"/>
          </a:p>
        </p:txBody>
      </p:sp>
      <p:sp>
        <p:nvSpPr>
          <p:cNvPr id="5" name="Footer Placeholder 4">
            <a:extLst>
              <a:ext uri="{FF2B5EF4-FFF2-40B4-BE49-F238E27FC236}">
                <a16:creationId xmlns:a16="http://schemas.microsoft.com/office/drawing/2014/main" id="{6D30AE90-BBBC-DC74-7B4E-3C5251A47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D3617-1696-FC6B-15C5-2BA05205DD54}"/>
              </a:ext>
            </a:extLst>
          </p:cNvPr>
          <p:cNvSpPr>
            <a:spLocks noGrp="1"/>
          </p:cNvSpPr>
          <p:nvPr>
            <p:ph type="sldNum" sz="quarter" idx="12"/>
          </p:nvPr>
        </p:nvSpPr>
        <p:spPr/>
        <p:txBody>
          <a:bodyPr/>
          <a:lstStyle/>
          <a:p>
            <a:fld id="{E9CD881F-33B6-AE4E-9DEC-5A48E948CC9E}" type="slidenum">
              <a:rPr lang="en-US" smtClean="0"/>
              <a:t>‹#›</a:t>
            </a:fld>
            <a:endParaRPr lang="en-US"/>
          </a:p>
        </p:txBody>
      </p:sp>
    </p:spTree>
    <p:extLst>
      <p:ext uri="{BB962C8B-B14F-4D97-AF65-F5344CB8AC3E}">
        <p14:creationId xmlns:p14="http://schemas.microsoft.com/office/powerpoint/2010/main" val="314864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71057-2668-1BA1-FF77-40AC91E18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CB5269-34C8-2CF8-03E1-8C380C94E5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78691-D7F9-4F07-3401-0B5F5ED8952F}"/>
              </a:ext>
            </a:extLst>
          </p:cNvPr>
          <p:cNvSpPr>
            <a:spLocks noGrp="1"/>
          </p:cNvSpPr>
          <p:nvPr>
            <p:ph type="dt" sz="half" idx="10"/>
          </p:nvPr>
        </p:nvSpPr>
        <p:spPr/>
        <p:txBody>
          <a:bodyPr/>
          <a:lstStyle/>
          <a:p>
            <a:fld id="{3525972C-97E7-384F-95AC-338A79896396}" type="datetime1">
              <a:rPr lang="en-US" smtClean="0"/>
              <a:t>5/30/26</a:t>
            </a:fld>
            <a:endParaRPr lang="en-US"/>
          </a:p>
        </p:txBody>
      </p:sp>
      <p:sp>
        <p:nvSpPr>
          <p:cNvPr id="5" name="Footer Placeholder 4">
            <a:extLst>
              <a:ext uri="{FF2B5EF4-FFF2-40B4-BE49-F238E27FC236}">
                <a16:creationId xmlns:a16="http://schemas.microsoft.com/office/drawing/2014/main" id="{E9C97DFF-8386-1AE3-4E02-E8022454E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4C641-B02A-38E7-966B-C484D9D8D49F}"/>
              </a:ext>
            </a:extLst>
          </p:cNvPr>
          <p:cNvSpPr>
            <a:spLocks noGrp="1"/>
          </p:cNvSpPr>
          <p:nvPr>
            <p:ph type="sldNum" sz="quarter" idx="12"/>
          </p:nvPr>
        </p:nvSpPr>
        <p:spPr/>
        <p:txBody>
          <a:bodyPr/>
          <a:lstStyle/>
          <a:p>
            <a:fld id="{E9CD881F-33B6-AE4E-9DEC-5A48E948CC9E}" type="slidenum">
              <a:rPr lang="en-US" smtClean="0"/>
              <a:t>‹#›</a:t>
            </a:fld>
            <a:endParaRPr lang="en-US"/>
          </a:p>
        </p:txBody>
      </p:sp>
    </p:spTree>
    <p:extLst>
      <p:ext uri="{BB962C8B-B14F-4D97-AF65-F5344CB8AC3E}">
        <p14:creationId xmlns:p14="http://schemas.microsoft.com/office/powerpoint/2010/main" val="588884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1B90C-7B41-1C4B-F598-4B638CFC39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3859E-4530-A8E0-7F57-D78B0167A1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608C70-84FC-FDEB-53AB-8FA33938C900}"/>
              </a:ext>
            </a:extLst>
          </p:cNvPr>
          <p:cNvSpPr>
            <a:spLocks noGrp="1"/>
          </p:cNvSpPr>
          <p:nvPr>
            <p:ph type="dt" sz="half" idx="10"/>
          </p:nvPr>
        </p:nvSpPr>
        <p:spPr/>
        <p:txBody>
          <a:bodyPr/>
          <a:lstStyle/>
          <a:p>
            <a:fld id="{27D945CA-1684-E147-9AB6-54EC54518C8A}" type="datetime1">
              <a:rPr lang="en-US" smtClean="0"/>
              <a:t>5/30/26</a:t>
            </a:fld>
            <a:endParaRPr lang="en-US"/>
          </a:p>
        </p:txBody>
      </p:sp>
      <p:sp>
        <p:nvSpPr>
          <p:cNvPr id="5" name="Footer Placeholder 4">
            <a:extLst>
              <a:ext uri="{FF2B5EF4-FFF2-40B4-BE49-F238E27FC236}">
                <a16:creationId xmlns:a16="http://schemas.microsoft.com/office/drawing/2014/main" id="{CB655DBF-99B7-715F-43B0-DD01CC5DB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AC6E9-88CC-7A00-518E-4C52C81EDF67}"/>
              </a:ext>
            </a:extLst>
          </p:cNvPr>
          <p:cNvSpPr>
            <a:spLocks noGrp="1"/>
          </p:cNvSpPr>
          <p:nvPr>
            <p:ph type="sldNum" sz="quarter" idx="12"/>
          </p:nvPr>
        </p:nvSpPr>
        <p:spPr/>
        <p:txBody>
          <a:bodyPr/>
          <a:lstStyle/>
          <a:p>
            <a:fld id="{E9CD881F-33B6-AE4E-9DEC-5A48E948CC9E}" type="slidenum">
              <a:rPr lang="en-US" smtClean="0"/>
              <a:t>‹#›</a:t>
            </a:fld>
            <a:endParaRPr lang="en-US"/>
          </a:p>
        </p:txBody>
      </p:sp>
    </p:spTree>
    <p:extLst>
      <p:ext uri="{BB962C8B-B14F-4D97-AF65-F5344CB8AC3E}">
        <p14:creationId xmlns:p14="http://schemas.microsoft.com/office/powerpoint/2010/main" val="295076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C48B-513A-BA93-8B9A-11F5E4D37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D0C717-4380-0C2C-435C-65640817E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E92F06-EB82-77EC-369F-0123290B7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0F900D-8210-157B-300A-88C83FF21026}"/>
              </a:ext>
            </a:extLst>
          </p:cNvPr>
          <p:cNvSpPr>
            <a:spLocks noGrp="1"/>
          </p:cNvSpPr>
          <p:nvPr>
            <p:ph type="dt" sz="half" idx="10"/>
          </p:nvPr>
        </p:nvSpPr>
        <p:spPr/>
        <p:txBody>
          <a:bodyPr/>
          <a:lstStyle/>
          <a:p>
            <a:fld id="{326531A4-3E01-C540-BFE0-BB3BB4B74FF0}" type="datetime1">
              <a:rPr lang="en-US" smtClean="0"/>
              <a:t>5/30/26</a:t>
            </a:fld>
            <a:endParaRPr lang="en-US"/>
          </a:p>
        </p:txBody>
      </p:sp>
      <p:sp>
        <p:nvSpPr>
          <p:cNvPr id="6" name="Footer Placeholder 5">
            <a:extLst>
              <a:ext uri="{FF2B5EF4-FFF2-40B4-BE49-F238E27FC236}">
                <a16:creationId xmlns:a16="http://schemas.microsoft.com/office/drawing/2014/main" id="{28188720-FCBB-9F60-7D42-1629353A4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316C0-060C-5B14-A276-B6E7F422E67D}"/>
              </a:ext>
            </a:extLst>
          </p:cNvPr>
          <p:cNvSpPr>
            <a:spLocks noGrp="1"/>
          </p:cNvSpPr>
          <p:nvPr>
            <p:ph type="sldNum" sz="quarter" idx="12"/>
          </p:nvPr>
        </p:nvSpPr>
        <p:spPr/>
        <p:txBody>
          <a:bodyPr/>
          <a:lstStyle/>
          <a:p>
            <a:fld id="{E9CD881F-33B6-AE4E-9DEC-5A48E948CC9E}" type="slidenum">
              <a:rPr lang="en-US" smtClean="0"/>
              <a:t>‹#›</a:t>
            </a:fld>
            <a:endParaRPr lang="en-US"/>
          </a:p>
        </p:txBody>
      </p:sp>
    </p:spTree>
    <p:extLst>
      <p:ext uri="{BB962C8B-B14F-4D97-AF65-F5344CB8AC3E}">
        <p14:creationId xmlns:p14="http://schemas.microsoft.com/office/powerpoint/2010/main" val="204268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9851-0106-7EF3-1E74-E4198D38CB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76E0B9-A322-D40C-F096-CF01B36858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17954B-1E56-4431-E6BF-FADADDCD19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A8CB78-BC15-2DB6-BAB2-E57AA0DDB9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E5BEC9-E124-80D5-C489-304B4EC440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0D3AF4-355B-5D33-37E8-17C8F4B7A1E6}"/>
              </a:ext>
            </a:extLst>
          </p:cNvPr>
          <p:cNvSpPr>
            <a:spLocks noGrp="1"/>
          </p:cNvSpPr>
          <p:nvPr>
            <p:ph type="dt" sz="half" idx="10"/>
          </p:nvPr>
        </p:nvSpPr>
        <p:spPr/>
        <p:txBody>
          <a:bodyPr/>
          <a:lstStyle/>
          <a:p>
            <a:fld id="{7C27434A-1F37-034F-8906-1A52C946447E}" type="datetime1">
              <a:rPr lang="en-US" smtClean="0"/>
              <a:t>5/30/26</a:t>
            </a:fld>
            <a:endParaRPr lang="en-US"/>
          </a:p>
        </p:txBody>
      </p:sp>
      <p:sp>
        <p:nvSpPr>
          <p:cNvPr id="8" name="Footer Placeholder 7">
            <a:extLst>
              <a:ext uri="{FF2B5EF4-FFF2-40B4-BE49-F238E27FC236}">
                <a16:creationId xmlns:a16="http://schemas.microsoft.com/office/drawing/2014/main" id="{FC6B108F-3A45-CADA-5677-C88E2EFC8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D43B6F-4D9D-366F-5D97-46DDFA3A5272}"/>
              </a:ext>
            </a:extLst>
          </p:cNvPr>
          <p:cNvSpPr>
            <a:spLocks noGrp="1"/>
          </p:cNvSpPr>
          <p:nvPr>
            <p:ph type="sldNum" sz="quarter" idx="12"/>
          </p:nvPr>
        </p:nvSpPr>
        <p:spPr/>
        <p:txBody>
          <a:bodyPr/>
          <a:lstStyle/>
          <a:p>
            <a:fld id="{E9CD881F-33B6-AE4E-9DEC-5A48E948CC9E}" type="slidenum">
              <a:rPr lang="en-US" smtClean="0"/>
              <a:t>‹#›</a:t>
            </a:fld>
            <a:endParaRPr lang="en-US"/>
          </a:p>
        </p:txBody>
      </p:sp>
    </p:spTree>
    <p:extLst>
      <p:ext uri="{BB962C8B-B14F-4D97-AF65-F5344CB8AC3E}">
        <p14:creationId xmlns:p14="http://schemas.microsoft.com/office/powerpoint/2010/main" val="2810111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7EA2-D3C0-9452-FCE4-6A0371FE52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350EB3-E478-6C0C-62AE-60A17571C5B9}"/>
              </a:ext>
            </a:extLst>
          </p:cNvPr>
          <p:cNvSpPr>
            <a:spLocks noGrp="1"/>
          </p:cNvSpPr>
          <p:nvPr>
            <p:ph type="dt" sz="half" idx="10"/>
          </p:nvPr>
        </p:nvSpPr>
        <p:spPr/>
        <p:txBody>
          <a:bodyPr/>
          <a:lstStyle/>
          <a:p>
            <a:fld id="{07537566-13B7-8946-ACF3-571BAE3CE6A3}" type="datetime1">
              <a:rPr lang="en-US" smtClean="0"/>
              <a:t>5/30/26</a:t>
            </a:fld>
            <a:endParaRPr lang="en-US"/>
          </a:p>
        </p:txBody>
      </p:sp>
      <p:sp>
        <p:nvSpPr>
          <p:cNvPr id="4" name="Footer Placeholder 3">
            <a:extLst>
              <a:ext uri="{FF2B5EF4-FFF2-40B4-BE49-F238E27FC236}">
                <a16:creationId xmlns:a16="http://schemas.microsoft.com/office/drawing/2014/main" id="{915875D8-3FFE-6780-1944-C7D428BEAF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09BB93-0EC9-0D31-0E0A-C0AF5251E205}"/>
              </a:ext>
            </a:extLst>
          </p:cNvPr>
          <p:cNvSpPr>
            <a:spLocks noGrp="1"/>
          </p:cNvSpPr>
          <p:nvPr>
            <p:ph type="sldNum" sz="quarter" idx="12"/>
          </p:nvPr>
        </p:nvSpPr>
        <p:spPr/>
        <p:txBody>
          <a:bodyPr/>
          <a:lstStyle/>
          <a:p>
            <a:fld id="{E9CD881F-33B6-AE4E-9DEC-5A48E948CC9E}" type="slidenum">
              <a:rPr lang="en-US" smtClean="0"/>
              <a:t>‹#›</a:t>
            </a:fld>
            <a:endParaRPr lang="en-US"/>
          </a:p>
        </p:txBody>
      </p:sp>
    </p:spTree>
    <p:extLst>
      <p:ext uri="{BB962C8B-B14F-4D97-AF65-F5344CB8AC3E}">
        <p14:creationId xmlns:p14="http://schemas.microsoft.com/office/powerpoint/2010/main" val="1397352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6BFEC-4E88-F862-511D-0BCBA94DBCC7}"/>
              </a:ext>
            </a:extLst>
          </p:cNvPr>
          <p:cNvSpPr>
            <a:spLocks noGrp="1"/>
          </p:cNvSpPr>
          <p:nvPr>
            <p:ph type="dt" sz="half" idx="10"/>
          </p:nvPr>
        </p:nvSpPr>
        <p:spPr/>
        <p:txBody>
          <a:bodyPr/>
          <a:lstStyle/>
          <a:p>
            <a:fld id="{89CEA262-5FA1-DC4D-AD0E-77900F7BC55B}" type="datetime1">
              <a:rPr lang="en-US" smtClean="0"/>
              <a:t>5/30/26</a:t>
            </a:fld>
            <a:endParaRPr lang="en-US"/>
          </a:p>
        </p:txBody>
      </p:sp>
      <p:sp>
        <p:nvSpPr>
          <p:cNvPr id="3" name="Footer Placeholder 2">
            <a:extLst>
              <a:ext uri="{FF2B5EF4-FFF2-40B4-BE49-F238E27FC236}">
                <a16:creationId xmlns:a16="http://schemas.microsoft.com/office/drawing/2014/main" id="{9451CA50-24AB-A6A1-C4CF-0EE626B65B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BF6239-24F8-A6C2-4938-604AF1A58D54}"/>
              </a:ext>
            </a:extLst>
          </p:cNvPr>
          <p:cNvSpPr>
            <a:spLocks noGrp="1"/>
          </p:cNvSpPr>
          <p:nvPr>
            <p:ph type="sldNum" sz="quarter" idx="12"/>
          </p:nvPr>
        </p:nvSpPr>
        <p:spPr/>
        <p:txBody>
          <a:bodyPr/>
          <a:lstStyle/>
          <a:p>
            <a:fld id="{E9CD881F-33B6-AE4E-9DEC-5A48E948CC9E}" type="slidenum">
              <a:rPr lang="en-US" smtClean="0"/>
              <a:t>‹#›</a:t>
            </a:fld>
            <a:endParaRPr lang="en-US"/>
          </a:p>
        </p:txBody>
      </p:sp>
    </p:spTree>
    <p:extLst>
      <p:ext uri="{BB962C8B-B14F-4D97-AF65-F5344CB8AC3E}">
        <p14:creationId xmlns:p14="http://schemas.microsoft.com/office/powerpoint/2010/main" val="131233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F64E8-EA91-2496-B40D-73A167409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B12CFD-01F5-353D-E014-E904C02A50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862BD5-A998-F681-C952-365661EE1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4A558F-99C4-CF01-D7BA-EFDBB86EF23D}"/>
              </a:ext>
            </a:extLst>
          </p:cNvPr>
          <p:cNvSpPr>
            <a:spLocks noGrp="1"/>
          </p:cNvSpPr>
          <p:nvPr>
            <p:ph type="dt" sz="half" idx="10"/>
          </p:nvPr>
        </p:nvSpPr>
        <p:spPr/>
        <p:txBody>
          <a:bodyPr/>
          <a:lstStyle/>
          <a:p>
            <a:fld id="{66B5FB1D-7BD4-E048-BC8C-45F2C370913F}" type="datetime1">
              <a:rPr lang="en-US" smtClean="0"/>
              <a:t>5/30/26</a:t>
            </a:fld>
            <a:endParaRPr lang="en-US"/>
          </a:p>
        </p:txBody>
      </p:sp>
      <p:sp>
        <p:nvSpPr>
          <p:cNvPr id="6" name="Footer Placeholder 5">
            <a:extLst>
              <a:ext uri="{FF2B5EF4-FFF2-40B4-BE49-F238E27FC236}">
                <a16:creationId xmlns:a16="http://schemas.microsoft.com/office/drawing/2014/main" id="{0195AB8F-CC02-B2FD-370E-A645201FC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067AC7-1F1A-A768-9957-B40ADEE02FF9}"/>
              </a:ext>
            </a:extLst>
          </p:cNvPr>
          <p:cNvSpPr>
            <a:spLocks noGrp="1"/>
          </p:cNvSpPr>
          <p:nvPr>
            <p:ph type="sldNum" sz="quarter" idx="12"/>
          </p:nvPr>
        </p:nvSpPr>
        <p:spPr/>
        <p:txBody>
          <a:bodyPr/>
          <a:lstStyle/>
          <a:p>
            <a:fld id="{E9CD881F-33B6-AE4E-9DEC-5A48E948CC9E}" type="slidenum">
              <a:rPr lang="en-US" smtClean="0"/>
              <a:t>‹#›</a:t>
            </a:fld>
            <a:endParaRPr lang="en-US"/>
          </a:p>
        </p:txBody>
      </p:sp>
    </p:spTree>
    <p:extLst>
      <p:ext uri="{BB962C8B-B14F-4D97-AF65-F5344CB8AC3E}">
        <p14:creationId xmlns:p14="http://schemas.microsoft.com/office/powerpoint/2010/main" val="2502584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4FE9-4FD9-E945-0340-7D1297C62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6C529C-0345-7407-B3E2-9CE167B2E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38A8D5-7B4E-1CC0-B65B-C22344B6B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1AC45-91E6-38C0-C58B-DE554FBD0F5E}"/>
              </a:ext>
            </a:extLst>
          </p:cNvPr>
          <p:cNvSpPr>
            <a:spLocks noGrp="1"/>
          </p:cNvSpPr>
          <p:nvPr>
            <p:ph type="dt" sz="half" idx="10"/>
          </p:nvPr>
        </p:nvSpPr>
        <p:spPr/>
        <p:txBody>
          <a:bodyPr/>
          <a:lstStyle/>
          <a:p>
            <a:fld id="{B8BCFF79-0211-7C46-9F66-723A3EBA7543}" type="datetime1">
              <a:rPr lang="en-US" smtClean="0"/>
              <a:t>5/30/26</a:t>
            </a:fld>
            <a:endParaRPr lang="en-US"/>
          </a:p>
        </p:txBody>
      </p:sp>
      <p:sp>
        <p:nvSpPr>
          <p:cNvPr id="6" name="Footer Placeholder 5">
            <a:extLst>
              <a:ext uri="{FF2B5EF4-FFF2-40B4-BE49-F238E27FC236}">
                <a16:creationId xmlns:a16="http://schemas.microsoft.com/office/drawing/2014/main" id="{EF2CC840-51FD-CA45-EAF4-EB856CC741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2A2EC-2C97-EE8C-5D33-3DFCE71892AB}"/>
              </a:ext>
            </a:extLst>
          </p:cNvPr>
          <p:cNvSpPr>
            <a:spLocks noGrp="1"/>
          </p:cNvSpPr>
          <p:nvPr>
            <p:ph type="sldNum" sz="quarter" idx="12"/>
          </p:nvPr>
        </p:nvSpPr>
        <p:spPr/>
        <p:txBody>
          <a:bodyPr/>
          <a:lstStyle/>
          <a:p>
            <a:fld id="{E9CD881F-33B6-AE4E-9DEC-5A48E948CC9E}" type="slidenum">
              <a:rPr lang="en-US" smtClean="0"/>
              <a:t>‹#›</a:t>
            </a:fld>
            <a:endParaRPr lang="en-US"/>
          </a:p>
        </p:txBody>
      </p:sp>
    </p:spTree>
    <p:extLst>
      <p:ext uri="{BB962C8B-B14F-4D97-AF65-F5344CB8AC3E}">
        <p14:creationId xmlns:p14="http://schemas.microsoft.com/office/powerpoint/2010/main" val="111936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9D6AFD-EA11-71C8-F604-27F9AA28C1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B39BFE-D2EA-5500-6923-BB6785FFD1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87E09-4BE5-55AB-DA83-423E11A274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4F15DB-9655-3840-8044-C99279662E23}" type="datetime1">
              <a:rPr lang="en-US" smtClean="0"/>
              <a:t>5/30/26</a:t>
            </a:fld>
            <a:endParaRPr lang="en-US"/>
          </a:p>
        </p:txBody>
      </p:sp>
      <p:sp>
        <p:nvSpPr>
          <p:cNvPr id="5" name="Footer Placeholder 4">
            <a:extLst>
              <a:ext uri="{FF2B5EF4-FFF2-40B4-BE49-F238E27FC236}">
                <a16:creationId xmlns:a16="http://schemas.microsoft.com/office/drawing/2014/main" id="{0B427A41-FFB3-DBDF-4561-4490D5328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8D73E3-A69E-FBE2-AFF0-2BF380F532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CD881F-33B6-AE4E-9DEC-5A48E948CC9E}" type="slidenum">
              <a:rPr lang="en-US" smtClean="0"/>
              <a:t>‹#›</a:t>
            </a:fld>
            <a:endParaRPr lang="en-US"/>
          </a:p>
        </p:txBody>
      </p:sp>
    </p:spTree>
    <p:extLst>
      <p:ext uri="{BB962C8B-B14F-4D97-AF65-F5344CB8AC3E}">
        <p14:creationId xmlns:p14="http://schemas.microsoft.com/office/powerpoint/2010/main" val="888121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rweinmeyer@luc.edu"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www.cdc.gov/hepatitis-a/outbreaks/person-to-person/index.html"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77D8E-1CFD-482D-0788-00BCDD23127F}"/>
              </a:ext>
            </a:extLst>
          </p:cNvPr>
          <p:cNvSpPr>
            <a:spLocks noGrp="1"/>
          </p:cNvSpPr>
          <p:nvPr>
            <p:ph type="ctrTitle"/>
          </p:nvPr>
        </p:nvSpPr>
        <p:spPr/>
        <p:txBody>
          <a:bodyPr>
            <a:normAutofit/>
          </a:bodyPr>
          <a:lstStyle/>
          <a:p>
            <a:r>
              <a:rPr lang="en-US" b="1" dirty="0">
                <a:latin typeface="+mn-lt"/>
              </a:rPr>
              <a:t>Making Toilets Public</a:t>
            </a:r>
            <a:br>
              <a:rPr lang="en-US" dirty="0">
                <a:latin typeface="+mn-lt"/>
              </a:rPr>
            </a:br>
            <a:br>
              <a:rPr lang="en-US" dirty="0">
                <a:latin typeface="+mn-lt"/>
              </a:rPr>
            </a:br>
            <a:r>
              <a:rPr lang="en-US" sz="2700" b="1" dirty="0">
                <a:latin typeface="+mn-lt"/>
              </a:rPr>
              <a:t>68 </a:t>
            </a:r>
            <a:r>
              <a:rPr lang="en-US" sz="2700" b="1" cap="small" dirty="0">
                <a:latin typeface="+mn-lt"/>
              </a:rPr>
              <a:t>W</a:t>
            </a:r>
            <a:r>
              <a:rPr lang="en-US" sz="2400" b="1" cap="small" dirty="0">
                <a:latin typeface="+mn-lt"/>
              </a:rPr>
              <a:t>m. &amp; Mary L. Rev.</a:t>
            </a:r>
            <a:r>
              <a:rPr lang="en-US" sz="2400" b="1" dirty="0">
                <a:latin typeface="+mn-lt"/>
              </a:rPr>
              <a:t> (forthcoming 2027)</a:t>
            </a:r>
          </a:p>
        </p:txBody>
      </p:sp>
      <p:sp>
        <p:nvSpPr>
          <p:cNvPr id="3" name="Subtitle 2">
            <a:extLst>
              <a:ext uri="{FF2B5EF4-FFF2-40B4-BE49-F238E27FC236}">
                <a16:creationId xmlns:a16="http://schemas.microsoft.com/office/drawing/2014/main" id="{3C2E7E5B-4D13-9408-556C-EDD96938FE54}"/>
              </a:ext>
            </a:extLst>
          </p:cNvPr>
          <p:cNvSpPr>
            <a:spLocks noGrp="1"/>
          </p:cNvSpPr>
          <p:nvPr>
            <p:ph type="subTitle" idx="1"/>
          </p:nvPr>
        </p:nvSpPr>
        <p:spPr>
          <a:xfrm>
            <a:off x="1524000" y="4121063"/>
            <a:ext cx="9144000" cy="2068989"/>
          </a:xfrm>
        </p:spPr>
        <p:txBody>
          <a:bodyPr>
            <a:normAutofit fontScale="92500" lnSpcReduction="20000"/>
          </a:bodyPr>
          <a:lstStyle/>
          <a:p>
            <a:r>
              <a:rPr lang="en-US" sz="2000" dirty="0"/>
              <a:t>Rick Weinmeyer, JD, PhD, MPhil, MA</a:t>
            </a:r>
          </a:p>
          <a:p>
            <a:endParaRPr lang="en-US" sz="2000" dirty="0"/>
          </a:p>
          <a:p>
            <a:r>
              <a:rPr lang="en-US" sz="2000" dirty="0"/>
              <a:t>Assistant Professor, Loyola University Chicago School of Law</a:t>
            </a:r>
          </a:p>
          <a:p>
            <a:r>
              <a:rPr lang="en-US" sz="2000" dirty="0"/>
              <a:t>Faculty Member, Beazley Institute for Health Law &amp; Policy</a:t>
            </a:r>
          </a:p>
          <a:p>
            <a:endParaRPr lang="en-US" sz="2000" dirty="0"/>
          </a:p>
          <a:p>
            <a:r>
              <a:rPr lang="en-US" sz="2000" dirty="0"/>
              <a:t>Friday, June 5, 2026</a:t>
            </a:r>
          </a:p>
        </p:txBody>
      </p:sp>
      <p:sp>
        <p:nvSpPr>
          <p:cNvPr id="4" name="Slide Number Placeholder 3">
            <a:extLst>
              <a:ext uri="{FF2B5EF4-FFF2-40B4-BE49-F238E27FC236}">
                <a16:creationId xmlns:a16="http://schemas.microsoft.com/office/drawing/2014/main" id="{1E5DBCAA-F077-FD4E-E3F4-86086FCC95BC}"/>
              </a:ext>
            </a:extLst>
          </p:cNvPr>
          <p:cNvSpPr>
            <a:spLocks noGrp="1"/>
          </p:cNvSpPr>
          <p:nvPr>
            <p:ph type="sldNum" sz="quarter" idx="12"/>
          </p:nvPr>
        </p:nvSpPr>
        <p:spPr/>
        <p:txBody>
          <a:bodyPr/>
          <a:lstStyle/>
          <a:p>
            <a:fld id="{E9CD881F-33B6-AE4E-9DEC-5A48E948CC9E}" type="slidenum">
              <a:rPr lang="en-US" smtClean="0"/>
              <a:t>1</a:t>
            </a:fld>
            <a:endParaRPr lang="en-US"/>
          </a:p>
        </p:txBody>
      </p:sp>
    </p:spTree>
    <p:extLst>
      <p:ext uri="{BB962C8B-B14F-4D97-AF65-F5344CB8AC3E}">
        <p14:creationId xmlns:p14="http://schemas.microsoft.com/office/powerpoint/2010/main" val="4120250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E65C-530A-85DB-D151-8E27B5876C55}"/>
              </a:ext>
            </a:extLst>
          </p:cNvPr>
          <p:cNvSpPr>
            <a:spLocks noGrp="1"/>
          </p:cNvSpPr>
          <p:nvPr>
            <p:ph type="title"/>
          </p:nvPr>
        </p:nvSpPr>
        <p:spPr/>
        <p:txBody>
          <a:bodyPr/>
          <a:lstStyle/>
          <a:p>
            <a:pPr algn="ctr"/>
            <a:r>
              <a:rPr lang="en-US" cap="small" dirty="0"/>
              <a:t>Progressive Property &amp;</a:t>
            </a:r>
            <a:br>
              <a:rPr lang="en-US" cap="small" dirty="0"/>
            </a:br>
            <a:r>
              <a:rPr lang="en-US" cap="small" dirty="0"/>
              <a:t>Public Accommodations</a:t>
            </a:r>
            <a:endParaRPr lang="en-US" dirty="0"/>
          </a:p>
        </p:txBody>
      </p:sp>
      <p:sp>
        <p:nvSpPr>
          <p:cNvPr id="5" name="Content Placeholder 4">
            <a:extLst>
              <a:ext uri="{FF2B5EF4-FFF2-40B4-BE49-F238E27FC236}">
                <a16:creationId xmlns:a16="http://schemas.microsoft.com/office/drawing/2014/main" id="{50686475-1294-A8A7-E91E-47CB59153C48}"/>
              </a:ext>
            </a:extLst>
          </p:cNvPr>
          <p:cNvSpPr>
            <a:spLocks noGrp="1"/>
          </p:cNvSpPr>
          <p:nvPr>
            <p:ph sz="half" idx="1"/>
          </p:nvPr>
        </p:nvSpPr>
        <p:spPr/>
        <p:txBody>
          <a:bodyPr anchor="ctr">
            <a:normAutofit fontScale="92500" lnSpcReduction="20000"/>
          </a:bodyPr>
          <a:lstStyle/>
          <a:p>
            <a:pPr marL="0" indent="0" algn="ctr">
              <a:buNone/>
            </a:pPr>
            <a:r>
              <a:rPr lang="en-US" b="1" dirty="0"/>
              <a:t>Amending Public Accommodation Laws</a:t>
            </a:r>
          </a:p>
          <a:p>
            <a:pPr marL="0" indent="0">
              <a:buNone/>
            </a:pPr>
            <a:endParaRPr lang="en-US" dirty="0"/>
          </a:p>
          <a:p>
            <a:pPr>
              <a:buFont typeface="Wingdings" pitchFamily="2" charset="2"/>
              <a:buChar char="§"/>
            </a:pPr>
            <a:r>
              <a:rPr lang="en-US" dirty="0"/>
              <a:t>Municipal ordinances</a:t>
            </a:r>
          </a:p>
          <a:p>
            <a:pPr>
              <a:buFont typeface="Wingdings" pitchFamily="2" charset="2"/>
              <a:buChar char="§"/>
            </a:pPr>
            <a:endParaRPr lang="en-US" dirty="0"/>
          </a:p>
          <a:p>
            <a:pPr>
              <a:buFont typeface="Wingdings" pitchFamily="2" charset="2"/>
              <a:buChar char="§"/>
            </a:pPr>
            <a:r>
              <a:rPr lang="en-US" dirty="0"/>
              <a:t>Cities are public health innovators</a:t>
            </a:r>
          </a:p>
          <a:p>
            <a:pPr>
              <a:buFont typeface="Wingdings" pitchFamily="2" charset="2"/>
              <a:buChar char="§"/>
            </a:pPr>
            <a:endParaRPr lang="en-US" dirty="0"/>
          </a:p>
          <a:p>
            <a:pPr>
              <a:buFont typeface="Wingdings" pitchFamily="2" charset="2"/>
              <a:buChar char="§"/>
            </a:pPr>
            <a:r>
              <a:rPr lang="en-US" dirty="0"/>
              <a:t>Streamlined legislative process</a:t>
            </a:r>
          </a:p>
          <a:p>
            <a:pPr>
              <a:buFont typeface="Wingdings" pitchFamily="2" charset="2"/>
              <a:buChar char="§"/>
            </a:pPr>
            <a:endParaRPr lang="en-US" dirty="0"/>
          </a:p>
          <a:p>
            <a:pPr>
              <a:buFont typeface="Wingdings" pitchFamily="2" charset="2"/>
              <a:buChar char="§"/>
            </a:pPr>
            <a:r>
              <a:rPr lang="en-US" dirty="0"/>
              <a:t>Existing procedures, rights to seek redress</a:t>
            </a:r>
          </a:p>
        </p:txBody>
      </p:sp>
      <p:sp>
        <p:nvSpPr>
          <p:cNvPr id="6" name="Content Placeholder 5">
            <a:extLst>
              <a:ext uri="{FF2B5EF4-FFF2-40B4-BE49-F238E27FC236}">
                <a16:creationId xmlns:a16="http://schemas.microsoft.com/office/drawing/2014/main" id="{37782F70-F265-2ADF-23C2-B959C9DA581A}"/>
              </a:ext>
            </a:extLst>
          </p:cNvPr>
          <p:cNvSpPr>
            <a:spLocks noGrp="1"/>
          </p:cNvSpPr>
          <p:nvPr>
            <p:ph sz="half" idx="2"/>
          </p:nvPr>
        </p:nvSpPr>
        <p:spPr>
          <a:xfrm>
            <a:off x="6831874" y="1825625"/>
            <a:ext cx="4521926" cy="4351338"/>
          </a:xfrm>
        </p:spPr>
        <p:txBody>
          <a:bodyPr anchor="ctr">
            <a:normAutofit fontScale="92500" lnSpcReduction="20000"/>
          </a:bodyPr>
          <a:lstStyle/>
          <a:p>
            <a:pPr marL="0" indent="0" algn="ctr">
              <a:buNone/>
            </a:pPr>
            <a:r>
              <a:rPr lang="en-US" b="1" dirty="0"/>
              <a:t>Features</a:t>
            </a:r>
          </a:p>
          <a:p>
            <a:pPr marL="0" indent="0" algn="ctr">
              <a:buNone/>
            </a:pPr>
            <a:endParaRPr lang="en-US" b="1" dirty="0"/>
          </a:p>
          <a:p>
            <a:pPr>
              <a:buFont typeface="Wingdings" pitchFamily="2" charset="2"/>
              <a:buChar char="§"/>
            </a:pPr>
            <a:r>
              <a:rPr lang="en-US" dirty="0"/>
              <a:t>Apply to specific businesses </a:t>
            </a:r>
            <a:r>
              <a:rPr lang="en-US" dirty="0">
                <a:sym typeface="Wingdings" pitchFamily="2" charset="2"/>
              </a:rPr>
              <a:t> harmonize with building codes</a:t>
            </a:r>
          </a:p>
          <a:p>
            <a:pPr>
              <a:buFont typeface="Wingdings" pitchFamily="2" charset="2"/>
              <a:buChar char="§"/>
            </a:pPr>
            <a:endParaRPr lang="en-US" dirty="0">
              <a:sym typeface="Wingdings" pitchFamily="2" charset="2"/>
            </a:endParaRPr>
          </a:p>
          <a:p>
            <a:pPr>
              <a:buFont typeface="Wingdings" pitchFamily="2" charset="2"/>
              <a:buChar char="§"/>
            </a:pPr>
            <a:r>
              <a:rPr lang="en-US" dirty="0">
                <a:sym typeface="Wingdings" pitchFamily="2" charset="2"/>
              </a:rPr>
              <a:t>Liability waivers</a:t>
            </a:r>
          </a:p>
          <a:p>
            <a:pPr>
              <a:buFont typeface="Wingdings" pitchFamily="2" charset="2"/>
              <a:buChar char="§"/>
            </a:pPr>
            <a:endParaRPr lang="en-US" dirty="0">
              <a:sym typeface="Wingdings" pitchFamily="2" charset="2"/>
            </a:endParaRPr>
          </a:p>
          <a:p>
            <a:pPr>
              <a:buFont typeface="Wingdings" pitchFamily="2" charset="2"/>
              <a:buChar char="§"/>
            </a:pPr>
            <a:r>
              <a:rPr lang="en-US" dirty="0">
                <a:sym typeface="Wingdings" pitchFamily="2" charset="2"/>
              </a:rPr>
              <a:t>Opt-out options  require public approval</a:t>
            </a:r>
          </a:p>
        </p:txBody>
      </p:sp>
      <p:sp>
        <p:nvSpPr>
          <p:cNvPr id="4" name="Slide Number Placeholder 3">
            <a:extLst>
              <a:ext uri="{FF2B5EF4-FFF2-40B4-BE49-F238E27FC236}">
                <a16:creationId xmlns:a16="http://schemas.microsoft.com/office/drawing/2014/main" id="{2402C1B8-F5B1-6D58-A838-7B9ED6C2C962}"/>
              </a:ext>
            </a:extLst>
          </p:cNvPr>
          <p:cNvSpPr>
            <a:spLocks noGrp="1"/>
          </p:cNvSpPr>
          <p:nvPr>
            <p:ph type="sldNum" sz="quarter" idx="12"/>
          </p:nvPr>
        </p:nvSpPr>
        <p:spPr/>
        <p:txBody>
          <a:bodyPr/>
          <a:lstStyle/>
          <a:p>
            <a:fld id="{E9CD881F-33B6-AE4E-9DEC-5A48E948CC9E}" type="slidenum">
              <a:rPr lang="en-US" smtClean="0"/>
              <a:t>10</a:t>
            </a:fld>
            <a:endParaRPr lang="en-US"/>
          </a:p>
        </p:txBody>
      </p:sp>
      <p:sp>
        <p:nvSpPr>
          <p:cNvPr id="7" name="Right Brace 6">
            <a:extLst>
              <a:ext uri="{FF2B5EF4-FFF2-40B4-BE49-F238E27FC236}">
                <a16:creationId xmlns:a16="http://schemas.microsoft.com/office/drawing/2014/main" id="{3A2607C2-9EAC-8439-1BFB-B2491B086499}"/>
              </a:ext>
            </a:extLst>
          </p:cNvPr>
          <p:cNvSpPr/>
          <p:nvPr/>
        </p:nvSpPr>
        <p:spPr>
          <a:xfrm>
            <a:off x="6019800" y="1825625"/>
            <a:ext cx="481013" cy="4530725"/>
          </a:xfrm>
          <a:prstGeom prst="righ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22006455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459F-E979-F2AF-971A-898C8EC0D229}"/>
              </a:ext>
            </a:extLst>
          </p:cNvPr>
          <p:cNvSpPr>
            <a:spLocks noGrp="1"/>
          </p:cNvSpPr>
          <p:nvPr>
            <p:ph type="title"/>
          </p:nvPr>
        </p:nvSpPr>
        <p:spPr/>
        <p:txBody>
          <a:bodyPr/>
          <a:lstStyle/>
          <a:p>
            <a:pPr algn="ctr"/>
            <a:r>
              <a:rPr lang="en-US" cap="small" dirty="0"/>
              <a:t>Political Accountability</a:t>
            </a:r>
          </a:p>
        </p:txBody>
      </p:sp>
      <p:pic>
        <p:nvPicPr>
          <p:cNvPr id="8" name="Content Placeholder 7">
            <a:extLst>
              <a:ext uri="{FF2B5EF4-FFF2-40B4-BE49-F238E27FC236}">
                <a16:creationId xmlns:a16="http://schemas.microsoft.com/office/drawing/2014/main" id="{7175EAC5-03D9-AFA8-EB8D-DF0BDC3FD296}"/>
              </a:ext>
            </a:extLst>
          </p:cNvPr>
          <p:cNvPicPr>
            <a:picLocks noGrp="1" noChangeAspect="1"/>
          </p:cNvPicPr>
          <p:nvPr>
            <p:ph sz="half" idx="1"/>
          </p:nvPr>
        </p:nvPicPr>
        <p:blipFill>
          <a:blip r:embed="rId3"/>
          <a:stretch>
            <a:fillRect/>
          </a:stretch>
        </p:blipFill>
        <p:spPr>
          <a:xfrm>
            <a:off x="838200" y="2933682"/>
            <a:ext cx="5181600" cy="2135224"/>
          </a:xfrm>
          <a:prstGeom prst="rect">
            <a:avLst/>
          </a:prstGeom>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5CB68F90-7DE6-661F-DA65-6D5BBC032EC9}"/>
              </a:ext>
            </a:extLst>
          </p:cNvPr>
          <p:cNvSpPr>
            <a:spLocks noGrp="1"/>
          </p:cNvSpPr>
          <p:nvPr>
            <p:ph sz="half" idx="2"/>
          </p:nvPr>
        </p:nvSpPr>
        <p:spPr/>
        <p:txBody>
          <a:bodyPr anchor="ctr">
            <a:normAutofit fontScale="85000" lnSpcReduction="20000"/>
          </a:bodyPr>
          <a:lstStyle/>
          <a:p>
            <a:pPr>
              <a:buFont typeface="Wingdings" pitchFamily="2" charset="2"/>
              <a:buChar char="§"/>
            </a:pPr>
            <a:r>
              <a:rPr lang="en-US" i="1" dirty="0"/>
              <a:t>“Because the government appropriated a right to invade, compensation was due. The same governs here.”</a:t>
            </a:r>
          </a:p>
          <a:p>
            <a:pPr>
              <a:buFont typeface="Wingdings" pitchFamily="2" charset="2"/>
              <a:buChar char="§"/>
            </a:pPr>
            <a:endParaRPr lang="en-US" i="1" dirty="0"/>
          </a:p>
          <a:p>
            <a:pPr lvl="1">
              <a:buFont typeface="Wingdings" pitchFamily="2" charset="2"/>
              <a:buChar char="§"/>
            </a:pPr>
            <a:r>
              <a:rPr lang="en-US" i="1" dirty="0"/>
              <a:t>But see </a:t>
            </a:r>
            <a:r>
              <a:rPr lang="en-US" i="1" dirty="0" err="1"/>
              <a:t>PruneYard</a:t>
            </a:r>
            <a:r>
              <a:rPr lang="en-US" dirty="0"/>
              <a:t> </a:t>
            </a:r>
            <a:r>
              <a:rPr lang="en-US" dirty="0">
                <a:sym typeface="Wingdings" pitchFamily="2" charset="2"/>
              </a:rPr>
              <a:t> “an already publicly accessible” business</a:t>
            </a:r>
            <a:endParaRPr lang="en-US" i="1" dirty="0"/>
          </a:p>
          <a:p>
            <a:pPr>
              <a:buFont typeface="Wingdings" pitchFamily="2" charset="2"/>
              <a:buChar char="§"/>
            </a:pPr>
            <a:endParaRPr lang="en-US" dirty="0"/>
          </a:p>
          <a:p>
            <a:pPr>
              <a:buFont typeface="Wingdings" pitchFamily="2" charset="2"/>
              <a:buChar char="§"/>
            </a:pPr>
            <a:r>
              <a:rPr lang="en-US" dirty="0"/>
              <a:t>Compensation programs used elsewhere to provide toilets = United Kingdom, Germany, Canada</a:t>
            </a:r>
          </a:p>
          <a:p>
            <a:pPr>
              <a:buFont typeface="Wingdings" pitchFamily="2" charset="2"/>
              <a:buChar char="§"/>
            </a:pPr>
            <a:endParaRPr lang="en-US" dirty="0"/>
          </a:p>
          <a:p>
            <a:pPr>
              <a:buFont typeface="Wingdings" pitchFamily="2" charset="2"/>
              <a:buChar char="§"/>
            </a:pPr>
            <a:r>
              <a:rPr lang="en-US" dirty="0"/>
              <a:t>Places pressure on local government to undertake further reforms</a:t>
            </a:r>
          </a:p>
        </p:txBody>
      </p:sp>
      <p:sp>
        <p:nvSpPr>
          <p:cNvPr id="4" name="Slide Number Placeholder 3">
            <a:extLst>
              <a:ext uri="{FF2B5EF4-FFF2-40B4-BE49-F238E27FC236}">
                <a16:creationId xmlns:a16="http://schemas.microsoft.com/office/drawing/2014/main" id="{627F178D-E95D-D5F6-2EF9-68EC4278EC80}"/>
              </a:ext>
            </a:extLst>
          </p:cNvPr>
          <p:cNvSpPr>
            <a:spLocks noGrp="1"/>
          </p:cNvSpPr>
          <p:nvPr>
            <p:ph type="sldNum" sz="quarter" idx="12"/>
          </p:nvPr>
        </p:nvSpPr>
        <p:spPr/>
        <p:txBody>
          <a:bodyPr/>
          <a:lstStyle/>
          <a:p>
            <a:fld id="{E9CD881F-33B6-AE4E-9DEC-5A48E948CC9E}" type="slidenum">
              <a:rPr lang="en-US" smtClean="0"/>
              <a:t>11</a:t>
            </a:fld>
            <a:endParaRPr lang="en-US"/>
          </a:p>
        </p:txBody>
      </p:sp>
    </p:spTree>
    <p:extLst>
      <p:ext uri="{BB962C8B-B14F-4D97-AF65-F5344CB8AC3E}">
        <p14:creationId xmlns:p14="http://schemas.microsoft.com/office/powerpoint/2010/main" val="337017537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50C5-E004-C2A9-3CE5-FB3DC7F891D9}"/>
              </a:ext>
            </a:extLst>
          </p:cNvPr>
          <p:cNvSpPr>
            <a:spLocks noGrp="1"/>
          </p:cNvSpPr>
          <p:nvPr>
            <p:ph type="title"/>
          </p:nvPr>
        </p:nvSpPr>
        <p:spPr/>
        <p:txBody>
          <a:bodyPr anchor="ctr"/>
          <a:lstStyle/>
          <a:p>
            <a:pPr algn="ctr"/>
            <a:r>
              <a:rPr lang="en-US" b="1" cap="small" dirty="0"/>
              <a:t>Thank You!</a:t>
            </a:r>
          </a:p>
        </p:txBody>
      </p:sp>
      <p:sp>
        <p:nvSpPr>
          <p:cNvPr id="3" name="Text Placeholder 2">
            <a:extLst>
              <a:ext uri="{FF2B5EF4-FFF2-40B4-BE49-F238E27FC236}">
                <a16:creationId xmlns:a16="http://schemas.microsoft.com/office/drawing/2014/main" id="{A5258FF5-8B7C-A90B-CA99-10BF07CDD644}"/>
              </a:ext>
            </a:extLst>
          </p:cNvPr>
          <p:cNvSpPr>
            <a:spLocks noGrp="1"/>
          </p:cNvSpPr>
          <p:nvPr>
            <p:ph type="body" idx="1"/>
          </p:nvPr>
        </p:nvSpPr>
        <p:spPr/>
        <p:txBody>
          <a:bodyPr/>
          <a:lstStyle/>
          <a:p>
            <a:pPr algn="ctr"/>
            <a:r>
              <a:rPr lang="en-US" dirty="0"/>
              <a:t>Email: </a:t>
            </a:r>
            <a:r>
              <a:rPr lang="en-US" dirty="0">
                <a:hlinkClick r:id="rId3"/>
              </a:rPr>
              <a:t>rweinmeyer@luc.edu</a:t>
            </a:r>
            <a:endParaRPr lang="en-US" dirty="0"/>
          </a:p>
          <a:p>
            <a:pPr algn="ctr"/>
            <a:endParaRPr lang="en-US" dirty="0"/>
          </a:p>
          <a:p>
            <a:pPr algn="ctr"/>
            <a:r>
              <a:rPr lang="en-US" dirty="0"/>
              <a:t>Bluesky: </a:t>
            </a:r>
            <a:r>
              <a:rPr lang="en-US" dirty="0" err="1"/>
              <a:t>rickweinmeyer.bsky.social</a:t>
            </a:r>
            <a:endParaRPr lang="en-US" dirty="0"/>
          </a:p>
        </p:txBody>
      </p:sp>
      <p:sp>
        <p:nvSpPr>
          <p:cNvPr id="4" name="Slide Number Placeholder 3">
            <a:extLst>
              <a:ext uri="{FF2B5EF4-FFF2-40B4-BE49-F238E27FC236}">
                <a16:creationId xmlns:a16="http://schemas.microsoft.com/office/drawing/2014/main" id="{8BBC354B-BE6E-0AE7-1444-619525BEE8B6}"/>
              </a:ext>
            </a:extLst>
          </p:cNvPr>
          <p:cNvSpPr>
            <a:spLocks noGrp="1"/>
          </p:cNvSpPr>
          <p:nvPr>
            <p:ph type="sldNum" sz="quarter" idx="12"/>
          </p:nvPr>
        </p:nvSpPr>
        <p:spPr/>
        <p:txBody>
          <a:bodyPr/>
          <a:lstStyle/>
          <a:p>
            <a:fld id="{46DA2039-21CD-D64E-8816-965F31275E0A}" type="slidenum">
              <a:rPr lang="en-US" smtClean="0"/>
              <a:t>12</a:t>
            </a:fld>
            <a:endParaRPr lang="en-US"/>
          </a:p>
        </p:txBody>
      </p:sp>
    </p:spTree>
    <p:extLst>
      <p:ext uri="{BB962C8B-B14F-4D97-AF65-F5344CB8AC3E}">
        <p14:creationId xmlns:p14="http://schemas.microsoft.com/office/powerpoint/2010/main" val="393834380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9428-CCAE-3973-DBEB-B7A1E5807ACF}"/>
              </a:ext>
            </a:extLst>
          </p:cNvPr>
          <p:cNvSpPr>
            <a:spLocks noGrp="1"/>
          </p:cNvSpPr>
          <p:nvPr>
            <p:ph type="title"/>
          </p:nvPr>
        </p:nvSpPr>
        <p:spPr/>
        <p:txBody>
          <a:bodyPr/>
          <a:lstStyle/>
          <a:p>
            <a:pPr algn="ctr"/>
            <a:r>
              <a:rPr lang="en-US" cap="small" dirty="0"/>
              <a:t>Outline </a:t>
            </a:r>
          </a:p>
        </p:txBody>
      </p:sp>
      <p:sp>
        <p:nvSpPr>
          <p:cNvPr id="3" name="Content Placeholder 2">
            <a:extLst>
              <a:ext uri="{FF2B5EF4-FFF2-40B4-BE49-F238E27FC236}">
                <a16:creationId xmlns:a16="http://schemas.microsoft.com/office/drawing/2014/main" id="{314D2EF3-0E95-61E0-D68F-AD311FA8CC20}"/>
              </a:ext>
            </a:extLst>
          </p:cNvPr>
          <p:cNvSpPr>
            <a:spLocks noGrp="1"/>
          </p:cNvSpPr>
          <p:nvPr>
            <p:ph idx="1"/>
          </p:nvPr>
        </p:nvSpPr>
        <p:spPr/>
        <p:txBody>
          <a:bodyPr/>
          <a:lstStyle/>
          <a:p>
            <a:pPr marL="514350" indent="-514350">
              <a:buAutoNum type="arabicPeriod"/>
            </a:pPr>
            <a:r>
              <a:rPr lang="en-US" dirty="0"/>
              <a:t>Public Health Implications</a:t>
            </a:r>
          </a:p>
          <a:p>
            <a:pPr marL="514350" indent="-514350">
              <a:buAutoNum type="arabicPeriod"/>
            </a:pPr>
            <a:endParaRPr lang="en-US" dirty="0"/>
          </a:p>
          <a:p>
            <a:pPr marL="514350" indent="-514350">
              <a:buAutoNum type="arabicPeriod"/>
            </a:pPr>
            <a:r>
              <a:rPr lang="en-US" dirty="0"/>
              <a:t>Government &amp; Legal Failures</a:t>
            </a:r>
          </a:p>
          <a:p>
            <a:pPr marL="514350" indent="-514350">
              <a:buAutoNum type="arabicPeriod"/>
            </a:pPr>
            <a:endParaRPr lang="en-US" dirty="0"/>
          </a:p>
          <a:p>
            <a:pPr marL="514350" indent="-514350">
              <a:buAutoNum type="arabicPeriod"/>
            </a:pPr>
            <a:r>
              <a:rPr lang="en-US" dirty="0"/>
              <a:t>Progressive Property &amp; Public Accommodations</a:t>
            </a:r>
          </a:p>
          <a:p>
            <a:pPr marL="514350" indent="-514350">
              <a:buAutoNum type="arabicPeriod"/>
            </a:pPr>
            <a:endParaRPr lang="en-US" dirty="0"/>
          </a:p>
          <a:p>
            <a:pPr marL="514350" indent="-514350">
              <a:buAutoNum type="arabicPeriod"/>
            </a:pPr>
            <a:r>
              <a:rPr lang="en-US" dirty="0"/>
              <a:t>Political Accountability</a:t>
            </a:r>
          </a:p>
        </p:txBody>
      </p:sp>
      <p:sp>
        <p:nvSpPr>
          <p:cNvPr id="4" name="Slide Number Placeholder 3">
            <a:extLst>
              <a:ext uri="{FF2B5EF4-FFF2-40B4-BE49-F238E27FC236}">
                <a16:creationId xmlns:a16="http://schemas.microsoft.com/office/drawing/2014/main" id="{175A3569-C1B5-7739-FC61-D10AF1FAE1DE}"/>
              </a:ext>
            </a:extLst>
          </p:cNvPr>
          <p:cNvSpPr>
            <a:spLocks noGrp="1"/>
          </p:cNvSpPr>
          <p:nvPr>
            <p:ph type="sldNum" sz="quarter" idx="12"/>
          </p:nvPr>
        </p:nvSpPr>
        <p:spPr/>
        <p:txBody>
          <a:bodyPr/>
          <a:lstStyle/>
          <a:p>
            <a:fld id="{E9CD881F-33B6-AE4E-9DEC-5A48E948CC9E}" type="slidenum">
              <a:rPr lang="en-US" smtClean="0"/>
              <a:t>2</a:t>
            </a:fld>
            <a:endParaRPr lang="en-US"/>
          </a:p>
        </p:txBody>
      </p:sp>
    </p:spTree>
    <p:extLst>
      <p:ext uri="{BB962C8B-B14F-4D97-AF65-F5344CB8AC3E}">
        <p14:creationId xmlns:p14="http://schemas.microsoft.com/office/powerpoint/2010/main" val="100196712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CB0FD-0D00-55C6-39DC-3AB4A1143B6A}"/>
              </a:ext>
            </a:extLst>
          </p:cNvPr>
          <p:cNvSpPr>
            <a:spLocks noGrp="1"/>
          </p:cNvSpPr>
          <p:nvPr>
            <p:ph type="title"/>
          </p:nvPr>
        </p:nvSpPr>
        <p:spPr/>
        <p:txBody>
          <a:bodyPr/>
          <a:lstStyle/>
          <a:p>
            <a:pPr algn="ctr"/>
            <a:r>
              <a:rPr lang="en-US" cap="small"/>
              <a:t>Public Health</a:t>
            </a:r>
            <a:endParaRPr lang="en-US" cap="small" dirty="0"/>
          </a:p>
        </p:txBody>
      </p:sp>
      <p:pic>
        <p:nvPicPr>
          <p:cNvPr id="8" name="Content Placeholder 7">
            <a:extLst>
              <a:ext uri="{FF2B5EF4-FFF2-40B4-BE49-F238E27FC236}">
                <a16:creationId xmlns:a16="http://schemas.microsoft.com/office/drawing/2014/main" id="{54D6573E-9F57-0656-F01F-D82289E7C7B0}"/>
              </a:ext>
            </a:extLst>
          </p:cNvPr>
          <p:cNvPicPr>
            <a:picLocks noGrp="1" noChangeAspect="1"/>
          </p:cNvPicPr>
          <p:nvPr>
            <p:ph sz="half" idx="1"/>
          </p:nvPr>
        </p:nvPicPr>
        <p:blipFill>
          <a:blip r:embed="rId3"/>
          <a:stretch>
            <a:fillRect/>
          </a:stretch>
        </p:blipFill>
        <p:spPr>
          <a:xfrm>
            <a:off x="1400005" y="1825625"/>
            <a:ext cx="4057989" cy="4351338"/>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1069108B-45DB-4F09-3D45-A27D84A5A7FE}"/>
              </a:ext>
            </a:extLst>
          </p:cNvPr>
          <p:cNvSpPr>
            <a:spLocks noGrp="1"/>
          </p:cNvSpPr>
          <p:nvPr>
            <p:ph type="sldNum" sz="quarter" idx="12"/>
          </p:nvPr>
        </p:nvSpPr>
        <p:spPr/>
        <p:txBody>
          <a:bodyPr/>
          <a:lstStyle/>
          <a:p>
            <a:fld id="{E9CD881F-33B6-AE4E-9DEC-5A48E948CC9E}" type="slidenum">
              <a:rPr lang="en-US" smtClean="0"/>
              <a:t>3</a:t>
            </a:fld>
            <a:endParaRPr lang="en-US"/>
          </a:p>
        </p:txBody>
      </p:sp>
      <p:pic>
        <p:nvPicPr>
          <p:cNvPr id="9" name="Content Placeholder 7" descr="A child speaking into a microphone&#10;&#10;AI-generated content may be incorrect.">
            <a:extLst>
              <a:ext uri="{FF2B5EF4-FFF2-40B4-BE49-F238E27FC236}">
                <a16:creationId xmlns:a16="http://schemas.microsoft.com/office/drawing/2014/main" id="{9B40AE79-2E11-4ABD-40A7-4EEBB0B05447}"/>
              </a:ext>
            </a:extLst>
          </p:cNvPr>
          <p:cNvPicPr>
            <a:picLocks noGrp="1" noChangeAspect="1"/>
          </p:cNvPicPr>
          <p:nvPr>
            <p:ph sz="half" idx="2"/>
          </p:nvPr>
        </p:nvPicPr>
        <p:blipFill>
          <a:blip r:embed="rId4"/>
          <a:stretch>
            <a:fillRect/>
          </a:stretch>
        </p:blipFill>
        <p:spPr>
          <a:xfrm>
            <a:off x="6172200" y="1977003"/>
            <a:ext cx="5181600" cy="40485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4203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80017-C63A-7E9C-95DC-311D1252F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E0366E-841A-F09E-1BA1-5A5BE634AF6F}"/>
              </a:ext>
            </a:extLst>
          </p:cNvPr>
          <p:cNvSpPr>
            <a:spLocks noGrp="1"/>
          </p:cNvSpPr>
          <p:nvPr>
            <p:ph type="title"/>
          </p:nvPr>
        </p:nvSpPr>
        <p:spPr/>
        <p:txBody>
          <a:bodyPr/>
          <a:lstStyle/>
          <a:p>
            <a:pPr algn="ctr"/>
            <a:r>
              <a:rPr lang="en-US" cap="small" dirty="0"/>
              <a:t>Public Health</a:t>
            </a:r>
          </a:p>
        </p:txBody>
      </p:sp>
      <p:sp>
        <p:nvSpPr>
          <p:cNvPr id="5" name="Content Placeholder 4">
            <a:extLst>
              <a:ext uri="{FF2B5EF4-FFF2-40B4-BE49-F238E27FC236}">
                <a16:creationId xmlns:a16="http://schemas.microsoft.com/office/drawing/2014/main" id="{8FDEC394-DB1F-810A-A0B8-DECB7FAF6EDF}"/>
              </a:ext>
            </a:extLst>
          </p:cNvPr>
          <p:cNvSpPr>
            <a:spLocks noGrp="1"/>
          </p:cNvSpPr>
          <p:nvPr>
            <p:ph sz="half" idx="1"/>
          </p:nvPr>
        </p:nvSpPr>
        <p:spPr>
          <a:xfrm>
            <a:off x="838200" y="1825625"/>
            <a:ext cx="5181600" cy="4530726"/>
          </a:xfrm>
        </p:spPr>
        <p:txBody>
          <a:bodyPr anchor="ctr">
            <a:normAutofit/>
          </a:bodyPr>
          <a:lstStyle/>
          <a:p>
            <a:pPr marL="0" indent="0" algn="ctr">
              <a:buNone/>
            </a:pPr>
            <a:r>
              <a:rPr lang="en-US" sz="1800" b="1" dirty="0">
                <a:cs typeface="Courier New" panose="02070309020205020404" pitchFamily="49" charset="0"/>
              </a:rPr>
              <a:t>Numerous Health Harms</a:t>
            </a:r>
          </a:p>
          <a:p>
            <a:pPr>
              <a:buFont typeface="Wingdings" pitchFamily="2" charset="2"/>
              <a:buChar char="§"/>
            </a:pPr>
            <a:endParaRPr lang="en-US" sz="1800" dirty="0">
              <a:cs typeface="Courier New" panose="02070309020205020404" pitchFamily="49" charset="0"/>
            </a:endParaRPr>
          </a:p>
          <a:p>
            <a:pPr>
              <a:buFont typeface="Wingdings" pitchFamily="2" charset="2"/>
              <a:buChar char="§"/>
            </a:pPr>
            <a:r>
              <a:rPr lang="en-US" sz="1800" dirty="0">
                <a:cs typeface="Courier New" panose="02070309020205020404" pitchFamily="49" charset="0"/>
              </a:rPr>
              <a:t>Urinary and fecal incontinence</a:t>
            </a:r>
          </a:p>
          <a:p>
            <a:pPr>
              <a:buFont typeface="Wingdings" pitchFamily="2" charset="2"/>
              <a:buChar char="§"/>
            </a:pPr>
            <a:endParaRPr lang="en-US" sz="1800" dirty="0">
              <a:cs typeface="Courier New" panose="02070309020205020404" pitchFamily="49" charset="0"/>
            </a:endParaRPr>
          </a:p>
          <a:p>
            <a:pPr>
              <a:buFont typeface="Wingdings" pitchFamily="2" charset="2"/>
              <a:buChar char="§"/>
            </a:pPr>
            <a:r>
              <a:rPr lang="en-US" sz="1800" dirty="0">
                <a:cs typeface="Courier New" panose="02070309020205020404" pitchFamily="49" charset="0"/>
              </a:rPr>
              <a:t>Inflammatory bowel disease (Crohn’s, ulcerative colitis)</a:t>
            </a:r>
          </a:p>
          <a:p>
            <a:pPr>
              <a:buFont typeface="Wingdings" pitchFamily="2" charset="2"/>
              <a:buChar char="§"/>
            </a:pPr>
            <a:endParaRPr lang="en-US" sz="1800" dirty="0">
              <a:cs typeface="Courier New" panose="02070309020205020404" pitchFamily="49" charset="0"/>
            </a:endParaRPr>
          </a:p>
          <a:p>
            <a:pPr>
              <a:buFont typeface="Wingdings" pitchFamily="2" charset="2"/>
              <a:buChar char="§"/>
            </a:pPr>
            <a:r>
              <a:rPr lang="en-US" sz="1800" dirty="0">
                <a:cs typeface="Courier New" panose="02070309020205020404" pitchFamily="49" charset="0"/>
              </a:rPr>
              <a:t>Bacterial infection, organ damage</a:t>
            </a:r>
          </a:p>
          <a:p>
            <a:pPr>
              <a:buFont typeface="Wingdings" pitchFamily="2" charset="2"/>
              <a:buChar char="§"/>
            </a:pPr>
            <a:endParaRPr lang="en-US" sz="1800" dirty="0">
              <a:cs typeface="Courier New" panose="02070309020205020404" pitchFamily="49" charset="0"/>
            </a:endParaRPr>
          </a:p>
          <a:p>
            <a:pPr>
              <a:buFont typeface="Wingdings" pitchFamily="2" charset="2"/>
              <a:buChar char="§"/>
            </a:pPr>
            <a:r>
              <a:rPr lang="en-US" sz="1800" dirty="0">
                <a:cs typeface="Courier New" panose="02070309020205020404" pitchFamily="49" charset="0"/>
              </a:rPr>
              <a:t>Social isolation, anxiety</a:t>
            </a:r>
          </a:p>
          <a:p>
            <a:pPr marL="0" indent="0">
              <a:buNone/>
            </a:pPr>
            <a:endParaRPr lang="en-US" sz="1800" dirty="0"/>
          </a:p>
        </p:txBody>
      </p:sp>
      <p:sp>
        <p:nvSpPr>
          <p:cNvPr id="6" name="Content Placeholder 5">
            <a:extLst>
              <a:ext uri="{FF2B5EF4-FFF2-40B4-BE49-F238E27FC236}">
                <a16:creationId xmlns:a16="http://schemas.microsoft.com/office/drawing/2014/main" id="{6731257D-86B4-C544-9817-B3FB37503B68}"/>
              </a:ext>
            </a:extLst>
          </p:cNvPr>
          <p:cNvSpPr>
            <a:spLocks noGrp="1"/>
          </p:cNvSpPr>
          <p:nvPr>
            <p:ph sz="half" idx="2"/>
          </p:nvPr>
        </p:nvSpPr>
        <p:spPr>
          <a:xfrm>
            <a:off x="6172200" y="1825624"/>
            <a:ext cx="5181600" cy="4530725"/>
          </a:xfrm>
        </p:spPr>
        <p:txBody>
          <a:bodyPr anchor="ctr">
            <a:noAutofit/>
          </a:bodyPr>
          <a:lstStyle/>
          <a:p>
            <a:pPr marL="0" indent="0" algn="ctr">
              <a:buNone/>
            </a:pPr>
            <a:r>
              <a:rPr lang="en-US" sz="1800" b="1" dirty="0">
                <a:cs typeface="Courier New" panose="02070309020205020404" pitchFamily="49" charset="0"/>
              </a:rPr>
              <a:t>Infectious Disease</a:t>
            </a:r>
          </a:p>
          <a:p>
            <a:pPr marL="0" indent="0">
              <a:buNone/>
            </a:pPr>
            <a:endParaRPr lang="en-US" sz="1800" dirty="0">
              <a:cs typeface="Courier New" panose="02070309020205020404" pitchFamily="49" charset="0"/>
            </a:endParaRPr>
          </a:p>
          <a:p>
            <a:pPr marL="0" indent="0">
              <a:buNone/>
            </a:pPr>
            <a:r>
              <a:rPr lang="en-US" sz="1800" u="sng" dirty="0">
                <a:cs typeface="Courier New" panose="02070309020205020404" pitchFamily="49" charset="0"/>
              </a:rPr>
              <a:t>Multistate Hepatitis A Outbreak</a:t>
            </a:r>
          </a:p>
          <a:p>
            <a:pPr marL="0" indent="0">
              <a:buNone/>
            </a:pPr>
            <a:endParaRPr lang="en-US" sz="1800" dirty="0">
              <a:cs typeface="Courier New" panose="02070309020205020404" pitchFamily="49" charset="0"/>
            </a:endParaRPr>
          </a:p>
          <a:p>
            <a:pPr>
              <a:buFont typeface="Wingdings" pitchFamily="2" charset="2"/>
              <a:buChar char="§"/>
            </a:pPr>
            <a:r>
              <a:rPr lang="en-US" sz="1800" dirty="0">
                <a:cs typeface="Courier New" panose="02070309020205020404" pitchFamily="49" charset="0"/>
              </a:rPr>
              <a:t>2016 - 2023</a:t>
            </a:r>
          </a:p>
          <a:p>
            <a:pPr>
              <a:buFont typeface="Wingdings" pitchFamily="2" charset="2"/>
              <a:buChar char="§"/>
            </a:pPr>
            <a:r>
              <a:rPr lang="en-US" sz="1800" dirty="0">
                <a:cs typeface="Courier New" panose="02070309020205020404" pitchFamily="49" charset="0"/>
              </a:rPr>
              <a:t>37 states</a:t>
            </a:r>
          </a:p>
          <a:p>
            <a:pPr>
              <a:buFont typeface="Wingdings" pitchFamily="2" charset="2"/>
              <a:buChar char="§"/>
            </a:pPr>
            <a:r>
              <a:rPr lang="en-US" sz="1800" dirty="0">
                <a:cs typeface="Courier New" panose="02070309020205020404" pitchFamily="49" charset="0"/>
              </a:rPr>
              <a:t>44,937 confirmed cases</a:t>
            </a:r>
          </a:p>
          <a:p>
            <a:pPr>
              <a:buFont typeface="Wingdings" pitchFamily="2" charset="2"/>
              <a:buChar char="§"/>
            </a:pPr>
            <a:r>
              <a:rPr lang="en-US" sz="1800" dirty="0">
                <a:cs typeface="Courier New" panose="02070309020205020404" pitchFamily="49" charset="0"/>
              </a:rPr>
              <a:t>27,461 hospitalizations</a:t>
            </a:r>
          </a:p>
          <a:p>
            <a:pPr>
              <a:buFont typeface="Wingdings" pitchFamily="2" charset="2"/>
              <a:buChar char="§"/>
            </a:pPr>
            <a:r>
              <a:rPr lang="en-US" sz="1800" dirty="0">
                <a:cs typeface="Courier New" panose="02070309020205020404" pitchFamily="49" charset="0"/>
              </a:rPr>
              <a:t>424 deaths</a:t>
            </a:r>
          </a:p>
          <a:p>
            <a:pPr marL="0" indent="0">
              <a:buNone/>
            </a:pPr>
            <a:endParaRPr lang="en-US" sz="1800" dirty="0">
              <a:cs typeface="Courier New" panose="02070309020205020404" pitchFamily="49" charset="0"/>
            </a:endParaRPr>
          </a:p>
          <a:p>
            <a:pPr marL="0" indent="0">
              <a:buNone/>
            </a:pPr>
            <a:r>
              <a:rPr lang="en-US" sz="1200" i="1" dirty="0">
                <a:cs typeface="Courier New" panose="02070309020205020404" pitchFamily="49" charset="0"/>
              </a:rPr>
              <a:t>Hepatitis A Outbreaks Linked to Person-to-Person Contact</a:t>
            </a:r>
            <a:r>
              <a:rPr lang="en-US" sz="1200" dirty="0">
                <a:cs typeface="Courier New" panose="02070309020205020404" pitchFamily="49" charset="0"/>
              </a:rPr>
              <a:t>, </a:t>
            </a:r>
            <a:r>
              <a:rPr lang="en-US" sz="1200" cap="small" dirty="0" err="1">
                <a:cs typeface="Courier New" panose="02070309020205020404" pitchFamily="49" charset="0"/>
              </a:rPr>
              <a:t>Ctrs</a:t>
            </a:r>
            <a:r>
              <a:rPr lang="en-US" sz="1200" cap="small" dirty="0">
                <a:cs typeface="Courier New" panose="02070309020205020404" pitchFamily="49" charset="0"/>
              </a:rPr>
              <a:t>. for Disease Control &amp; Prevention</a:t>
            </a:r>
            <a:r>
              <a:rPr lang="en-US" sz="1200" dirty="0">
                <a:cs typeface="Courier New" panose="02070309020205020404" pitchFamily="49" charset="0"/>
              </a:rPr>
              <a:t> (Apr. 30, 2024), </a:t>
            </a:r>
            <a:r>
              <a:rPr lang="en-US" sz="1200" u="sng" dirty="0">
                <a:cs typeface="Courier New" panose="02070309020205020404" pitchFamily="49" charset="0"/>
                <a:hlinkClick r:id="rId3"/>
              </a:rPr>
              <a:t>https://www.cdc.gov/hepatitis-a/outbreaks/person-to-person/index.html</a:t>
            </a:r>
            <a:r>
              <a:rPr lang="en-US" sz="1200" dirty="0">
                <a:cs typeface="Courier New" panose="02070309020205020404" pitchFamily="49" charset="0"/>
              </a:rPr>
              <a:t>. </a:t>
            </a:r>
            <a:endParaRPr lang="en-US" sz="1800" dirty="0">
              <a:cs typeface="Courier New" panose="02070309020205020404" pitchFamily="49" charset="0"/>
            </a:endParaRPr>
          </a:p>
        </p:txBody>
      </p:sp>
      <p:sp>
        <p:nvSpPr>
          <p:cNvPr id="4" name="Slide Number Placeholder 3">
            <a:extLst>
              <a:ext uri="{FF2B5EF4-FFF2-40B4-BE49-F238E27FC236}">
                <a16:creationId xmlns:a16="http://schemas.microsoft.com/office/drawing/2014/main" id="{C464D3A1-B9A4-518B-D840-1AED4557B1C2}"/>
              </a:ext>
            </a:extLst>
          </p:cNvPr>
          <p:cNvSpPr>
            <a:spLocks noGrp="1"/>
          </p:cNvSpPr>
          <p:nvPr>
            <p:ph type="sldNum" sz="quarter" idx="12"/>
          </p:nvPr>
        </p:nvSpPr>
        <p:spPr/>
        <p:txBody>
          <a:bodyPr/>
          <a:lstStyle/>
          <a:p>
            <a:fld id="{E9CD881F-33B6-AE4E-9DEC-5A48E948CC9E}" type="slidenum">
              <a:rPr lang="en-US" smtClean="0"/>
              <a:t>4</a:t>
            </a:fld>
            <a:endParaRPr lang="en-US" dirty="0"/>
          </a:p>
        </p:txBody>
      </p:sp>
      <p:pic>
        <p:nvPicPr>
          <p:cNvPr id="7" name="Content Placeholder 7" descr="A row of grey doors with white text&#10;&#10;AI-generated content may be incorrect.">
            <a:extLst>
              <a:ext uri="{FF2B5EF4-FFF2-40B4-BE49-F238E27FC236}">
                <a16:creationId xmlns:a16="http://schemas.microsoft.com/office/drawing/2014/main" id="{A03E6684-D4C5-28FC-4E81-4BDC19573CF2}"/>
              </a:ext>
            </a:extLst>
          </p:cNvPr>
          <p:cNvPicPr>
            <a:picLocks noChangeAspect="1"/>
          </p:cNvPicPr>
          <p:nvPr/>
        </p:nvPicPr>
        <p:blipFill>
          <a:blip r:embed="rId4"/>
          <a:stretch>
            <a:fillRect/>
          </a:stretch>
        </p:blipFill>
        <p:spPr>
          <a:xfrm>
            <a:off x="6172200" y="1915317"/>
            <a:ext cx="4660597" cy="43513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0136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ED1D-2BA8-50FF-4625-B3B922411C8C}"/>
              </a:ext>
            </a:extLst>
          </p:cNvPr>
          <p:cNvSpPr>
            <a:spLocks noGrp="1"/>
          </p:cNvSpPr>
          <p:nvPr>
            <p:ph type="title"/>
          </p:nvPr>
        </p:nvSpPr>
        <p:spPr/>
        <p:txBody>
          <a:bodyPr/>
          <a:lstStyle/>
          <a:p>
            <a:pPr algn="ctr"/>
            <a:r>
              <a:rPr lang="en-US" cap="small" dirty="0">
                <a:latin typeface="+mn-lt"/>
                <a:cs typeface="Courier New" panose="02070309020205020404" pitchFamily="49" charset="0"/>
              </a:rPr>
              <a:t>Government &amp; Legal Failures</a:t>
            </a:r>
          </a:p>
        </p:txBody>
      </p:sp>
      <p:sp>
        <p:nvSpPr>
          <p:cNvPr id="4" name="Slide Number Placeholder 3">
            <a:extLst>
              <a:ext uri="{FF2B5EF4-FFF2-40B4-BE49-F238E27FC236}">
                <a16:creationId xmlns:a16="http://schemas.microsoft.com/office/drawing/2014/main" id="{612EA168-BF2B-444D-09D9-3D1834FCEFA1}"/>
              </a:ext>
            </a:extLst>
          </p:cNvPr>
          <p:cNvSpPr>
            <a:spLocks noGrp="1"/>
          </p:cNvSpPr>
          <p:nvPr>
            <p:ph type="sldNum" sz="quarter" idx="12"/>
          </p:nvPr>
        </p:nvSpPr>
        <p:spPr/>
        <p:txBody>
          <a:bodyPr/>
          <a:lstStyle/>
          <a:p>
            <a:fld id="{EF709010-69D1-4A4F-A12A-687C2FB8C189}" type="slidenum">
              <a:rPr lang="en-US" smtClean="0">
                <a:cs typeface="Courier New" panose="02070309020205020404" pitchFamily="49" charset="0"/>
              </a:rPr>
              <a:t>5</a:t>
            </a:fld>
            <a:endParaRPr lang="en-US">
              <a:cs typeface="Courier New" panose="02070309020205020404" pitchFamily="49" charset="0"/>
            </a:endParaRPr>
          </a:p>
        </p:txBody>
      </p:sp>
      <p:sp>
        <p:nvSpPr>
          <p:cNvPr id="14" name="Content Placeholder 13">
            <a:extLst>
              <a:ext uri="{FF2B5EF4-FFF2-40B4-BE49-F238E27FC236}">
                <a16:creationId xmlns:a16="http://schemas.microsoft.com/office/drawing/2014/main" id="{5145B20D-8DAC-CB9D-42E7-5025F5DBA28E}"/>
              </a:ext>
            </a:extLst>
          </p:cNvPr>
          <p:cNvSpPr>
            <a:spLocks noGrp="1"/>
          </p:cNvSpPr>
          <p:nvPr>
            <p:ph sz="half" idx="1"/>
          </p:nvPr>
        </p:nvSpPr>
        <p:spPr>
          <a:xfrm>
            <a:off x="1089400" y="5558890"/>
            <a:ext cx="4679197" cy="900112"/>
          </a:xfrm>
        </p:spPr>
        <p:txBody>
          <a:bodyPr>
            <a:noAutofit/>
          </a:bodyPr>
          <a:lstStyle/>
          <a:p>
            <a:pPr marL="0" indent="0">
              <a:buNone/>
            </a:pPr>
            <a:r>
              <a:rPr lang="en-US" sz="1400" dirty="0">
                <a:cs typeface="Courier New" panose="02070309020205020404" pitchFamily="49" charset="0"/>
              </a:rPr>
              <a:t>Emily Hoerner, </a:t>
            </a:r>
            <a:r>
              <a:rPr lang="en-US" sz="1400" i="1" dirty="0">
                <a:cs typeface="Courier New" panose="02070309020205020404" pitchFamily="49" charset="0"/>
              </a:rPr>
              <a:t>Everybody needs access to bathrooms. Chicago doesn’t provide nearly enough of them</a:t>
            </a:r>
            <a:r>
              <a:rPr lang="en-US" sz="1400" dirty="0">
                <a:cs typeface="Courier New" panose="02070309020205020404" pitchFamily="49" charset="0"/>
              </a:rPr>
              <a:t>, </a:t>
            </a:r>
            <a:r>
              <a:rPr lang="en-US" sz="1400" cap="small" dirty="0">
                <a:cs typeface="Courier New" panose="02070309020205020404" pitchFamily="49" charset="0"/>
              </a:rPr>
              <a:t>Chi. Trib. </a:t>
            </a:r>
            <a:r>
              <a:rPr lang="en-US" sz="1400" dirty="0">
                <a:cs typeface="Courier New" panose="02070309020205020404" pitchFamily="49" charset="0"/>
              </a:rPr>
              <a:t>(Oct. 21, 2021, 5:00 AM).</a:t>
            </a:r>
          </a:p>
        </p:txBody>
      </p:sp>
      <p:pic>
        <p:nvPicPr>
          <p:cNvPr id="22" name="Content Placeholder 21" descr="A sign on a wall&#10;&#10;AI-generated content may be incorrect.">
            <a:extLst>
              <a:ext uri="{FF2B5EF4-FFF2-40B4-BE49-F238E27FC236}">
                <a16:creationId xmlns:a16="http://schemas.microsoft.com/office/drawing/2014/main" id="{8012A774-1A98-6515-CCE5-7F0D818FB7C5}"/>
              </a:ext>
            </a:extLst>
          </p:cNvPr>
          <p:cNvPicPr>
            <a:picLocks noGrp="1" noChangeAspect="1"/>
          </p:cNvPicPr>
          <p:nvPr>
            <p:ph sz="half" idx="2"/>
          </p:nvPr>
        </p:nvPicPr>
        <p:blipFill>
          <a:blip r:embed="rId3"/>
          <a:stretch>
            <a:fillRect/>
          </a:stretch>
        </p:blipFill>
        <p:spPr>
          <a:xfrm>
            <a:off x="7037762" y="1825625"/>
            <a:ext cx="3450475" cy="4351338"/>
          </a:xfrm>
          <a:prstGeom prst="rect">
            <a:avLst/>
          </a:prstGeom>
          <a:effectLst>
            <a:outerShdw blurRad="50800" dist="38100" dir="2700000" algn="tl" rotWithShape="0">
              <a:prstClr val="black">
                <a:alpha val="40000"/>
              </a:prstClr>
            </a:outerShdw>
          </a:effectLst>
        </p:spPr>
      </p:pic>
      <p:pic>
        <p:nvPicPr>
          <p:cNvPr id="1028" name="Picture 4" descr="Chicago Tribune: Demo Begins to Make ...">
            <a:extLst>
              <a:ext uri="{FF2B5EF4-FFF2-40B4-BE49-F238E27FC236}">
                <a16:creationId xmlns:a16="http://schemas.microsoft.com/office/drawing/2014/main" id="{55AD104B-9C81-EF83-C897-250947299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248" y="1690688"/>
            <a:ext cx="2107496" cy="13255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405A7E8-3A2B-1A05-FC4C-76985E676677}"/>
              </a:ext>
            </a:extLst>
          </p:cNvPr>
          <p:cNvSpPr txBox="1"/>
          <p:nvPr/>
        </p:nvSpPr>
        <p:spPr>
          <a:xfrm>
            <a:off x="1089400" y="3326151"/>
            <a:ext cx="4679197" cy="1631216"/>
          </a:xfrm>
          <a:prstGeom prst="rect">
            <a:avLst/>
          </a:prstGeom>
          <a:noFill/>
        </p:spPr>
        <p:txBody>
          <a:bodyPr wrap="square" rtlCol="0">
            <a:spAutoFit/>
          </a:bodyPr>
          <a:lstStyle/>
          <a:p>
            <a:pPr algn="ctr"/>
            <a:r>
              <a:rPr lang="en-US" sz="2000" i="1" dirty="0">
                <a:solidFill>
                  <a:srgbClr val="0070C0"/>
                </a:solidFill>
                <a:cs typeface="Courier New" panose="02070309020205020404" pitchFamily="49" charset="0"/>
              </a:rPr>
              <a:t>“[T]he Tribune identified </a:t>
            </a:r>
            <a:r>
              <a:rPr lang="en-US" sz="2000" b="1" i="1" dirty="0">
                <a:solidFill>
                  <a:srgbClr val="0070C0"/>
                </a:solidFill>
                <a:cs typeface="Courier New" panose="02070309020205020404" pitchFamily="49" charset="0"/>
              </a:rPr>
              <a:t>fewer than 500 structures</a:t>
            </a:r>
            <a:r>
              <a:rPr lang="en-US" sz="2000" i="1" dirty="0">
                <a:solidFill>
                  <a:srgbClr val="0070C0"/>
                </a:solidFill>
                <a:cs typeface="Courier New" panose="02070309020205020404" pitchFamily="49" charset="0"/>
              </a:rPr>
              <a:t> that contain free public restrooms with few or no barriers to entry, such as security checkpoints or client-only access, </a:t>
            </a:r>
            <a:r>
              <a:rPr lang="en-US" sz="2000" b="1" i="1" dirty="0">
                <a:solidFill>
                  <a:srgbClr val="0070C0"/>
                </a:solidFill>
                <a:cs typeface="Courier New" panose="02070309020205020404" pitchFamily="49" charset="0"/>
              </a:rPr>
              <a:t>in a city of 2.7 million people</a:t>
            </a:r>
            <a:r>
              <a:rPr lang="en-US" sz="2000" i="1" dirty="0">
                <a:solidFill>
                  <a:srgbClr val="0070C0"/>
                </a:solidFill>
                <a:cs typeface="Courier New" panose="02070309020205020404" pitchFamily="49" charset="0"/>
              </a:rPr>
              <a:t>.”</a:t>
            </a:r>
          </a:p>
        </p:txBody>
      </p:sp>
    </p:spTree>
    <p:extLst>
      <p:ext uri="{BB962C8B-B14F-4D97-AF65-F5344CB8AC3E}">
        <p14:creationId xmlns:p14="http://schemas.microsoft.com/office/powerpoint/2010/main" val="345634119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144B2-9545-DE53-7064-BD00674C5314}"/>
              </a:ext>
            </a:extLst>
          </p:cNvPr>
          <p:cNvSpPr>
            <a:spLocks noGrp="1"/>
          </p:cNvSpPr>
          <p:nvPr>
            <p:ph type="title"/>
          </p:nvPr>
        </p:nvSpPr>
        <p:spPr/>
        <p:txBody>
          <a:bodyPr/>
          <a:lstStyle/>
          <a:p>
            <a:pPr algn="ctr"/>
            <a:r>
              <a:rPr lang="en-US" cap="small" dirty="0">
                <a:latin typeface="+mn-lt"/>
                <a:cs typeface="Courier New" panose="02070309020205020404" pitchFamily="49" charset="0"/>
              </a:rPr>
              <a:t>Government &amp; Legal Failures</a:t>
            </a:r>
            <a:endParaRPr lang="en-US" dirty="0">
              <a:latin typeface="+mn-lt"/>
              <a:cs typeface="Courier New" panose="02070309020205020404" pitchFamily="49" charset="0"/>
            </a:endParaRPr>
          </a:p>
        </p:txBody>
      </p:sp>
      <p:pic>
        <p:nvPicPr>
          <p:cNvPr id="8" name="Content Placeholder 7" descr="A group of people outside a public toilet&#10;&#10;AI-generated content may be incorrect.">
            <a:extLst>
              <a:ext uri="{FF2B5EF4-FFF2-40B4-BE49-F238E27FC236}">
                <a16:creationId xmlns:a16="http://schemas.microsoft.com/office/drawing/2014/main" id="{AB695620-178B-8607-6473-862D74BA2034}"/>
              </a:ext>
            </a:extLst>
          </p:cNvPr>
          <p:cNvPicPr>
            <a:picLocks noGrp="1" noChangeAspect="1"/>
          </p:cNvPicPr>
          <p:nvPr>
            <p:ph idx="1"/>
          </p:nvPr>
        </p:nvPicPr>
        <p:blipFill>
          <a:blip r:embed="rId3"/>
          <a:stretch>
            <a:fillRect/>
          </a:stretch>
        </p:blipFill>
        <p:spPr>
          <a:xfrm>
            <a:off x="3596410" y="1825625"/>
            <a:ext cx="4999179" cy="4351338"/>
          </a:xfrm>
          <a:prstGeom prst="rect">
            <a:avLst/>
          </a:prstGeom>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0596DDDB-EAA6-1546-6FFF-322104C1B6E8}"/>
              </a:ext>
            </a:extLst>
          </p:cNvPr>
          <p:cNvSpPr>
            <a:spLocks noGrp="1"/>
          </p:cNvSpPr>
          <p:nvPr>
            <p:ph type="sldNum" sz="quarter" idx="12"/>
          </p:nvPr>
        </p:nvSpPr>
        <p:spPr/>
        <p:txBody>
          <a:bodyPr/>
          <a:lstStyle/>
          <a:p>
            <a:fld id="{EF709010-69D1-4A4F-A12A-687C2FB8C189}" type="slidenum">
              <a:rPr lang="en-US" smtClean="0">
                <a:cs typeface="Courier New" panose="02070309020205020404" pitchFamily="49" charset="0"/>
              </a:rPr>
              <a:t>6</a:t>
            </a:fld>
            <a:endParaRPr lang="en-US">
              <a:cs typeface="Courier New" panose="02070309020205020404" pitchFamily="49" charset="0"/>
            </a:endParaRPr>
          </a:p>
        </p:txBody>
      </p:sp>
      <p:sp>
        <p:nvSpPr>
          <p:cNvPr id="9" name="Rectangle 8">
            <a:extLst>
              <a:ext uri="{FF2B5EF4-FFF2-40B4-BE49-F238E27FC236}">
                <a16:creationId xmlns:a16="http://schemas.microsoft.com/office/drawing/2014/main" id="{32DFB068-4E78-FA60-30FE-C1BB2A76E15D}"/>
              </a:ext>
            </a:extLst>
          </p:cNvPr>
          <p:cNvSpPr/>
          <p:nvPr/>
        </p:nvSpPr>
        <p:spPr>
          <a:xfrm>
            <a:off x="7884389" y="1825625"/>
            <a:ext cx="711200"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71759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38FC-3957-1C92-7905-A963180FBEBC}"/>
              </a:ext>
            </a:extLst>
          </p:cNvPr>
          <p:cNvSpPr>
            <a:spLocks noGrp="1"/>
          </p:cNvSpPr>
          <p:nvPr>
            <p:ph type="title"/>
          </p:nvPr>
        </p:nvSpPr>
        <p:spPr/>
        <p:txBody>
          <a:bodyPr/>
          <a:lstStyle/>
          <a:p>
            <a:pPr algn="ctr"/>
            <a:r>
              <a:rPr lang="en-US" cap="small" dirty="0">
                <a:latin typeface="+mn-lt"/>
                <a:cs typeface="Courier New" panose="02070309020205020404" pitchFamily="49" charset="0"/>
              </a:rPr>
              <a:t>Government &amp; Legal Failures</a:t>
            </a:r>
            <a:endParaRPr lang="en-US" dirty="0">
              <a:latin typeface="+mn-lt"/>
              <a:cs typeface="Courier New" panose="02070309020205020404" pitchFamily="49" charset="0"/>
            </a:endParaRPr>
          </a:p>
        </p:txBody>
      </p:sp>
      <p:sp>
        <p:nvSpPr>
          <p:cNvPr id="3" name="Content Placeholder 2">
            <a:extLst>
              <a:ext uri="{FF2B5EF4-FFF2-40B4-BE49-F238E27FC236}">
                <a16:creationId xmlns:a16="http://schemas.microsoft.com/office/drawing/2014/main" id="{8AC6F33F-20FE-37B8-A857-0F069CB942AE}"/>
              </a:ext>
            </a:extLst>
          </p:cNvPr>
          <p:cNvSpPr>
            <a:spLocks noGrp="1"/>
          </p:cNvSpPr>
          <p:nvPr>
            <p:ph sz="half" idx="1"/>
          </p:nvPr>
        </p:nvSpPr>
        <p:spPr/>
        <p:txBody>
          <a:bodyPr anchor="ctr">
            <a:normAutofit/>
          </a:bodyPr>
          <a:lstStyle/>
          <a:p>
            <a:pPr marL="0" indent="0" algn="ctr">
              <a:buNone/>
            </a:pPr>
            <a:r>
              <a:rPr lang="en-US" sz="3200" b="1" dirty="0">
                <a:cs typeface="Courier New" panose="02070309020205020404" pitchFamily="49" charset="0"/>
              </a:rPr>
              <a:t>Mahoney v. City of Sacramento</a:t>
            </a:r>
            <a:r>
              <a:rPr lang="en-US" sz="3200" dirty="0">
                <a:cs typeface="Courier New" panose="02070309020205020404" pitchFamily="49" charset="0"/>
              </a:rPr>
              <a:t>,</a:t>
            </a:r>
          </a:p>
          <a:p>
            <a:pPr marL="0" indent="0" algn="ctr">
              <a:buNone/>
            </a:pPr>
            <a:r>
              <a:rPr lang="en-US" sz="3200" dirty="0">
                <a:cs typeface="Courier New" panose="02070309020205020404" pitchFamily="49" charset="0"/>
              </a:rPr>
              <a:t>(E.D. Cal. Feb. 10, 2020).</a:t>
            </a:r>
          </a:p>
          <a:p>
            <a:pPr marL="0" indent="0" algn="ctr">
              <a:buNone/>
            </a:pPr>
            <a:endParaRPr lang="en-US" dirty="0">
              <a:cs typeface="Courier New" panose="02070309020205020404" pitchFamily="49" charset="0"/>
            </a:endParaRPr>
          </a:p>
          <a:p>
            <a:pPr marL="0" indent="0" algn="ctr">
              <a:buNone/>
            </a:pPr>
            <a:r>
              <a:rPr lang="en-US" sz="2400" dirty="0">
                <a:cs typeface="Courier New" panose="02070309020205020404" pitchFamily="49" charset="0"/>
              </a:rPr>
              <a:t>Plaintiffs asserted that</a:t>
            </a:r>
            <a:r>
              <a:rPr lang="en-US" sz="2400" i="1" dirty="0">
                <a:cs typeface="Courier New" panose="02070309020205020404" pitchFamily="49" charset="0"/>
              </a:rPr>
              <a:t> </a:t>
            </a:r>
            <a:r>
              <a:rPr lang="en-US" sz="2400" b="1" i="1" dirty="0">
                <a:solidFill>
                  <a:srgbClr val="0070C0"/>
                </a:solidFill>
                <a:cs typeface="Courier New" panose="02070309020205020404" pitchFamily="49" charset="0"/>
              </a:rPr>
              <a:t>“the substantive due process rights of privacy and bodily integrity include the right to eliminate bodily waste in private.”</a:t>
            </a:r>
            <a:r>
              <a:rPr lang="en-US" sz="2400" b="1" dirty="0">
                <a:cs typeface="Courier New" panose="02070309020205020404" pitchFamily="49" charset="0"/>
              </a:rPr>
              <a:t> </a:t>
            </a:r>
          </a:p>
        </p:txBody>
      </p:sp>
      <p:sp>
        <p:nvSpPr>
          <p:cNvPr id="5" name="Content Placeholder 4">
            <a:extLst>
              <a:ext uri="{FF2B5EF4-FFF2-40B4-BE49-F238E27FC236}">
                <a16:creationId xmlns:a16="http://schemas.microsoft.com/office/drawing/2014/main" id="{1B733C5E-D089-586C-036C-11EE59C124E3}"/>
              </a:ext>
            </a:extLst>
          </p:cNvPr>
          <p:cNvSpPr>
            <a:spLocks noGrp="1"/>
          </p:cNvSpPr>
          <p:nvPr>
            <p:ph sz="half" idx="2"/>
          </p:nvPr>
        </p:nvSpPr>
        <p:spPr>
          <a:xfrm>
            <a:off x="6686550" y="1825625"/>
            <a:ext cx="4667250" cy="4351338"/>
          </a:xfrm>
        </p:spPr>
        <p:txBody>
          <a:bodyPr anchor="ctr">
            <a:normAutofit/>
          </a:bodyPr>
          <a:lstStyle/>
          <a:p>
            <a:pPr marL="0" indent="0">
              <a:buNone/>
            </a:pPr>
            <a:endParaRPr lang="en-US" sz="2000" dirty="0">
              <a:cs typeface="Courier New" panose="02070309020205020404" pitchFamily="49" charset="0"/>
            </a:endParaRPr>
          </a:p>
          <a:p>
            <a:pPr marL="0" indent="0" algn="r">
              <a:buNone/>
            </a:pPr>
            <a:r>
              <a:rPr lang="en-US" sz="2400" i="1" dirty="0">
                <a:cs typeface="Courier New" panose="02070309020205020404" pitchFamily="49" charset="0"/>
              </a:rPr>
              <a:t>“[T]here are few activities that appear to be more at the heart of the liberty guaranteed by the Due Process Clause of the Fourteenth Amendment than the right to eliminate harmful wastes from one's body away from the observation of others[.]”</a:t>
            </a:r>
          </a:p>
          <a:p>
            <a:pPr marL="0" indent="0">
              <a:buNone/>
            </a:pPr>
            <a:endParaRPr lang="en-US" sz="2000" dirty="0">
              <a:cs typeface="Courier New" panose="02070309020205020404" pitchFamily="49" charset="0"/>
            </a:endParaRPr>
          </a:p>
          <a:p>
            <a:pPr marL="0" indent="0">
              <a:buNone/>
            </a:pPr>
            <a:r>
              <a:rPr lang="en-US" sz="1600" b="1" dirty="0">
                <a:cs typeface="Courier New" panose="02070309020205020404" pitchFamily="49" charset="0"/>
              </a:rPr>
              <a:t>Skinner v. Railway Labor Execs. Ass'n</a:t>
            </a:r>
            <a:r>
              <a:rPr lang="en-US" sz="1600" i="1" dirty="0">
                <a:cs typeface="Courier New" panose="02070309020205020404" pitchFamily="49" charset="0"/>
              </a:rPr>
              <a:t>,</a:t>
            </a:r>
            <a:r>
              <a:rPr lang="en-US" sz="1600" dirty="0">
                <a:cs typeface="Courier New" panose="02070309020205020404" pitchFamily="49" charset="0"/>
              </a:rPr>
              <a:t> 489 U.S. 602, 645–46 (1989) (Marshall, J. Thurgood, dissenting)</a:t>
            </a:r>
            <a:r>
              <a:rPr lang="en-US" sz="2000" dirty="0">
                <a:cs typeface="Courier New" panose="02070309020205020404" pitchFamily="49" charset="0"/>
              </a:rPr>
              <a:t>.</a:t>
            </a:r>
            <a:endParaRPr lang="en-US" sz="1600" dirty="0">
              <a:cs typeface="Courier New" panose="02070309020205020404" pitchFamily="49" charset="0"/>
            </a:endParaRPr>
          </a:p>
        </p:txBody>
      </p:sp>
      <p:sp>
        <p:nvSpPr>
          <p:cNvPr id="4" name="Slide Number Placeholder 3">
            <a:extLst>
              <a:ext uri="{FF2B5EF4-FFF2-40B4-BE49-F238E27FC236}">
                <a16:creationId xmlns:a16="http://schemas.microsoft.com/office/drawing/2014/main" id="{688CDC53-F5C1-F115-8DD3-E38B01C43A22}"/>
              </a:ext>
            </a:extLst>
          </p:cNvPr>
          <p:cNvSpPr>
            <a:spLocks noGrp="1"/>
          </p:cNvSpPr>
          <p:nvPr>
            <p:ph type="sldNum" sz="quarter" idx="12"/>
          </p:nvPr>
        </p:nvSpPr>
        <p:spPr/>
        <p:txBody>
          <a:bodyPr/>
          <a:lstStyle/>
          <a:p>
            <a:fld id="{EF709010-69D1-4A4F-A12A-687C2FB8C189}" type="slidenum">
              <a:rPr lang="en-US" smtClean="0">
                <a:cs typeface="Courier New" panose="02070309020205020404" pitchFamily="49" charset="0"/>
              </a:rPr>
              <a:t>7</a:t>
            </a:fld>
            <a:endParaRPr lang="en-US">
              <a:cs typeface="Courier New" panose="02070309020205020404" pitchFamily="49" charset="0"/>
            </a:endParaRPr>
          </a:p>
        </p:txBody>
      </p:sp>
      <p:sp>
        <p:nvSpPr>
          <p:cNvPr id="6" name="Right Brace 5">
            <a:extLst>
              <a:ext uri="{FF2B5EF4-FFF2-40B4-BE49-F238E27FC236}">
                <a16:creationId xmlns:a16="http://schemas.microsoft.com/office/drawing/2014/main" id="{1D000FCF-611D-0D9A-40EF-376F75C8BDDE}"/>
              </a:ext>
            </a:extLst>
          </p:cNvPr>
          <p:cNvSpPr/>
          <p:nvPr/>
        </p:nvSpPr>
        <p:spPr>
          <a:xfrm>
            <a:off x="6019800" y="1825625"/>
            <a:ext cx="481013" cy="4530725"/>
          </a:xfrm>
          <a:prstGeom prst="righ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71771378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25F1-C0AE-DEA2-27B8-27D7A79384B1}"/>
              </a:ext>
            </a:extLst>
          </p:cNvPr>
          <p:cNvSpPr>
            <a:spLocks noGrp="1"/>
          </p:cNvSpPr>
          <p:nvPr>
            <p:ph type="title"/>
          </p:nvPr>
        </p:nvSpPr>
        <p:spPr/>
        <p:txBody>
          <a:bodyPr/>
          <a:lstStyle/>
          <a:p>
            <a:pPr algn="ctr"/>
            <a:r>
              <a:rPr lang="en-US" cap="small" dirty="0">
                <a:cs typeface="Courier New" panose="02070309020205020404" pitchFamily="49" charset="0"/>
              </a:rPr>
              <a:t>Government &amp; Legal Failures</a:t>
            </a:r>
            <a:endParaRPr lang="en-US" dirty="0"/>
          </a:p>
        </p:txBody>
      </p:sp>
      <p:sp>
        <p:nvSpPr>
          <p:cNvPr id="3" name="Content Placeholder 2">
            <a:extLst>
              <a:ext uri="{FF2B5EF4-FFF2-40B4-BE49-F238E27FC236}">
                <a16:creationId xmlns:a16="http://schemas.microsoft.com/office/drawing/2014/main" id="{402EF8C0-EA47-50E7-A79D-654623C50F67}"/>
              </a:ext>
            </a:extLst>
          </p:cNvPr>
          <p:cNvSpPr>
            <a:spLocks noGrp="1"/>
          </p:cNvSpPr>
          <p:nvPr>
            <p:ph sz="half" idx="1"/>
          </p:nvPr>
        </p:nvSpPr>
        <p:spPr/>
        <p:txBody>
          <a:bodyPr>
            <a:normAutofit fontScale="92500" lnSpcReduction="10000"/>
          </a:bodyPr>
          <a:lstStyle/>
          <a:p>
            <a:pPr marL="0" indent="0" algn="ctr">
              <a:buNone/>
            </a:pPr>
            <a:r>
              <a:rPr lang="en-US" b="1" dirty="0"/>
              <a:t>Existing Toilet Laws </a:t>
            </a:r>
            <a:r>
              <a:rPr lang="en-US" b="1" dirty="0">
                <a:sym typeface="Wingdings" pitchFamily="2" charset="2"/>
              </a:rPr>
              <a:t> </a:t>
            </a:r>
            <a:r>
              <a:rPr lang="en-US" b="1" u="sng" dirty="0">
                <a:sym typeface="Wingdings" pitchFamily="2" charset="2"/>
              </a:rPr>
              <a:t>WEAK</a:t>
            </a:r>
            <a:endParaRPr lang="en-US" b="1" u="sng" dirty="0"/>
          </a:p>
          <a:p>
            <a:pPr marL="0" indent="0">
              <a:buNone/>
            </a:pPr>
            <a:endParaRPr lang="en-US" dirty="0"/>
          </a:p>
          <a:p>
            <a:pPr marL="0" indent="0">
              <a:buNone/>
            </a:pPr>
            <a:r>
              <a:rPr lang="en-US" u="sng" dirty="0"/>
              <a:t>Example</a:t>
            </a:r>
            <a:r>
              <a:rPr lang="en-US" dirty="0"/>
              <a:t>: Restroom Access Acts</a:t>
            </a:r>
          </a:p>
          <a:p>
            <a:pPr marL="0" indent="0">
              <a:buNone/>
            </a:pPr>
            <a:endParaRPr lang="en-US" dirty="0"/>
          </a:p>
          <a:p>
            <a:pPr>
              <a:buFont typeface="Wingdings" pitchFamily="2" charset="2"/>
              <a:buChar char="§"/>
            </a:pPr>
            <a:r>
              <a:rPr lang="en-US" dirty="0"/>
              <a:t>Emergency toilet access for people with qualifying conditions</a:t>
            </a:r>
          </a:p>
          <a:p>
            <a:pPr>
              <a:buFont typeface="Wingdings" pitchFamily="2" charset="2"/>
              <a:buChar char="§"/>
            </a:pPr>
            <a:endParaRPr lang="en-US" dirty="0"/>
          </a:p>
          <a:p>
            <a:pPr>
              <a:buFont typeface="Wingdings" pitchFamily="2" charset="2"/>
              <a:buChar char="§"/>
            </a:pPr>
            <a:r>
              <a:rPr lang="en-US" dirty="0"/>
              <a:t>Poor knowledge of law</a:t>
            </a:r>
          </a:p>
          <a:p>
            <a:pPr>
              <a:buFont typeface="Wingdings" pitchFamily="2" charset="2"/>
              <a:buChar char="§"/>
            </a:pPr>
            <a:endParaRPr lang="en-US" dirty="0"/>
          </a:p>
          <a:p>
            <a:pPr>
              <a:buFont typeface="Wingdings" pitchFamily="2" charset="2"/>
              <a:buChar char="§"/>
            </a:pPr>
            <a:r>
              <a:rPr lang="en-US" dirty="0"/>
              <a:t>Weak enforcement mechanisms</a:t>
            </a:r>
          </a:p>
        </p:txBody>
      </p:sp>
      <p:pic>
        <p:nvPicPr>
          <p:cNvPr id="7" name="Content Placeholder 6" descr="A screenshot of a medical record&#10;&#10;AI-generated content may be incorrect.">
            <a:extLst>
              <a:ext uri="{FF2B5EF4-FFF2-40B4-BE49-F238E27FC236}">
                <a16:creationId xmlns:a16="http://schemas.microsoft.com/office/drawing/2014/main" id="{F470DF06-C17F-19FB-D207-ABEFF626CA28}"/>
              </a:ext>
            </a:extLst>
          </p:cNvPr>
          <p:cNvPicPr>
            <a:picLocks noGrp="1" noChangeAspect="1"/>
          </p:cNvPicPr>
          <p:nvPr>
            <p:ph sz="half" idx="2"/>
          </p:nvPr>
        </p:nvPicPr>
        <p:blipFill>
          <a:blip r:embed="rId3"/>
          <a:stretch>
            <a:fillRect/>
          </a:stretch>
        </p:blipFill>
        <p:spPr>
          <a:xfrm>
            <a:off x="6172200" y="2809067"/>
            <a:ext cx="5181600" cy="2384453"/>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18EC339A-142D-36E9-84A0-51F437BCBDCF}"/>
              </a:ext>
            </a:extLst>
          </p:cNvPr>
          <p:cNvSpPr>
            <a:spLocks noGrp="1"/>
          </p:cNvSpPr>
          <p:nvPr>
            <p:ph type="sldNum" sz="quarter" idx="12"/>
          </p:nvPr>
        </p:nvSpPr>
        <p:spPr/>
        <p:txBody>
          <a:bodyPr/>
          <a:lstStyle/>
          <a:p>
            <a:fld id="{EF709010-69D1-4A4F-A12A-687C2FB8C189}" type="slidenum">
              <a:rPr lang="en-US" smtClean="0"/>
              <a:t>8</a:t>
            </a:fld>
            <a:endParaRPr lang="en-US"/>
          </a:p>
        </p:txBody>
      </p:sp>
    </p:spTree>
    <p:extLst>
      <p:ext uri="{BB962C8B-B14F-4D97-AF65-F5344CB8AC3E}">
        <p14:creationId xmlns:p14="http://schemas.microsoft.com/office/powerpoint/2010/main" val="334760123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A1C5-4203-52FD-B464-91C24ABB83F0}"/>
              </a:ext>
            </a:extLst>
          </p:cNvPr>
          <p:cNvSpPr>
            <a:spLocks noGrp="1"/>
          </p:cNvSpPr>
          <p:nvPr>
            <p:ph type="title"/>
          </p:nvPr>
        </p:nvSpPr>
        <p:spPr/>
        <p:txBody>
          <a:bodyPr/>
          <a:lstStyle/>
          <a:p>
            <a:pPr algn="ctr"/>
            <a:r>
              <a:rPr lang="en-US" cap="small" dirty="0"/>
              <a:t>Progressive Property &amp;</a:t>
            </a:r>
            <a:br>
              <a:rPr lang="en-US" cap="small" dirty="0"/>
            </a:br>
            <a:r>
              <a:rPr lang="en-US" cap="small" dirty="0"/>
              <a:t>Public Accommodations</a:t>
            </a:r>
          </a:p>
        </p:txBody>
      </p:sp>
      <p:pic>
        <p:nvPicPr>
          <p:cNvPr id="8" name="Content Placeholder 7">
            <a:extLst>
              <a:ext uri="{FF2B5EF4-FFF2-40B4-BE49-F238E27FC236}">
                <a16:creationId xmlns:a16="http://schemas.microsoft.com/office/drawing/2014/main" id="{49D673B1-984F-5FFC-F2C9-51A0F2CFDBFD}"/>
              </a:ext>
            </a:extLst>
          </p:cNvPr>
          <p:cNvPicPr>
            <a:picLocks noGrp="1" noChangeAspect="1"/>
          </p:cNvPicPr>
          <p:nvPr>
            <p:ph sz="half" idx="1"/>
          </p:nvPr>
        </p:nvPicPr>
        <p:blipFill>
          <a:blip r:embed="rId3"/>
          <a:stretch>
            <a:fillRect/>
          </a:stretch>
        </p:blipFill>
        <p:spPr>
          <a:xfrm>
            <a:off x="1963006" y="1825625"/>
            <a:ext cx="2931988" cy="4351338"/>
          </a:xfrm>
          <a:prstGeom prst="rect">
            <a:avLst/>
          </a:prstGeom>
          <a:effectLst>
            <a:outerShdw blurRad="50800" dist="38100" dir="2700000" algn="tl" rotWithShape="0">
              <a:prstClr val="black">
                <a:alpha val="40000"/>
              </a:prstClr>
            </a:outerShdw>
          </a:effectLst>
        </p:spPr>
      </p:pic>
      <p:sp>
        <p:nvSpPr>
          <p:cNvPr id="6" name="Content Placeholder 5">
            <a:extLst>
              <a:ext uri="{FF2B5EF4-FFF2-40B4-BE49-F238E27FC236}">
                <a16:creationId xmlns:a16="http://schemas.microsoft.com/office/drawing/2014/main" id="{D3BC673D-D29B-2B2B-4CEA-21811E806022}"/>
              </a:ext>
            </a:extLst>
          </p:cNvPr>
          <p:cNvSpPr>
            <a:spLocks noGrp="1"/>
          </p:cNvSpPr>
          <p:nvPr>
            <p:ph sz="half" idx="2"/>
          </p:nvPr>
        </p:nvSpPr>
        <p:spPr/>
        <p:txBody>
          <a:bodyPr anchor="ctr">
            <a:normAutofit fontScale="85000" lnSpcReduction="20000"/>
          </a:bodyPr>
          <a:lstStyle/>
          <a:p>
            <a:pPr marL="0" indent="0" algn="ctr">
              <a:buNone/>
            </a:pPr>
            <a:r>
              <a:rPr lang="en-US" b="1" dirty="0"/>
              <a:t>Human Flourishing</a:t>
            </a:r>
          </a:p>
          <a:p>
            <a:endParaRPr lang="en-US" dirty="0"/>
          </a:p>
          <a:p>
            <a:pPr marL="0" indent="0">
              <a:buNone/>
            </a:pPr>
            <a:r>
              <a:rPr lang="en-US" i="1" dirty="0"/>
              <a:t>“Property owners are obligated to provide from their surplus, and in ways that are appropriate to them as property owners, to the communities to which they belong – upon which they are dependent – those benefits that the community reasonably regards as necessary for the development of the capabilities of human flourishing.”</a:t>
            </a:r>
          </a:p>
          <a:p>
            <a:endParaRPr lang="en-US" dirty="0"/>
          </a:p>
          <a:p>
            <a:pPr marL="0" indent="0">
              <a:buNone/>
            </a:pPr>
            <a:r>
              <a:rPr lang="en-US" sz="1800" dirty="0"/>
              <a:t>Gregory S. Alexander, </a:t>
            </a:r>
            <a:r>
              <a:rPr lang="en-US" sz="1800" i="1" dirty="0"/>
              <a:t>Ownership and Obligations: The Human Flourishing Theory of Property</a:t>
            </a:r>
            <a:r>
              <a:rPr lang="en-US" sz="1800" dirty="0"/>
              <a:t> 7 (Cornell L. Fac. Pub., Paper No. 653, 2013), </a:t>
            </a:r>
            <a:r>
              <a:rPr lang="en-US" sz="1800" b="0" i="0" u="none" strike="noStrike" dirty="0">
                <a:solidFill>
                  <a:srgbClr val="000000"/>
                </a:solidFill>
                <a:effectLst/>
              </a:rPr>
              <a:t>https://</a:t>
            </a:r>
            <a:r>
              <a:rPr lang="en-US" sz="1800" b="0" i="0" u="none" strike="noStrike" dirty="0" err="1">
                <a:solidFill>
                  <a:srgbClr val="000000"/>
                </a:solidFill>
                <a:effectLst/>
              </a:rPr>
              <a:t>scholarship.law.cornell.edu</a:t>
            </a:r>
            <a:r>
              <a:rPr lang="en-US" sz="1800" b="0" i="0" u="none" strike="noStrike" dirty="0">
                <a:solidFill>
                  <a:srgbClr val="000000"/>
                </a:solidFill>
                <a:effectLst/>
              </a:rPr>
              <a:t>/</a:t>
            </a:r>
            <a:r>
              <a:rPr lang="en-US" sz="1800" b="0" i="0" u="none" strike="noStrike" dirty="0" err="1">
                <a:solidFill>
                  <a:srgbClr val="000000"/>
                </a:solidFill>
                <a:effectLst/>
              </a:rPr>
              <a:t>facpub</a:t>
            </a:r>
            <a:r>
              <a:rPr lang="en-US" sz="1800" b="0" i="0" u="none" strike="noStrike" dirty="0">
                <a:solidFill>
                  <a:srgbClr val="000000"/>
                </a:solidFill>
                <a:effectLst/>
              </a:rPr>
              <a:t>/653</a:t>
            </a:r>
            <a:endParaRPr lang="en-US" sz="1800" dirty="0"/>
          </a:p>
        </p:txBody>
      </p:sp>
      <p:sp>
        <p:nvSpPr>
          <p:cNvPr id="4" name="Slide Number Placeholder 3">
            <a:extLst>
              <a:ext uri="{FF2B5EF4-FFF2-40B4-BE49-F238E27FC236}">
                <a16:creationId xmlns:a16="http://schemas.microsoft.com/office/drawing/2014/main" id="{308F48F0-B264-5276-49B5-AAF20DF8B048}"/>
              </a:ext>
            </a:extLst>
          </p:cNvPr>
          <p:cNvSpPr>
            <a:spLocks noGrp="1"/>
          </p:cNvSpPr>
          <p:nvPr>
            <p:ph type="sldNum" sz="quarter" idx="12"/>
          </p:nvPr>
        </p:nvSpPr>
        <p:spPr/>
        <p:txBody>
          <a:bodyPr/>
          <a:lstStyle/>
          <a:p>
            <a:fld id="{E9CD881F-33B6-AE4E-9DEC-5A48E948CC9E}" type="slidenum">
              <a:rPr lang="en-US" smtClean="0"/>
              <a:t>9</a:t>
            </a:fld>
            <a:endParaRPr lang="en-US"/>
          </a:p>
        </p:txBody>
      </p:sp>
    </p:spTree>
    <p:extLst>
      <p:ext uri="{BB962C8B-B14F-4D97-AF65-F5344CB8AC3E}">
        <p14:creationId xmlns:p14="http://schemas.microsoft.com/office/powerpoint/2010/main" val="25015622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2051</TotalTime>
  <Words>849</Words>
  <Application>Microsoft Macintosh PowerPoint</Application>
  <PresentationFormat>Widescreen</PresentationFormat>
  <Paragraphs>128</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Arial</vt:lpstr>
      <vt:lpstr>Courier New</vt:lpstr>
      <vt:lpstr>Gill Sans MT</vt:lpstr>
      <vt:lpstr>Helvetica</vt:lpstr>
      <vt:lpstr>Wingdings</vt:lpstr>
      <vt:lpstr>Office Theme</vt:lpstr>
      <vt:lpstr>Making Toilets Public  68 Wm. &amp; Mary L. Rev. (forthcoming 2027)</vt:lpstr>
      <vt:lpstr>Outline </vt:lpstr>
      <vt:lpstr>Public Health</vt:lpstr>
      <vt:lpstr>Public Health</vt:lpstr>
      <vt:lpstr>Government &amp; Legal Failures</vt:lpstr>
      <vt:lpstr>Government &amp; Legal Failures</vt:lpstr>
      <vt:lpstr>Government &amp; Legal Failures</vt:lpstr>
      <vt:lpstr>Government &amp; Legal Failures</vt:lpstr>
      <vt:lpstr>Progressive Property &amp; Public Accommodations</vt:lpstr>
      <vt:lpstr>Progressive Property &amp; Public Accommodations</vt:lpstr>
      <vt:lpstr>Political Accountability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Weinmeyer, Richard</dc:creator>
  <cp:lastModifiedBy>Weinmeyer, Richard</cp:lastModifiedBy>
  <cp:revision>4</cp:revision>
  <dcterms:created xsi:type="dcterms:W3CDTF">2026-05-30T18:40:54Z</dcterms:created>
  <dcterms:modified xsi:type="dcterms:W3CDTF">2026-06-01T04:52:39Z</dcterms:modified>
</cp:coreProperties>
</file>