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1" r:id="rId4"/>
    <p:sldId id="260" r:id="rId5"/>
    <p:sldId id="263" r:id="rId6"/>
    <p:sldId id="264" r:id="rId7"/>
    <p:sldId id="265" r:id="rId8"/>
    <p:sldId id="267" r:id="rId9"/>
    <p:sldId id="269" r:id="rId10"/>
    <p:sldId id="274" r:id="rId11"/>
    <p:sldId id="275" r:id="rId12"/>
    <p:sldId id="268" r:id="rId13"/>
    <p:sldId id="273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261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EBB3C-6CB0-1D34-B63A-4500471D9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F43101-8A80-76DC-085F-8DAD66371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6DF56B-5D06-F953-DDFF-97D9C7FFF8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49DA6-3845-AB18-2146-03C2FDE5F9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08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74F01-67FF-5433-DAEA-0D329CEDE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094AE9-7AD2-3098-8D2E-F8E0A195D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707BE-B380-D097-9A42-476EBC79B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AC898-657A-1A27-2303-C4E4725C60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669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4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lickr.com/photos/pictures-of-money/17283526416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tock-free.org/make-money-dollar-usd-page-5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lanubeblog.blogspot.com/201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theidearoom.net/kids-and-lying-2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463040"/>
            <a:ext cx="8321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Health Information Purges, Suppression, and Distortion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11480" y="2971800"/>
            <a:ext cx="8321040" cy="1760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Sharona Hoffman </a:t>
            </a:r>
          </a:p>
          <a:p>
            <a:pPr marL="0" indent="0" algn="l">
              <a:buNone/>
            </a:pPr>
            <a:r>
              <a:rPr lang="en-US" sz="32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Western Reserve University School of Law</a:t>
            </a:r>
          </a:p>
          <a:p>
            <a:r>
              <a:rPr lang="en-US" dirty="0">
                <a:solidFill>
                  <a:schemeClr val="bg1"/>
                </a:solidFill>
              </a:rPr>
              <a:t>28 </a:t>
            </a:r>
            <a:r>
              <a:rPr lang="en-US" i="1" dirty="0">
                <a:solidFill>
                  <a:schemeClr val="bg1"/>
                </a:solidFill>
              </a:rPr>
              <a:t>NYU Journal of Legislation and Public Policy</a:t>
            </a:r>
            <a:r>
              <a:rPr lang="en-US" dirty="0">
                <a:solidFill>
                  <a:schemeClr val="bg1"/>
                </a:solidFill>
              </a:rPr>
              <a:t> 291-346 (2026)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96BA5-B726-2D88-14FC-7A0A966F5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C6BD45C-C3C6-5396-53D0-8843CC92A8A0}"/>
              </a:ext>
            </a:extLst>
          </p:cNvPr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0C09591-E991-8082-4500-B8970DDDC651}"/>
              </a:ext>
            </a:extLst>
          </p:cNvPr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</a:rPr>
              <a:t>Why Damages Awards Are Unlikely - Bivens</a:t>
            </a:r>
            <a:endParaRPr lang="en-US" sz="24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019DA97-7A66-4AA5-D619-35537C3499A7}"/>
              </a:ext>
            </a:extLst>
          </p:cNvPr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DC9DCC8-D647-9A26-8829-0870281F98CE}"/>
              </a:ext>
            </a:extLst>
          </p:cNvPr>
          <p:cNvSpPr/>
          <p:nvPr/>
        </p:nvSpPr>
        <p:spPr>
          <a:xfrm>
            <a:off x="457200" y="100584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 for damages against federal officers acting under color of authority</a:t>
            </a:r>
            <a:endParaRPr lang="en-US" sz="2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Supreme Court has cabined Bivens</a:t>
            </a:r>
            <a:endParaRPr lang="en-US" sz="2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Courts unlikely to recognize new Bivens claim for health information abuses</a:t>
            </a:r>
            <a:endParaRPr lang="en-US" sz="28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C24EA7-FB0E-31F2-506F-B84E850A1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850380" y="3837302"/>
            <a:ext cx="1901190" cy="130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89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DB408-D228-7331-01AE-25D242403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3152B33-7736-A44A-87FD-71BD6BEB4474}"/>
              </a:ext>
            </a:extLst>
          </p:cNvPr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A550D00-921C-94A6-167C-2B5A60B0784A}"/>
              </a:ext>
            </a:extLst>
          </p:cNvPr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</a:rPr>
              <a:t>Federal Torts Claims Act</a:t>
            </a:r>
            <a:endParaRPr lang="en-US" sz="24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1BA5C88A-554F-0186-147A-F819C4366879}"/>
              </a:ext>
            </a:extLst>
          </p:cNvPr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21E1733-A2A2-CDE4-3D7C-D12AD635DB7E}"/>
              </a:ext>
            </a:extLst>
          </p:cNvPr>
          <p:cNvSpPr/>
          <p:nvPr/>
        </p:nvSpPr>
        <p:spPr>
          <a:xfrm>
            <a:off x="457200" y="100584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Waives sovereign immunity for federal employee torts</a:t>
            </a:r>
            <a:endParaRPr lang="en-US" sz="2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barrier: Discretionary Function Exception</a:t>
            </a:r>
            <a:endParaRPr lang="en-US" sz="2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8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HHS decisions about what to publish are policy judgments — almost surely exempt</a:t>
            </a:r>
            <a:endParaRPr lang="en-US" sz="2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endParaRPr lang="en-US" sz="2800" dirty="0">
              <a:solidFill>
                <a:srgbClr val="243B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500"/>
              </a:spcAft>
              <a:buSzPct val="100000"/>
            </a:pPr>
            <a:endParaRPr lang="en-US" sz="28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7BD530-917A-97DE-BDC6-4E1C874DDA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583680" y="3364706"/>
            <a:ext cx="2308860" cy="129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4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Administrative Procedure Act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Legal Standard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Courts may set aside actions if "arbitrary, capricious, or an abuse of discretion“ or contrary to law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Agencies must engage in "reasoned decisionmaking"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a "final" agency action with legal consequences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0" cy="365760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005839"/>
            <a:ext cx="3931920" cy="4800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Case: Doctors for America v. OPM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Challenged HHS removal of CDC/FDA webpages in early 2025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Plaintiffs prevail: DFA had standing; members suffered irreparable harm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Held: removal violated APA and Paperwork Reduction Act notice requirements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625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9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2743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914400"/>
            <a:ext cx="8321040" cy="0"/>
          </a:xfrm>
          <a:prstGeom prst="line">
            <a:avLst/>
          </a:prstGeom>
          <a:noFill/>
          <a:ln w="12700">
            <a:solidFill>
              <a:srgbClr val="4A62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09728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02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Monetary damages: Bivens and FTCA barriers are nearly insurmountable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196596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02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96596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Injunctive relief: APA, First Amendment, and due process claims are viable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11480" y="283464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02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8346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precedents: Doctors for America and Schiff provide a working template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11480" y="37033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02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70332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public is not powerless — courts remain democracy's strongest safeguard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11480" y="4663440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Health Information Integrity Matters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&amp; providers rely on trusted online sources for critical decisions</a:t>
            </a:r>
            <a:endParaRPr lang="en-US" sz="2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revisionism can generate widespread public health harms</a:t>
            </a:r>
            <a:endParaRPr lang="en-US" sz="2400" dirty="0"/>
          </a:p>
          <a:p>
            <a:pPr>
              <a:spcAft>
                <a:spcPts val="600"/>
              </a:spcAft>
              <a:buSzPct val="100000"/>
            </a:pP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4A0F94-CDC7-DFAD-9BC3-DE734D6B16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063740" y="3674745"/>
            <a:ext cx="1958340" cy="1468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43B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6400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Governments lie.</a:t>
            </a:r>
          </a:p>
          <a:p>
            <a:pPr marL="0" indent="0" algn="l">
              <a:buNone/>
            </a:pPr>
            <a:endParaRPr lang="en-US" sz="2800" i="1" dirty="0">
              <a:solidFill>
                <a:srgbClr val="FFFFFF"/>
              </a:solidFill>
              <a:latin typeface="Cambria" pitchFamily="34" charset="0"/>
              <a:ea typeface="Cambria" pitchFamily="34" charset="-122"/>
            </a:endParaRPr>
          </a:p>
          <a:p>
            <a:pPr marL="0" indent="0" algn="l">
              <a:buNone/>
            </a:pPr>
            <a:endParaRPr lang="en-US" sz="2800" i="1" dirty="0">
              <a:solidFill>
                <a:srgbClr val="FFFFFF"/>
              </a:solidFill>
              <a:latin typeface="Cambria" pitchFamily="34" charset="0"/>
              <a:ea typeface="Cambria" pitchFamily="34" charset="-122"/>
            </a:endParaRPr>
          </a:p>
          <a:p>
            <a:r>
              <a:rPr lang="en-US" dirty="0">
                <a:solidFill>
                  <a:schemeClr val="bg1"/>
                </a:solidFill>
              </a:rPr>
              <a:t>Helen Norton, </a:t>
            </a:r>
            <a:r>
              <a:rPr lang="en-US" i="1" dirty="0">
                <a:solidFill>
                  <a:schemeClr val="bg1"/>
                </a:solidFill>
              </a:rPr>
              <a:t>The Government’s Lies and the Constitution</a:t>
            </a:r>
            <a:r>
              <a:rPr lang="en-US" dirty="0">
                <a:solidFill>
                  <a:schemeClr val="bg1"/>
                </a:solidFill>
              </a:rPr>
              <a:t>, 91 </a:t>
            </a:r>
            <a:r>
              <a:rPr lang="en-US" cap="small" dirty="0">
                <a:solidFill>
                  <a:schemeClr val="bg1"/>
                </a:solidFill>
              </a:rPr>
              <a:t>Ind</a:t>
            </a:r>
            <a:r>
              <a:rPr lang="en-US" dirty="0">
                <a:solidFill>
                  <a:schemeClr val="bg1"/>
                </a:solidFill>
              </a:rPr>
              <a:t>. L.J. 73, 73 (2015).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3931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13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0B7E5E-BD65-8F28-DA1C-B922F3A793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716281" y="310515"/>
            <a:ext cx="1731509" cy="19392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Pattern of Government Deception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Abuses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Tuskegee Syphilis Study (1932–72): 600 Black men deceived, denied treatment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Guatemala STD Experiments (1946–48): 5,128 subjects, no informed consent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Radiation Experiments: Military personnel and civilians, without consent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0" cy="365760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Deceptions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Orange: Government knew of dangers; concealed from veterans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"Death Panels" (ACA)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COVID-19: Minimization of threat, false reassurances on testing supply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Categories of Abuse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468880" cy="3474720"/>
          </a:xfrm>
          <a:prstGeom prst="rect">
            <a:avLst/>
          </a:prstGeom>
          <a:solidFill>
            <a:srgbClr val="1A2E4A"/>
          </a:solidFill>
          <a:ln w="25400">
            <a:solidFill>
              <a:srgbClr val="8B1A2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Purges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2103120" cy="0"/>
          </a:xfrm>
          <a:prstGeom prst="line">
            <a:avLst/>
          </a:prstGeom>
          <a:noFill/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66928" y="1965960"/>
            <a:ext cx="2249424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 removal of documents and data from public collections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3200400" y="1097280"/>
            <a:ext cx="2468880" cy="3474720"/>
          </a:xfrm>
          <a:prstGeom prst="rect">
            <a:avLst/>
          </a:prstGeom>
          <a:solidFill>
            <a:srgbClr val="1A2E4A"/>
          </a:solidFill>
          <a:ln w="25400">
            <a:solidFill>
              <a:srgbClr val="8B1A2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234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Suppression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383280" y="1874520"/>
            <a:ext cx="2103120" cy="0"/>
          </a:xfrm>
          <a:prstGeom prst="line">
            <a:avLst/>
          </a:prstGeom>
          <a:noFill/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10128" y="1965960"/>
            <a:ext cx="2249424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Censorship, silencing, and intimidation of scientific publications and staff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5943600" y="1097280"/>
            <a:ext cx="2468880" cy="3474720"/>
          </a:xfrm>
          <a:prstGeom prst="rect">
            <a:avLst/>
          </a:prstGeom>
          <a:solidFill>
            <a:srgbClr val="1A2E4A"/>
          </a:solidFill>
          <a:ln w="25400">
            <a:solidFill>
              <a:srgbClr val="8B1A2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035040" y="1234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Distortion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6126480" y="1874520"/>
            <a:ext cx="2103120" cy="0"/>
          </a:xfrm>
          <a:prstGeom prst="line">
            <a:avLst/>
          </a:prstGeom>
          <a:noFill/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053328" y="1965960"/>
            <a:ext cx="2249424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 spread of misinformation by officials in positions of trust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Information Purges: Examples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 index pages, testing information, and national surveillance data</a:t>
            </a:r>
            <a:endParaRPr lang="en-US" sz="2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LGBTQ youth health pages (suicide risk, safe schools, health disparities)</a:t>
            </a:r>
            <a:endParaRPr lang="en-US" sz="2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 Risk Behavior Surveillance System</a:t>
            </a:r>
            <a:endParaRPr lang="en-US" sz="2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AtlasPlus — HIV, STDs, TB, and hepatitis data tool</a:t>
            </a:r>
            <a:endParaRPr lang="en-US" sz="2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Vulnerability Index — emergency preparedness data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Suppression &amp; Distortion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Suppression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staff prohibited from distributing newsletters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ordered not to release findings on raw milk disease risk (Mar. 2025)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NSF reviewed thousands of grants; flagged words like "diversity" and "equity"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prosecutor sent letters to CHEST and other major journals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0" cy="365760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Distortion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Secretary Kennedy falsely linked vaccines to autism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Promoted antibiotics and cod liver oil as measles treatments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Anti-fluoride messaging led two states to ban water fluoridation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Legal Framework: Four Theories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840480" cy="15544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94360" y="1188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94360" y="1691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Procedure Act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360" y="21488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agency action; Arbitrary &amp; capricious or contrary to law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910840"/>
            <a:ext cx="3840480" cy="15544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3017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94360" y="35204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Statutes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94360" y="39776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Paperwork Reduction Act · Federal Records Act · FFSA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617720" y="1112520"/>
            <a:ext cx="3840480" cy="15544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1188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892040" y="1691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Amendment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892040" y="21488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restraint; viewpoint discrimination; limited public forums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3840480" cy="15544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3017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892040" y="35204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Substantive Due Process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92040" y="39776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D8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5th Amend. liberty; right to reject treatment; parental rights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8B1A2E"/>
          </a:solidFill>
          <a:ln w="12700">
            <a:solidFill>
              <a:srgbClr val="8B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First Amendment &amp; Substantive Due Process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Amendment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restraints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Viewpoint discrimination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Schiff v. OPM: removal from PSNet = viewpoint discrimination; preliminary injunction granted</a:t>
            </a:r>
            <a:endParaRPr lang="en-US" sz="2000" dirty="0"/>
          </a:p>
          <a:p>
            <a:pPr>
              <a:spcAft>
                <a:spcPts val="500"/>
              </a:spcAft>
              <a:buSzPct val="100000"/>
            </a:pP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0" cy="3657600"/>
          </a:xfrm>
          <a:prstGeom prst="line">
            <a:avLst/>
          </a:prstGeom>
          <a:noFill/>
          <a:ln w="12700">
            <a:solidFill>
              <a:srgbClr val="D8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8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Substantive Due Process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5th Amend.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 rights: reject medical treatment (Cruzan); parental rights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acts: "shocks the conscience" — very high bar</a:t>
            </a:r>
            <a:endParaRPr lang="en-US" sz="2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243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Legislative-like acts: strict scrutiny if fundamental right infringed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9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658</Words>
  <Application>Microsoft Office PowerPoint</Application>
  <PresentationFormat>On-screen Show (16:9)</PresentationFormat>
  <Paragraphs>102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Information Purges, Suppression, and Distortion</dc:title>
  <dc:subject>PptxGenJS Presentation</dc:subject>
  <dc:creator>PptxGenJS</dc:creator>
  <cp:lastModifiedBy>Sharona Hoffman</cp:lastModifiedBy>
  <cp:revision>12</cp:revision>
  <dcterms:created xsi:type="dcterms:W3CDTF">2026-05-01T20:04:22Z</dcterms:created>
  <dcterms:modified xsi:type="dcterms:W3CDTF">2026-05-28T17:40:11Z</dcterms:modified>
</cp:coreProperties>
</file>