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/>
    <p:restoredTop sz="94610"/>
  </p:normalViewPr>
  <p:slideViewPr>
    <p:cSldViewPr snapToGrid="0" snapToObjects="1">
      <p:cViewPr>
        <p:scale>
          <a:sx n="72" d="100"/>
          <a:sy n="72" d="100"/>
        </p:scale>
        <p:origin x="936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775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3968E-84A1-B950-81C0-4ED650C38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8256BD-E693-69CE-4D99-510E6C92C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2125BC-0E9D-AFF5-F7CD-2E813FF2FE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6967C-9BA0-05D2-AA3A-2D79D61A8E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38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Term of 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3" name="Image 0" descr="a digital silhouette of a human head containing a network of interconnected nodes and data grid lines"/>
          <p:cNvPicPr>
            <a:picLocks noChangeAspect="1"/>
          </p:cNvPicPr>
          <p:nvPr/>
        </p:nvPicPr>
        <p:blipFill>
          <a:blip r:embed="rId3"/>
          <a:srcRect t="21875" b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0" y="1828847"/>
            <a:ext cx="11389370" cy="230738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6075"/>
              </a:lnSpc>
            </a:pPr>
            <a:r>
              <a:rPr lang="en-US" sz="5625" kern="0" spc="-33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CODING INJUSTICE: </a:t>
            </a:r>
            <a:br>
              <a:rPr lang="en-US" sz="3600" kern="0" spc="-33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3600" kern="0" spc="-33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How  Anti-Woke Governance and AI Reshape</a:t>
            </a:r>
            <a:br>
              <a:rPr lang="en-US" sz="3600" kern="0" spc="-33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3600" kern="0" spc="-33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Inequality In American Healthcare</a:t>
            </a:r>
            <a:endParaRPr lang="en-US" sz="3600" dirty="0"/>
          </a:p>
        </p:txBody>
      </p:sp>
      <p:sp>
        <p:nvSpPr>
          <p:cNvPr id="5" name="Shape 2"/>
          <p:cNvSpPr/>
          <p:nvPr/>
        </p:nvSpPr>
        <p:spPr>
          <a:xfrm>
            <a:off x="4825603" y="4381500"/>
            <a:ext cx="2540794" cy="0"/>
          </a:xfrm>
          <a:prstGeom prst="line">
            <a:avLst/>
          </a:prstGeom>
          <a:noFill/>
          <a:ln w="12700">
            <a:solidFill>
              <a:srgbClr val="FFFFFF">
                <a:alpha val="20000"/>
              </a:srgbClr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460977" y="4381500"/>
            <a:ext cx="10639425" cy="28664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57"/>
              </a:lnSpc>
              <a:spcBef>
                <a:spcPts val="962"/>
              </a:spcBef>
            </a:pPr>
            <a:endParaRPr lang="en-US" sz="1650" kern="0" spc="-33" dirty="0">
              <a:solidFill>
                <a:srgbClr val="FFFFFF"/>
              </a:solidFill>
              <a:latin typeface="Inter Medium" pitchFamily="34" charset="0"/>
              <a:ea typeface="Inter Medium" pitchFamily="34" charset="-122"/>
              <a:cs typeface="Inter Medium" pitchFamily="34" charset="-120"/>
            </a:endParaRPr>
          </a:p>
          <a:p>
            <a:pPr algn="ctr">
              <a:lnSpc>
                <a:spcPts val="2257"/>
              </a:lnSpc>
              <a:spcBef>
                <a:spcPts val="962"/>
              </a:spcBef>
            </a:pPr>
            <a:endParaRPr lang="en-US" sz="1650" kern="0" spc="-33" dirty="0">
              <a:solidFill>
                <a:srgbClr val="FFFFFF"/>
              </a:solidFill>
              <a:latin typeface="Inter Medium" pitchFamily="34" charset="0"/>
              <a:ea typeface="Inter Medium" pitchFamily="34" charset="-122"/>
              <a:cs typeface="Inter Medium" pitchFamily="34" charset="-120"/>
            </a:endParaRPr>
          </a:p>
          <a:p>
            <a:pPr algn="ctr">
              <a:lnSpc>
                <a:spcPts val="2257"/>
              </a:lnSpc>
              <a:spcBef>
                <a:spcPts val="962"/>
              </a:spcBef>
            </a:pPr>
            <a:r>
              <a:rPr lang="en-US" sz="2000" kern="0" spc="-33" dirty="0">
                <a:solidFill>
                  <a:srgbClr val="FFFFFF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Dana G. Jones, LL.M | Assistant Professor of Law, North Carolina Central University School of Law | </a:t>
            </a:r>
          </a:p>
          <a:p>
            <a:pPr algn="ctr">
              <a:lnSpc>
                <a:spcPts val="2257"/>
              </a:lnSpc>
              <a:spcBef>
                <a:spcPts val="962"/>
              </a:spcBef>
            </a:pPr>
            <a:r>
              <a:rPr lang="en-US" sz="2000" kern="0" spc="-33" dirty="0">
                <a:solidFill>
                  <a:srgbClr val="FFFFFF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ASLME Health Law Professors Conference, Atlanta, GA June 5, 2026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B7CA44-0CBD-9EFE-53D9-7FC82CF7A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103" y="5439103"/>
            <a:ext cx="1418897" cy="14188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3" name="Image 0" descr="A large industrial server farm situated in a rural landscape."/>
          <p:cNvPicPr>
            <a:picLocks noChangeAspect="1"/>
          </p:cNvPicPr>
          <p:nvPr/>
        </p:nvPicPr>
        <p:blipFill>
          <a:blip r:embed="rId3"/>
          <a:srcRect l="5556" r="555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6250" y="608558"/>
            <a:ext cx="5086350" cy="2193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1728"/>
              </a:lnSpc>
            </a:pPr>
            <a:r>
              <a:rPr lang="en-US" sz="1500" kern="0" spc="-90" dirty="0">
                <a:solidFill>
                  <a:srgbClr val="22AAEE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Dimensions of Injustice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476250" y="1067693"/>
            <a:ext cx="3072705" cy="164574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4320"/>
              </a:lnSpc>
              <a:spcBef>
                <a:spcPts val="1851"/>
              </a:spcBef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Physical and</a:t>
            </a:r>
            <a:b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Environmental</a:t>
            </a:r>
            <a:b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Dimensions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476250" y="2886373"/>
            <a:ext cx="5246281" cy="336321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41300" indent="-241300" algn="l">
              <a:lnSpc>
                <a:spcPts val="1901"/>
              </a:lnSpc>
              <a:spcBef>
                <a:spcPts val="1335"/>
              </a:spcBef>
              <a:buSzPct val="100000"/>
              <a:buChar char="•"/>
            </a:pPr>
            <a:r>
              <a:rPr lang="en-US" sz="1650" kern="0" spc="-99" dirty="0">
                <a:solidFill>
                  <a:srgbClr val="FFFFFF"/>
                </a:solidFill>
                <a:latin typeface="Inter Black" pitchFamily="34" charset="0"/>
                <a:ea typeface="Inter Black" pitchFamily="34" charset="-122"/>
                <a:cs typeface="Inter Black" pitchFamily="34" charset="-120"/>
              </a:rPr>
              <a:t>Digital Infrastructure Impact:</a:t>
            </a: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 Data centers and server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farms often impose significant environmental burdens,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including water and energy consumption,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disproportionately affecting tribal and rural nations.</a:t>
            </a:r>
            <a:endParaRPr lang="en-US" dirty="0"/>
          </a:p>
          <a:p>
            <a:pPr marL="241300" indent="-241300" algn="l">
              <a:lnSpc>
                <a:spcPts val="1901"/>
              </a:lnSpc>
              <a:spcBef>
                <a:spcPts val="1800"/>
              </a:spcBef>
              <a:buSzPct val="100000"/>
              <a:buChar char="•"/>
            </a:pPr>
            <a:r>
              <a:rPr lang="en-US" sz="1650" kern="0" spc="-99" dirty="0">
                <a:solidFill>
                  <a:srgbClr val="FFFFFF"/>
                </a:solidFill>
                <a:latin typeface="Inter Black" pitchFamily="34" charset="0"/>
                <a:ea typeface="Inter Black" pitchFamily="34" charset="-122"/>
                <a:cs typeface="Inter Black" pitchFamily="34" charset="-120"/>
              </a:rPr>
              <a:t>Algorithmic Disenfranchisement:</a:t>
            </a: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 The automation of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sensitive political processes, such as redistricting, can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transform historical patterns of exclusion into scalable,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automated systems of disenfranchisement.</a:t>
            </a:r>
            <a:endParaRPr lang="en-US" dirty="0"/>
          </a:p>
          <a:p>
            <a:pPr marL="241300" indent="-241300" algn="l">
              <a:lnSpc>
                <a:spcPts val="1901"/>
              </a:lnSpc>
              <a:spcBef>
                <a:spcPts val="1800"/>
              </a:spcBef>
              <a:buSzPct val="100000"/>
              <a:buChar char="•"/>
            </a:pPr>
            <a:r>
              <a:rPr lang="en-US" sz="1650" kern="0" spc="-99" dirty="0">
                <a:solidFill>
                  <a:srgbClr val="FFFFFF"/>
                </a:solidFill>
                <a:latin typeface="Inter Black" pitchFamily="34" charset="0"/>
                <a:ea typeface="Inter Black" pitchFamily="34" charset="-122"/>
                <a:cs typeface="Inter Black" pitchFamily="34" charset="-120"/>
              </a:rPr>
              <a:t>Systemic Scope:</a:t>
            </a: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 Coding injustice is not merely a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software issue but an embodied reality that reshapes the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built environment and democratic participation through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technological control….systemic erasure of  marginalized populations.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00718C-C5FD-DB9E-F93F-7B8E52AED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4518" y="5710518"/>
            <a:ext cx="1147482" cy="114748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3" name="Image 0" descr="a human silhouette partially formed by lines of digital code"/>
          <p:cNvPicPr>
            <a:picLocks noChangeAspect="1"/>
          </p:cNvPicPr>
          <p:nvPr/>
        </p:nvPicPr>
        <p:blipFill>
          <a:blip r:embed="rId3"/>
          <a:srcRect t="21875" b="2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47650" y="2450306"/>
            <a:ext cx="11696700" cy="77152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6075"/>
              </a:lnSpc>
            </a:pPr>
            <a:r>
              <a:rPr lang="en-US" sz="5625" kern="0" spc="-33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Algorithmic bias is a choice, not a flaw.</a:t>
            </a:r>
            <a:endParaRPr lang="en-US" dirty="0"/>
          </a:p>
        </p:txBody>
      </p:sp>
      <p:sp>
        <p:nvSpPr>
          <p:cNvPr id="5" name="Shape 2"/>
          <p:cNvSpPr/>
          <p:nvPr/>
        </p:nvSpPr>
        <p:spPr>
          <a:xfrm>
            <a:off x="4693444" y="3467100"/>
            <a:ext cx="2805113" cy="0"/>
          </a:xfrm>
          <a:prstGeom prst="line">
            <a:avLst/>
          </a:prstGeom>
          <a:noFill/>
          <a:ln w="12700">
            <a:solidFill>
              <a:srgbClr val="FFFFFF">
                <a:alpha val="20000"/>
              </a:srgbClr>
            </a:solidFill>
            <a:prstDash val="solid"/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247650" y="3782169"/>
            <a:ext cx="11696700" cy="57328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ctr">
              <a:lnSpc>
                <a:spcPts val="2257"/>
              </a:lnSpc>
              <a:spcBef>
                <a:spcPts val="962"/>
              </a:spcBef>
            </a:pPr>
            <a:r>
              <a:rPr lang="en-US" sz="1650" kern="0" spc="-33" dirty="0">
                <a:solidFill>
                  <a:srgbClr val="FFFFFF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Systemic oversight, equity infrastructure, and accountability are necessary to interrupt the reinforcement of power dynamics</a:t>
            </a:r>
            <a:br>
              <a:rPr lang="en-US" sz="1650" kern="0" spc="-33" dirty="0">
                <a:solidFill>
                  <a:srgbClr val="FFFFFF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650" kern="0" spc="-33" dirty="0">
                <a:solidFill>
                  <a:srgbClr val="FFFFFF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 coded systems.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E78B95-2D18-2ACE-2AE3-6DA531272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9012" y="5585012"/>
            <a:ext cx="1272988" cy="12729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3" name="Image 0" descr="a digital shield icon protecting a healthcare database"/>
          <p:cNvPicPr>
            <a:picLocks noChangeAspect="1"/>
          </p:cNvPicPr>
          <p:nvPr/>
        </p:nvPicPr>
        <p:blipFill>
          <a:blip r:embed="rId3"/>
          <a:srcRect l="5556" r="555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6250" y="646658"/>
            <a:ext cx="5200650" cy="2193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1728"/>
              </a:lnSpc>
            </a:pPr>
            <a:r>
              <a:rPr lang="en-US" sz="1500" kern="0" spc="-90" dirty="0">
                <a:solidFill>
                  <a:srgbClr val="22AAEE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Strategic Priorities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476250" y="1105793"/>
            <a:ext cx="3746034" cy="109716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4320"/>
              </a:lnSpc>
              <a:spcBef>
                <a:spcPts val="1851"/>
              </a:spcBef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Reform Agenda</a:t>
            </a:r>
            <a:b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and Path Forward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476250" y="2375892"/>
            <a:ext cx="5371564" cy="38378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41300" indent="-241300" algn="l">
              <a:lnSpc>
                <a:spcPts val="1901"/>
              </a:lnSpc>
              <a:spcBef>
                <a:spcPts val="1335"/>
              </a:spcBef>
              <a:buSzPct val="100000"/>
              <a:buChar char="•"/>
            </a:pPr>
            <a:r>
              <a:rPr lang="en-US" sz="1650" kern="0" spc="-99" dirty="0">
                <a:solidFill>
                  <a:srgbClr val="FFFFFF"/>
                </a:solidFill>
                <a:latin typeface="Inter Black" pitchFamily="34" charset="0"/>
                <a:ea typeface="Inter Black" pitchFamily="34" charset="-122"/>
                <a:cs typeface="Inter Black" pitchFamily="34" charset="-120"/>
              </a:rPr>
              <a:t>Reimagining Data Governance:</a:t>
            </a: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 Prioritizing structures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that enable continuous equity monitoring throughout the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AI lifecycle.</a:t>
            </a:r>
            <a:endParaRPr lang="en-US" dirty="0"/>
          </a:p>
          <a:p>
            <a:pPr marL="241300" indent="-241300" algn="l">
              <a:lnSpc>
                <a:spcPts val="1901"/>
              </a:lnSpc>
              <a:spcBef>
                <a:spcPts val="1800"/>
              </a:spcBef>
              <a:buSzPct val="100000"/>
              <a:buChar char="•"/>
            </a:pPr>
            <a:r>
              <a:rPr lang="en-US" sz="1650" kern="0" spc="-99" dirty="0">
                <a:solidFill>
                  <a:srgbClr val="FFFFFF"/>
                </a:solidFill>
                <a:latin typeface="Inter Black" pitchFamily="34" charset="0"/>
                <a:ea typeface="Inter Black" pitchFamily="34" charset="-122"/>
                <a:cs typeface="Inter Black" pitchFamily="34" charset="-120"/>
              </a:rPr>
              <a:t>Strengthening Civil Rights Enforcement:</a:t>
            </a: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 Implementing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robust protections to prevent the systematic erasure or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misrepresentation of marginalized communities in data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sets.</a:t>
            </a:r>
            <a:endParaRPr lang="en-US" dirty="0"/>
          </a:p>
          <a:p>
            <a:pPr marL="241300" indent="-241300" algn="l">
              <a:lnSpc>
                <a:spcPts val="1901"/>
              </a:lnSpc>
              <a:spcBef>
                <a:spcPts val="1800"/>
              </a:spcBef>
              <a:buSzPct val="100000"/>
              <a:buChar char="•"/>
            </a:pPr>
            <a:r>
              <a:rPr lang="en-US" sz="1650" kern="0" spc="-99" dirty="0">
                <a:solidFill>
                  <a:srgbClr val="FFFFFF"/>
                </a:solidFill>
                <a:latin typeface="Inter Black" pitchFamily="34" charset="0"/>
                <a:ea typeface="Inter Black" pitchFamily="34" charset="-122"/>
                <a:cs typeface="Inter Black" pitchFamily="34" charset="-120"/>
              </a:rPr>
              <a:t>Transparency and Accountability:</a:t>
            </a: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 Establishing clear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standards for algorithmic decision-making to ensure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systems are built on objective, inclusive data.</a:t>
            </a:r>
            <a:endParaRPr lang="en-US" dirty="0"/>
          </a:p>
          <a:p>
            <a:pPr marL="241300" indent="-241300" algn="l">
              <a:lnSpc>
                <a:spcPts val="1901"/>
              </a:lnSpc>
              <a:spcBef>
                <a:spcPts val="1800"/>
              </a:spcBef>
              <a:buSzPct val="100000"/>
              <a:buChar char="•"/>
            </a:pPr>
            <a:r>
              <a:rPr lang="en-US" sz="1650" kern="0" spc="-99" dirty="0">
                <a:solidFill>
                  <a:srgbClr val="FFFFFF"/>
                </a:solidFill>
                <a:latin typeface="Inter Black" pitchFamily="34" charset="0"/>
                <a:ea typeface="Inter Black" pitchFamily="34" charset="-122"/>
                <a:cs typeface="Inter Black" pitchFamily="34" charset="-120"/>
              </a:rPr>
              <a:t>Strategic Shift:</a:t>
            </a: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 Moving away from exclusionary political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ideologies to ensure healthcare AI serves as a universal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tool for health equity.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A2E1C5-0BCC-2EAF-328C-89FCEDAAD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4518" y="5710518"/>
            <a:ext cx="1147482" cy="114748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9EC2BD-43B1-E1F1-0003-0DA14491B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250D3C6A-315A-38EA-51C4-01AF77141C9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F81CE4C4-2D27-75EE-7F60-51107DE3B7C0}"/>
              </a:ext>
            </a:extLst>
          </p:cNvPr>
          <p:cNvSpPr/>
          <p:nvPr/>
        </p:nvSpPr>
        <p:spPr>
          <a:xfrm>
            <a:off x="476250" y="459136"/>
            <a:ext cx="5200650" cy="40689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1728"/>
              </a:lnSpc>
            </a:pPr>
            <a:r>
              <a:rPr lang="en-US" sz="2800" kern="0" spc="-90" dirty="0">
                <a:solidFill>
                  <a:srgbClr val="22AAEE"/>
                </a:solidFill>
                <a:latin typeface="Inter SemiBold" pitchFamily="34" charset="0"/>
                <a:ea typeface="Inter SemiBold" pitchFamily="34" charset="-122"/>
              </a:rPr>
              <a:t>Strategies Opportunities </a:t>
            </a:r>
            <a:endParaRPr lang="en-US" sz="28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C15CE6E0-F7C0-3F66-0793-44E1A5CB5CF2}"/>
              </a:ext>
            </a:extLst>
          </p:cNvPr>
          <p:cNvSpPr/>
          <p:nvPr/>
        </p:nvSpPr>
        <p:spPr>
          <a:xfrm>
            <a:off x="476250" y="1483360"/>
            <a:ext cx="3770630" cy="453136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4320"/>
              </a:lnSpc>
              <a:spcBef>
                <a:spcPts val="1851"/>
              </a:spcBef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Thank You For Your Attention!  </a:t>
            </a:r>
          </a:p>
          <a:p>
            <a:pPr algn="l">
              <a:lnSpc>
                <a:spcPts val="4320"/>
              </a:lnSpc>
              <a:spcBef>
                <a:spcPts val="1851"/>
              </a:spcBef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Your Input &amp; Support Are  Appreciated. </a:t>
            </a:r>
            <a:endParaRPr lang="en-US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368AD148-96F6-9C53-8E80-4150727276EA}"/>
              </a:ext>
            </a:extLst>
          </p:cNvPr>
          <p:cNvSpPr/>
          <p:nvPr/>
        </p:nvSpPr>
        <p:spPr>
          <a:xfrm>
            <a:off x="1085850" y="2373511"/>
            <a:ext cx="5371564" cy="38378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1901"/>
              </a:lnSpc>
              <a:spcBef>
                <a:spcPts val="1335"/>
              </a:spcBef>
              <a:buSzPct val="100000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5F5211-E770-019C-ECF1-D77710FB9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305" y="646658"/>
            <a:ext cx="5601389" cy="56013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94DF65-9C24-384B-D6BE-2BFBFA7FF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75069"/>
            <a:ext cx="1418897" cy="141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70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95250"/>
            <a:ext cx="4128249" cy="6667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3" name="Image 0" descr="a digital silhouette of a human face composed of intricate circuit board patterns"/>
          <p:cNvPicPr>
            <a:picLocks noChangeAspect="1"/>
          </p:cNvPicPr>
          <p:nvPr/>
        </p:nvPicPr>
        <p:blipFill>
          <a:blip r:embed="rId3"/>
          <a:srcRect l="19042" r="19042"/>
          <a:stretch/>
        </p:blipFill>
        <p:spPr>
          <a:xfrm>
            <a:off x="95250" y="95250"/>
            <a:ext cx="4128249" cy="6667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35973" y="620110"/>
            <a:ext cx="7683702" cy="10031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1728"/>
              </a:lnSpc>
            </a:pPr>
            <a:r>
              <a:rPr lang="en-US" sz="3600" kern="0" spc="-90" dirty="0">
                <a:solidFill>
                  <a:srgbClr val="22AAEE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Introduction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4582511" y="1492469"/>
            <a:ext cx="7137164" cy="91914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4320"/>
              </a:lnSpc>
              <a:spcBef>
                <a:spcPts val="1851"/>
              </a:spcBef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The Myth of Neutrality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4656083" y="2411610"/>
            <a:ext cx="7418516" cy="360030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41300" indent="-241300" algn="l">
              <a:lnSpc>
                <a:spcPts val="1901"/>
              </a:lnSpc>
              <a:spcBef>
                <a:spcPts val="1335"/>
              </a:spcBef>
              <a:buSzPct val="100000"/>
              <a:buChar char="•"/>
            </a:pPr>
            <a:r>
              <a:rPr lang="en-US" sz="1650" kern="0" spc="-99" dirty="0">
                <a:solidFill>
                  <a:srgbClr val="FFFFFF"/>
                </a:solidFill>
                <a:latin typeface="Inter Black" pitchFamily="34" charset="0"/>
                <a:ea typeface="Inter Black" pitchFamily="34" charset="-122"/>
                <a:cs typeface="Inter Black" pitchFamily="34" charset="-120"/>
              </a:rPr>
              <a:t>The Illusion of Objectivity:</a:t>
            </a: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 AI is frequently marketed as a neutral, efficiency-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driven tool, obscuring the human biases embedded in its development.</a:t>
            </a:r>
            <a:endParaRPr lang="en-US" dirty="0"/>
          </a:p>
          <a:p>
            <a:pPr marL="241300" indent="-241300" algn="l">
              <a:lnSpc>
                <a:spcPts val="1901"/>
              </a:lnSpc>
              <a:spcBef>
                <a:spcPts val="1800"/>
              </a:spcBef>
              <a:buSzPct val="100000"/>
              <a:buChar char="•"/>
            </a:pPr>
            <a:r>
              <a:rPr lang="en-US" sz="1650" kern="0" spc="-99" dirty="0">
                <a:solidFill>
                  <a:srgbClr val="FFFFFF"/>
                </a:solidFill>
                <a:latin typeface="Inter Black" pitchFamily="34" charset="0"/>
                <a:ea typeface="Inter Black" pitchFamily="34" charset="-122"/>
                <a:cs typeface="Inter Black" pitchFamily="34" charset="-120"/>
              </a:rPr>
              <a:t>The Parallel Shift:</a:t>
            </a: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 Healthcare integration of AI is occurring alongside a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systematic rollback of DEI frameworks.</a:t>
            </a:r>
            <a:endParaRPr lang="en-US" dirty="0"/>
          </a:p>
          <a:p>
            <a:pPr marL="241300" indent="-241300" algn="l">
              <a:lnSpc>
                <a:spcPts val="1901"/>
              </a:lnSpc>
              <a:spcBef>
                <a:spcPts val="1800"/>
              </a:spcBef>
              <a:buSzPct val="100000"/>
              <a:buChar char="•"/>
            </a:pPr>
            <a:r>
              <a:rPr lang="en-US" sz="1650" kern="0" spc="-99" dirty="0">
                <a:solidFill>
                  <a:srgbClr val="FFFFFF"/>
                </a:solidFill>
                <a:latin typeface="Inter Black" pitchFamily="34" charset="0"/>
                <a:ea typeface="Inter Black" pitchFamily="34" charset="-122"/>
                <a:cs typeface="Inter Black" pitchFamily="34" charset="-120"/>
              </a:rPr>
              <a:t>Architecting Inequality:</a:t>
            </a: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 These two forces act as mutually reinforcing systems,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creating a new digital infrastructure of inequity.</a:t>
            </a:r>
            <a:endParaRPr lang="en-US" dirty="0"/>
          </a:p>
          <a:p>
            <a:pPr marL="241300" indent="-241300" algn="l">
              <a:lnSpc>
                <a:spcPts val="1901"/>
              </a:lnSpc>
              <a:spcBef>
                <a:spcPts val="1800"/>
              </a:spcBef>
              <a:buSzPct val="100000"/>
              <a:buChar char="•"/>
            </a:pPr>
            <a:r>
              <a:rPr lang="en-US" sz="1650" kern="0" spc="-99" dirty="0">
                <a:solidFill>
                  <a:srgbClr val="FFFFFF"/>
                </a:solidFill>
                <a:latin typeface="Inter Black" pitchFamily="34" charset="0"/>
                <a:ea typeface="Inter Black" pitchFamily="34" charset="-122"/>
                <a:cs typeface="Inter Black" pitchFamily="34" charset="-120"/>
              </a:rPr>
              <a:t>Disproportionate Impact:</a:t>
            </a: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 The primary victims of this shift are historically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marginalized and vulnerable populations, whose specific needs are erased by</a:t>
            </a:r>
            <a:b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650" kern="0" spc="-99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standardized, 'neutral' algorithms.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5A78D1-32A1-8A21-8B7C-C52A50C59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103" y="5439103"/>
            <a:ext cx="1418897" cy="14188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3" name="Image 0" descr="a digital circuit board pattern overlapping with a stylized silhouette of a human face"/>
          <p:cNvPicPr>
            <a:picLocks noChangeAspect="1"/>
          </p:cNvPicPr>
          <p:nvPr/>
        </p:nvPicPr>
        <p:blipFill>
          <a:blip r:embed="rId3"/>
          <a:srcRect l="5556" r="555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6250" y="441434"/>
            <a:ext cx="5181600" cy="70707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1469"/>
              </a:lnSpc>
            </a:pPr>
            <a:r>
              <a:rPr lang="en-US" sz="2400" kern="0" spc="-77" dirty="0">
                <a:solidFill>
                  <a:srgbClr val="22AAEE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Key Concepts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476250" y="1352252"/>
            <a:ext cx="4249936" cy="93255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3672"/>
              </a:lnSpc>
              <a:spcBef>
                <a:spcPts val="1573"/>
              </a:spcBef>
            </a:pPr>
            <a:r>
              <a:rPr lang="en-US" sz="3188" kern="0" spc="-191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Theoretical Framework:</a:t>
            </a:r>
            <a:br>
              <a:rPr lang="en-US" sz="3188" kern="0" spc="-191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3188" kern="0" spc="-191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Supremacy Politics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476250" y="2380208"/>
            <a:ext cx="5462081" cy="48726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1919"/>
              </a:lnSpc>
              <a:spcBef>
                <a:spcPts val="737"/>
              </a:spcBef>
            </a:pPr>
            <a:r>
              <a:rPr lang="en-US" sz="1402" kern="0" spc="-28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Coding Injustice represents a confluence of technical design and</a:t>
            </a:r>
            <a:br>
              <a:rPr lang="en-US" sz="1402" kern="0" spc="-28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402" kern="0" spc="-28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social power structures that perpetuate inequality.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476250" y="3046512"/>
            <a:ext cx="5385881" cy="284380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41300" indent="-241300" algn="l">
              <a:lnSpc>
                <a:spcPts val="1616"/>
              </a:lnSpc>
              <a:spcBef>
                <a:spcPts val="1382"/>
              </a:spcBef>
              <a:buSzPct val="100000"/>
              <a:buChar char="•"/>
            </a:pPr>
            <a:r>
              <a:rPr lang="en-US" sz="1402" kern="0" spc="-84" dirty="0">
                <a:solidFill>
                  <a:srgbClr val="22AAEE"/>
                </a:solidFill>
                <a:latin typeface="Inter Extra Bold" pitchFamily="34" charset="0"/>
                <a:ea typeface="Inter Extra Bold" pitchFamily="34" charset="-122"/>
                <a:cs typeface="Inter Extra Bold" pitchFamily="34" charset="-120"/>
              </a:rPr>
              <a:t>Systemic Erasure:</a:t>
            </a:r>
            <a:r>
              <a:rPr lang="en-US" sz="1402" kern="0" spc="-8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 Systematic removal or denial of marginalized</a:t>
            </a:r>
            <a:br>
              <a:rPr lang="en-US" sz="1402" kern="0" spc="-8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402" kern="0" spc="-8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identities within datasets and algorithmic outputs.</a:t>
            </a:r>
            <a:endParaRPr lang="en-US" dirty="0"/>
          </a:p>
          <a:p>
            <a:pPr marL="241300" indent="-241300" algn="l">
              <a:lnSpc>
                <a:spcPts val="1616"/>
              </a:lnSpc>
              <a:spcBef>
                <a:spcPts val="1530"/>
              </a:spcBef>
              <a:buSzPct val="100000"/>
              <a:buChar char="•"/>
            </a:pPr>
            <a:r>
              <a:rPr lang="en-US" sz="1402" kern="0" spc="-84" dirty="0">
                <a:solidFill>
                  <a:srgbClr val="22AAEE"/>
                </a:solidFill>
                <a:latin typeface="Inter Extra Bold" pitchFamily="34" charset="0"/>
                <a:ea typeface="Inter Extra Bold" pitchFamily="34" charset="-122"/>
                <a:cs typeface="Inter Extra Bold" pitchFamily="34" charset="-120"/>
              </a:rPr>
              <a:t>Misclassification:</a:t>
            </a:r>
            <a:r>
              <a:rPr lang="en-US" sz="1402" kern="0" spc="-8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 Intentional or neglectful labeling that reinforces</a:t>
            </a:r>
            <a:br>
              <a:rPr lang="en-US" sz="1402" kern="0" spc="-8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402" kern="0" spc="-8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social hierarchies.</a:t>
            </a:r>
            <a:endParaRPr lang="en-US" dirty="0"/>
          </a:p>
          <a:p>
            <a:pPr marL="241300" indent="-241300" algn="l">
              <a:lnSpc>
                <a:spcPts val="1616"/>
              </a:lnSpc>
              <a:spcBef>
                <a:spcPts val="1530"/>
              </a:spcBef>
              <a:buSzPct val="100000"/>
              <a:buChar char="•"/>
            </a:pPr>
            <a:r>
              <a:rPr lang="en-US" sz="1402" kern="0" spc="-84" dirty="0">
                <a:solidFill>
                  <a:srgbClr val="22AAEE"/>
                </a:solidFill>
                <a:latin typeface="Inter Extra Bold" pitchFamily="34" charset="0"/>
                <a:ea typeface="Inter Extra Bold" pitchFamily="34" charset="-122"/>
                <a:cs typeface="Inter Extra Bold" pitchFamily="34" charset="-120"/>
              </a:rPr>
              <a:t>Devaluation:</a:t>
            </a:r>
            <a:r>
              <a:rPr lang="en-US" sz="1402" kern="0" spc="-8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 Reducing human experience to quantitative metrics</a:t>
            </a:r>
            <a:br>
              <a:rPr lang="en-US" sz="1402" kern="0" spc="-8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402" kern="0" spc="-8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that lower the status of non-dominant identities.</a:t>
            </a:r>
            <a:endParaRPr lang="en-US" dirty="0"/>
          </a:p>
          <a:p>
            <a:pPr marL="241300" indent="-241300" algn="l">
              <a:lnSpc>
                <a:spcPts val="1616"/>
              </a:lnSpc>
              <a:spcBef>
                <a:spcPts val="1530"/>
              </a:spcBef>
              <a:buSzPct val="100000"/>
              <a:buChar char="•"/>
            </a:pPr>
            <a:r>
              <a:rPr lang="en-US" sz="1402" kern="0" spc="-84" dirty="0">
                <a:solidFill>
                  <a:srgbClr val="22AAEE"/>
                </a:solidFill>
                <a:latin typeface="Inter Extra Bold" pitchFamily="34" charset="0"/>
                <a:ea typeface="Inter Extra Bold" pitchFamily="34" charset="-122"/>
                <a:cs typeface="Inter Extra Bold" pitchFamily="34" charset="-120"/>
              </a:rPr>
              <a:t>The Myth of Neutrality:</a:t>
            </a:r>
            <a:r>
              <a:rPr lang="en-US" sz="1402" kern="0" spc="-8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 Utilizing claims of technical objectivity to</a:t>
            </a:r>
            <a:br>
              <a:rPr lang="en-US" sz="1402" kern="0" spc="-8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402" kern="0" spc="-8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mask discriminatory design choices.</a:t>
            </a:r>
            <a:endParaRPr lang="en-US" dirty="0"/>
          </a:p>
          <a:p>
            <a:pPr marL="241300" indent="-241300" algn="l">
              <a:lnSpc>
                <a:spcPts val="1616"/>
              </a:lnSpc>
              <a:spcBef>
                <a:spcPts val="1530"/>
              </a:spcBef>
              <a:buSzPct val="100000"/>
              <a:buChar char="•"/>
            </a:pPr>
            <a:r>
              <a:rPr lang="en-US" sz="1402" kern="0" spc="-84" dirty="0">
                <a:solidFill>
                  <a:srgbClr val="22AAEE"/>
                </a:solidFill>
                <a:latin typeface="Inter Extra Bold" pitchFamily="34" charset="0"/>
                <a:ea typeface="Inter Extra Bold" pitchFamily="34" charset="-122"/>
                <a:cs typeface="Inter Extra Bold" pitchFamily="34" charset="-120"/>
              </a:rPr>
              <a:t>Supremacy Politics:</a:t>
            </a:r>
            <a:r>
              <a:rPr lang="en-US" sz="1402" kern="0" spc="-8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 The underlying power structure preventing</a:t>
            </a:r>
            <a:br>
              <a:rPr lang="en-US" sz="1402" kern="0" spc="-8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402" kern="0" spc="-8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institutions from addressing or measuring algorithmic discrimination.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D35E1A-4C2F-D699-DDA5-227A51B5B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103" y="5439103"/>
            <a:ext cx="1418897" cy="14188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986980" y="172720"/>
            <a:ext cx="6218039" cy="130261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32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Anatomy of Coding Injustice:</a:t>
            </a:r>
            <a:b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The Architecture of Inequality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476249" y="1475333"/>
            <a:ext cx="11287125" cy="39886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257"/>
              </a:lnSpc>
              <a:spcBef>
                <a:spcPts val="867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Systemic layers contributing to health and algorithmic inequity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476250" y="2286000"/>
            <a:ext cx="4476750" cy="409575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5429250" y="2318593"/>
            <a:ext cx="6534596" cy="403443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2134"/>
              </a:lnSpc>
              <a:buSzPct val="100000"/>
              <a:buChar char="•"/>
            </a:pPr>
            <a:r>
              <a:rPr lang="en-US" sz="1852" kern="0" spc="-111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Supremacy Politics</a:t>
            </a:r>
            <a:endParaRPr lang="en-US" dirty="0"/>
          </a:p>
          <a:p>
            <a:pPr marL="889000" lvl="1" indent="-317500" algn="l">
              <a:lnSpc>
                <a:spcPts val="1949"/>
              </a:lnSpc>
              <a:spcBef>
                <a:spcPts val="408"/>
              </a:spcBef>
              <a:buNone/>
            </a:pPr>
            <a:r>
              <a:rPr lang="en-US" sz="1425" kern="0" spc="-29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Influences information control, ideological frameworks, regulatory</a:t>
            </a:r>
            <a:br>
              <a:rPr lang="en-US" sz="1425" kern="0" spc="-29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425" kern="0" spc="-29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retrenchment, and strategic resource allocation.</a:t>
            </a:r>
            <a:endParaRPr lang="en-US" dirty="0"/>
          </a:p>
          <a:p>
            <a:pPr marL="241300" indent="-241300" algn="l">
              <a:lnSpc>
                <a:spcPts val="2134"/>
              </a:lnSpc>
              <a:spcBef>
                <a:spcPts val="1953"/>
              </a:spcBef>
              <a:buSzPct val="100000"/>
              <a:buChar char="•"/>
            </a:pPr>
            <a:r>
              <a:rPr lang="en-US" sz="1852" kern="0" spc="-111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Institutional Enforcement</a:t>
            </a:r>
            <a:endParaRPr lang="en-US" dirty="0"/>
          </a:p>
          <a:p>
            <a:pPr marL="889000" lvl="1" indent="-317500" algn="l">
              <a:lnSpc>
                <a:spcPts val="1949"/>
              </a:lnSpc>
              <a:spcBef>
                <a:spcPts val="408"/>
              </a:spcBef>
              <a:buNone/>
            </a:pPr>
            <a:r>
              <a:rPr lang="en-US" sz="1425" kern="0" spc="-29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Governs health law, insurance coverage rules, administrative oversight, and</a:t>
            </a:r>
            <a:br>
              <a:rPr lang="en-US" sz="1425" kern="0" spc="-29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425" kern="0" spc="-29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procurement standards.</a:t>
            </a:r>
            <a:endParaRPr lang="en-US" dirty="0"/>
          </a:p>
          <a:p>
            <a:pPr marL="241300" indent="-241300" algn="l">
              <a:lnSpc>
                <a:spcPts val="2134"/>
              </a:lnSpc>
              <a:spcBef>
                <a:spcPts val="1953"/>
              </a:spcBef>
              <a:buSzPct val="100000"/>
              <a:buChar char="•"/>
            </a:pPr>
            <a:r>
              <a:rPr lang="en-US" sz="1852" kern="0" spc="-111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AI Implementation &amp; Infrastructure</a:t>
            </a:r>
            <a:endParaRPr lang="en-US" dirty="0"/>
          </a:p>
          <a:p>
            <a:pPr marL="889000" lvl="1" indent="-317500" algn="l">
              <a:lnSpc>
                <a:spcPts val="1949"/>
              </a:lnSpc>
              <a:spcBef>
                <a:spcPts val="408"/>
              </a:spcBef>
              <a:buNone/>
            </a:pPr>
            <a:r>
              <a:rPr lang="en-US" sz="1425" kern="0" spc="-29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Involves clinical algorithms, risk-assessment systems, data governance, and</a:t>
            </a:r>
            <a:br>
              <a:rPr lang="en-US" sz="1425" kern="0" spc="-29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425" kern="0" spc="-29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physical data infrastructures.</a:t>
            </a:r>
            <a:endParaRPr lang="en-US" dirty="0"/>
          </a:p>
          <a:p>
            <a:pPr marL="241300" indent="-241300" algn="l">
              <a:lnSpc>
                <a:spcPts val="2134"/>
              </a:lnSpc>
              <a:spcBef>
                <a:spcPts val="1953"/>
              </a:spcBef>
              <a:buSzPct val="100000"/>
              <a:buChar char="•"/>
            </a:pPr>
            <a:r>
              <a:rPr lang="en-US" sz="1852" kern="0" spc="-111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Systematic Erasures</a:t>
            </a:r>
            <a:endParaRPr lang="en-US" dirty="0"/>
          </a:p>
          <a:p>
            <a:pPr marL="889000" lvl="1" indent="-317500" algn="l">
              <a:lnSpc>
                <a:spcPts val="1949"/>
              </a:lnSpc>
              <a:spcBef>
                <a:spcPts val="408"/>
              </a:spcBef>
              <a:buNone/>
            </a:pPr>
            <a:r>
              <a:rPr lang="en-US" sz="1425" kern="0" spc="-29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Results in unequal access, biased algorithms, exclusion from care, and</a:t>
            </a:r>
            <a:br>
              <a:rPr lang="en-US" sz="1425" kern="0" spc="-29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425" kern="0" spc="-29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systemic stereotyping.</a:t>
            </a:r>
            <a:endParaRPr lang="en-US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D818D0A-5031-8D69-BF15-850BC946A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4081" y="2030664"/>
            <a:ext cx="9807697" cy="460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797721-747B-85DA-5488-B7727D9A5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7271" y="5773271"/>
            <a:ext cx="1084729" cy="108472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5250" y="95250"/>
            <a:ext cx="4128249" cy="6667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3" name="Image 0" descr="a blindfolded statue of justice"/>
          <p:cNvPicPr>
            <a:picLocks noChangeAspect="1"/>
          </p:cNvPicPr>
          <p:nvPr/>
        </p:nvPicPr>
        <p:blipFill>
          <a:blip r:embed="rId3"/>
          <a:srcRect l="19042" r="19042"/>
          <a:stretch/>
        </p:blipFill>
        <p:spPr>
          <a:xfrm>
            <a:off x="95250" y="95250"/>
            <a:ext cx="4128249" cy="6667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867269" y="429592"/>
            <a:ext cx="6696075" cy="2083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1642"/>
              </a:lnSpc>
            </a:pPr>
            <a:r>
              <a:rPr lang="en-US" sz="2000" kern="0" spc="-85" dirty="0">
                <a:solidFill>
                  <a:srgbClr val="22AAEE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Analysis of Challenges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4699749" y="960834"/>
            <a:ext cx="6696075" cy="52119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4104"/>
              </a:lnSpc>
              <a:spcBef>
                <a:spcPts val="1758"/>
              </a:spcBef>
            </a:pPr>
            <a:r>
              <a:rPr lang="en-US" sz="3563" kern="0" spc="-21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Legislative Barriers to Equity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4699749" y="1624459"/>
            <a:ext cx="6696075" cy="2500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1970"/>
              </a:lnSpc>
              <a:spcBef>
                <a:spcPts val="1100"/>
              </a:spcBef>
            </a:pPr>
            <a:r>
              <a:rPr lang="en-US" sz="1710" kern="0" spc="-103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Primary Legislative Examples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4699749" y="2091928"/>
            <a:ext cx="6696075" cy="113124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41300" indent="-241300" algn="l">
              <a:lnSpc>
                <a:spcPts val="1806"/>
              </a:lnSpc>
              <a:spcBef>
                <a:spcPts val="1679"/>
              </a:spcBef>
              <a:buSzPct val="100000"/>
              <a:buChar char="•"/>
            </a:pPr>
            <a: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Florida’s Stop WOKE Act</a:t>
            </a:r>
            <a:endParaRPr lang="en-US" dirty="0"/>
          </a:p>
          <a:p>
            <a:pPr marL="241300" indent="-241300" algn="l">
              <a:lnSpc>
                <a:spcPts val="1806"/>
              </a:lnSpc>
              <a:spcBef>
                <a:spcPts val="1710"/>
              </a:spcBef>
              <a:buSzPct val="100000"/>
              <a:buChar char="•"/>
            </a:pPr>
            <a: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Texas S.B. 17</a:t>
            </a:r>
            <a:endParaRPr lang="en-US" dirty="0"/>
          </a:p>
          <a:p>
            <a:pPr marL="241300" indent="-241300" algn="l">
              <a:lnSpc>
                <a:spcPts val="1806"/>
              </a:lnSpc>
              <a:spcBef>
                <a:spcPts val="1710"/>
              </a:spcBef>
              <a:buSzPct val="100000"/>
              <a:buChar char="•"/>
            </a:pPr>
            <a: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Executive Order 13950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4699749" y="3422898"/>
            <a:ext cx="6696075" cy="2500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1970"/>
              </a:lnSpc>
              <a:spcBef>
                <a:spcPts val="1542"/>
              </a:spcBef>
            </a:pPr>
            <a:r>
              <a:rPr lang="en-US" sz="1710" kern="0" spc="-103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Core Objective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4699749" y="3832771"/>
            <a:ext cx="6696075" cy="272355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2144"/>
              </a:lnSpc>
              <a:spcBef>
                <a:spcPts val="1234"/>
              </a:spcBef>
            </a:pPr>
            <a:r>
              <a:rPr lang="en-US" sz="1567" kern="0" spc="-31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Intentionally hindering visibility into systemic inequities.</a:t>
            </a:r>
            <a:endParaRPr lang="en-US" dirty="0"/>
          </a:p>
        </p:txBody>
      </p:sp>
      <p:sp>
        <p:nvSpPr>
          <p:cNvPr id="10" name="Text 7"/>
          <p:cNvSpPr/>
          <p:nvPr/>
        </p:nvSpPr>
        <p:spPr>
          <a:xfrm>
            <a:off x="4699749" y="4283422"/>
            <a:ext cx="6696075" cy="2500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1970"/>
              </a:lnSpc>
              <a:spcBef>
                <a:spcPts val="1376"/>
              </a:spcBef>
            </a:pPr>
            <a:r>
              <a:rPr lang="en-US" sz="1710" kern="0" spc="-103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Consequences for Civil Rights Enforcement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4699749" y="4750891"/>
            <a:ext cx="7031117" cy="15899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41300" indent="-241300" algn="l">
              <a:lnSpc>
                <a:spcPts val="1806"/>
              </a:lnSpc>
              <a:spcBef>
                <a:spcPts val="1679"/>
              </a:spcBef>
              <a:buSzPct val="100000"/>
              <a:buChar char="•"/>
            </a:pPr>
            <a: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Sabotaging protections under Title VI, Section 504, and Section 1557.</a:t>
            </a:r>
            <a:endParaRPr lang="en-US" dirty="0"/>
          </a:p>
          <a:p>
            <a:pPr marL="241300" indent="-241300" algn="l">
              <a:lnSpc>
                <a:spcPts val="1806"/>
              </a:lnSpc>
              <a:spcBef>
                <a:spcPts val="1710"/>
              </a:spcBef>
              <a:buSzPct val="100000"/>
              <a:buChar char="•"/>
            </a:pPr>
            <a: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Preventing the systematic data collection necessary to detect discriminatory</a:t>
            </a:r>
            <a:b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patterns.</a:t>
            </a:r>
            <a:endParaRPr lang="en-US" dirty="0"/>
          </a:p>
          <a:p>
            <a:pPr marL="241300" indent="-241300" algn="l">
              <a:lnSpc>
                <a:spcPts val="1806"/>
              </a:lnSpc>
              <a:spcBef>
                <a:spcPts val="1710"/>
              </a:spcBef>
              <a:buSzPct val="100000"/>
              <a:buChar char="•"/>
            </a:pPr>
            <a: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Creating structural barriers that make it difficult to prove disparate impact in legal</a:t>
            </a:r>
            <a:b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proceedings.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5E31ED-010C-B4F4-4F04-623DCD362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846" y="5632846"/>
            <a:ext cx="1225154" cy="122515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8625" y="378172"/>
            <a:ext cx="11334750" cy="54858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32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Anti-DEI Governance &amp; AI: From Policy to Code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428625" y="1038969"/>
            <a:ext cx="11334750" cy="286643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257"/>
              </a:lnSpc>
              <a:spcBef>
                <a:spcPts val="867"/>
              </a:spcBef>
            </a:pPr>
            <a:r>
              <a:rPr lang="en-US" sz="1650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An analysis of recent EOs and their impact on AI development and oversight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1095375" y="2057400"/>
            <a:ext cx="714375" cy="714375"/>
          </a:xfrm>
          <a:prstGeom prst="ellipse">
            <a:avLst/>
          </a:prstGeom>
          <a:solidFill>
            <a:srgbClr val="FFD9AD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0" descr="-7ff3d85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129" y="2276457"/>
            <a:ext cx="342900" cy="2667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000250" y="2010370"/>
            <a:ext cx="4112121" cy="26327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74"/>
              </a:lnSpc>
            </a:pPr>
            <a:r>
              <a:rPr lang="en-US" sz="1800" kern="0" spc="-10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Legislative Landscape (EO 14151 &amp; 14173)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2000250" y="2352526"/>
            <a:ext cx="4238327" cy="78179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2"/>
              </a:lnSpc>
              <a:spcBef>
                <a:spcPts val="610"/>
              </a:spcBef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Systemic dismantling of federal DEI offices and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rescission of affirmative action, restricting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mandatory demographic data collection.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1095375" y="3552825"/>
            <a:ext cx="714375" cy="714375"/>
          </a:xfrm>
          <a:prstGeom prst="ellipse">
            <a:avLst/>
          </a:prstGeom>
          <a:solidFill>
            <a:srgbClr val="FEC088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1" descr="-124c0a1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73" y="3805365"/>
            <a:ext cx="361950" cy="20955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2000250" y="3505795"/>
            <a:ext cx="3952875" cy="26327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74"/>
              </a:lnSpc>
            </a:pPr>
            <a:r>
              <a:rPr lang="en-US" sz="1800" kern="0" spc="-10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EO 14179: Preventing Woke AI</a:t>
            </a:r>
            <a:endParaRPr lang="en-US" dirty="0"/>
          </a:p>
        </p:txBody>
      </p:sp>
      <p:sp>
        <p:nvSpPr>
          <p:cNvPr id="11" name="Text 7"/>
          <p:cNvSpPr/>
          <p:nvPr/>
        </p:nvSpPr>
        <p:spPr>
          <a:xfrm>
            <a:off x="2000250" y="3847951"/>
            <a:ext cx="3952875" cy="78179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2"/>
              </a:lnSpc>
              <a:spcBef>
                <a:spcPts val="610"/>
              </a:spcBef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Prohibits federal procurement of AI models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utilizing intersectional, bias-aware, or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systemic-deficiency analytical frameworks.</a:t>
            </a:r>
            <a:endParaRPr lang="en-US" dirty="0"/>
          </a:p>
        </p:txBody>
      </p:sp>
      <p:sp>
        <p:nvSpPr>
          <p:cNvPr id="12" name="Shape 8"/>
          <p:cNvSpPr/>
          <p:nvPr/>
        </p:nvSpPr>
        <p:spPr>
          <a:xfrm>
            <a:off x="1095375" y="5048250"/>
            <a:ext cx="714375" cy="714375"/>
          </a:xfrm>
          <a:prstGeom prst="ellipse">
            <a:avLst/>
          </a:prstGeom>
          <a:solidFill>
            <a:srgbClr val="FD864D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2" descr="-f96049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248" y="5238005"/>
            <a:ext cx="285750" cy="34290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2000250" y="5001220"/>
            <a:ext cx="3952875" cy="26327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74"/>
              </a:lnSpc>
            </a:pPr>
            <a:r>
              <a:rPr lang="en-US" sz="1800" kern="0" spc="-10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Rescission of EO 13985</a:t>
            </a:r>
            <a:endParaRPr lang="en-US" dirty="0"/>
          </a:p>
        </p:txBody>
      </p:sp>
      <p:sp>
        <p:nvSpPr>
          <p:cNvPr id="15" name="Text 10"/>
          <p:cNvSpPr/>
          <p:nvPr/>
        </p:nvSpPr>
        <p:spPr>
          <a:xfrm>
            <a:off x="2000250" y="5343376"/>
            <a:ext cx="3952875" cy="781794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2"/>
              </a:lnSpc>
              <a:spcBef>
                <a:spcPts val="610"/>
              </a:spcBef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Removal of legal infrastructure previously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designed to detect and remediate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discriminatory AI outputs.</a:t>
            </a:r>
            <a:endParaRPr lang="en-US" dirty="0"/>
          </a:p>
        </p:txBody>
      </p:sp>
      <p:sp>
        <p:nvSpPr>
          <p:cNvPr id="16" name="Shape 11"/>
          <p:cNvSpPr/>
          <p:nvPr/>
        </p:nvSpPr>
        <p:spPr>
          <a:xfrm>
            <a:off x="6334125" y="2057400"/>
            <a:ext cx="714375" cy="714375"/>
          </a:xfrm>
          <a:prstGeom prst="ellipse">
            <a:avLst/>
          </a:prstGeom>
          <a:solidFill>
            <a:srgbClr val="FF8000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3" descr="53d78b6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510" y="2301571"/>
            <a:ext cx="361950" cy="22860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239000" y="2010370"/>
            <a:ext cx="3952875" cy="26327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74"/>
              </a:lnSpc>
            </a:pPr>
            <a:r>
              <a:rPr lang="en-US" sz="1800" kern="0" spc="-10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Detection Vacuum</a:t>
            </a:r>
            <a:endParaRPr lang="en-US" dirty="0"/>
          </a:p>
        </p:txBody>
      </p:sp>
      <p:sp>
        <p:nvSpPr>
          <p:cNvPr id="19" name="Text 13"/>
          <p:cNvSpPr/>
          <p:nvPr/>
        </p:nvSpPr>
        <p:spPr>
          <a:xfrm>
            <a:off x="7239000" y="2352526"/>
            <a:ext cx="3952875" cy="104239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2"/>
              </a:lnSpc>
              <a:spcBef>
                <a:spcPts val="610"/>
              </a:spcBef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Without demographic data collection,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identifying, measuring, and correcting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discriminatory AI performance becomes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technically unfeasible.</a:t>
            </a:r>
            <a:endParaRPr lang="en-US" dirty="0"/>
          </a:p>
        </p:txBody>
      </p:sp>
      <p:sp>
        <p:nvSpPr>
          <p:cNvPr id="20" name="Shape 14"/>
          <p:cNvSpPr/>
          <p:nvPr/>
        </p:nvSpPr>
        <p:spPr>
          <a:xfrm>
            <a:off x="6334125" y="3810000"/>
            <a:ext cx="714375" cy="714375"/>
          </a:xfrm>
          <a:prstGeom prst="ellipse">
            <a:avLst/>
          </a:prstGeom>
          <a:solidFill>
            <a:srgbClr val="FF797A"/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21" name="Image 4" descr="-327b961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8996" y="4045799"/>
            <a:ext cx="285750" cy="238125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7239000" y="3762970"/>
            <a:ext cx="3952875" cy="263277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74"/>
              </a:lnSpc>
            </a:pPr>
            <a:r>
              <a:rPr lang="en-US" sz="1800" kern="0" spc="-108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Market &amp; Oversight Migration</a:t>
            </a:r>
            <a:endParaRPr lang="en-US" dirty="0"/>
          </a:p>
        </p:txBody>
      </p:sp>
      <p:sp>
        <p:nvSpPr>
          <p:cNvPr id="23" name="Text 16"/>
          <p:cNvSpPr/>
          <p:nvPr/>
        </p:nvSpPr>
        <p:spPr>
          <a:xfrm>
            <a:off x="7239000" y="4105126"/>
            <a:ext cx="4163169" cy="104239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l">
              <a:lnSpc>
                <a:spcPts val="2052"/>
              </a:lnSpc>
              <a:spcBef>
                <a:spcPts val="610"/>
              </a:spcBef>
            </a:pP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Federal procurement standards act as a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market benchmark; expect anti-DEI standards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to influence private sector AI deployment and</a:t>
            </a:r>
            <a:b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15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erode community oversight.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ED75C6D-C24C-F20E-BE21-14F44C984E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1752" y="5547752"/>
            <a:ext cx="1310248" cy="13102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pic>
        <p:nvPicPr>
          <p:cNvPr id="3" name="Image 0" descr="a medical digital monitor displaying data"/>
          <p:cNvPicPr>
            <a:picLocks noChangeAspect="1"/>
          </p:cNvPicPr>
          <p:nvPr/>
        </p:nvPicPr>
        <p:blipFill>
          <a:blip r:embed="rId3"/>
          <a:srcRect l="5556" r="555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6250" y="431155"/>
            <a:ext cx="4589554" cy="208359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1642"/>
              </a:lnSpc>
            </a:pPr>
            <a:r>
              <a:rPr lang="en-US" sz="2000" kern="0" spc="-85" dirty="0">
                <a:solidFill>
                  <a:srgbClr val="22AAEE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The Accountability Gap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476250" y="875109"/>
            <a:ext cx="4130859" cy="104239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4104"/>
              </a:lnSpc>
              <a:spcBef>
                <a:spcPts val="1758"/>
              </a:spcBef>
            </a:pPr>
            <a:r>
              <a:rPr lang="en-US" sz="3563" kern="0" spc="-21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Failures of Oversight</a:t>
            </a:r>
            <a:br>
              <a:rPr lang="en-US" sz="3563" kern="0" spc="-21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3563" kern="0" spc="-21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in Critical Healthcare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476250" y="2059930"/>
            <a:ext cx="5048250" cy="2500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1970"/>
              </a:lnSpc>
              <a:spcBef>
                <a:spcPts val="1100"/>
              </a:spcBef>
            </a:pPr>
            <a:r>
              <a:rPr lang="en-US" sz="1710" kern="0" spc="-103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Autonomy in High-Stakes Domains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476250" y="2527399"/>
            <a:ext cx="5079355" cy="68803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41300" indent="-241300" algn="l">
              <a:lnSpc>
                <a:spcPts val="1806"/>
              </a:lnSpc>
              <a:spcBef>
                <a:spcPts val="1679"/>
              </a:spcBef>
              <a:buSzPct val="100000"/>
              <a:buChar char="•"/>
            </a:pPr>
            <a: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AI systems currently exercise significant decision-making</a:t>
            </a:r>
            <a:b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power in Medicaid eligibility, Medicare Advantage benefit</a:t>
            </a:r>
            <a:b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management, disability evaluations, and clinical triage.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476250" y="3415159"/>
            <a:ext cx="5048250" cy="2500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1970"/>
              </a:lnSpc>
              <a:spcBef>
                <a:spcPts val="1542"/>
              </a:spcBef>
            </a:pPr>
            <a:r>
              <a:rPr lang="en-US" sz="1710" kern="0" spc="-103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Regulatory Lag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476250" y="3825032"/>
            <a:ext cx="5429250" cy="817066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2144"/>
              </a:lnSpc>
              <a:spcBef>
                <a:spcPts val="1234"/>
              </a:spcBef>
            </a:pPr>
            <a:r>
              <a:rPr lang="en-US" sz="1567" kern="0" spc="-31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Existing laws like HIPAA prioritize data privacy, 2026 DHHS updates on deidentification and protection health information; including online tracking technology use. </a:t>
            </a:r>
            <a:endParaRPr lang="en-US" dirty="0"/>
          </a:p>
        </p:txBody>
      </p:sp>
      <p:sp>
        <p:nvSpPr>
          <p:cNvPr id="10" name="Text 7"/>
          <p:cNvSpPr/>
          <p:nvPr/>
        </p:nvSpPr>
        <p:spPr>
          <a:xfrm>
            <a:off x="476250" y="4820394"/>
            <a:ext cx="5048250" cy="250031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algn="l">
              <a:lnSpc>
                <a:spcPts val="1970"/>
              </a:lnSpc>
              <a:spcBef>
                <a:spcPts val="1376"/>
              </a:spcBef>
            </a:pPr>
            <a:r>
              <a:rPr lang="en-US" sz="1710" kern="0" spc="-103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Diminished Monitoring &amp; Accountability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476250" y="5287863"/>
            <a:ext cx="5089773" cy="1138982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ctr"/>
          <a:lstStyle/>
          <a:p>
            <a:pPr marL="241300" indent="-241300" algn="l">
              <a:lnSpc>
                <a:spcPts val="1806"/>
              </a:lnSpc>
              <a:spcBef>
                <a:spcPts val="1679"/>
              </a:spcBef>
              <a:buSzPct val="100000"/>
              <a:buChar char="•"/>
            </a:pPr>
            <a: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Legislative changes have reduced internal monitoring</a:t>
            </a:r>
            <a:b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capacity</a:t>
            </a:r>
            <a:endParaRPr lang="en-US" dirty="0"/>
          </a:p>
          <a:p>
            <a:pPr marL="241300" indent="-241300" algn="l">
              <a:lnSpc>
                <a:spcPts val="1806"/>
              </a:lnSpc>
              <a:spcBef>
                <a:spcPts val="1710"/>
              </a:spcBef>
              <a:buSzPct val="100000"/>
              <a:buChar char="•"/>
            </a:pPr>
            <a: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Human oversight removal creates vulnerabilities in patient</a:t>
            </a:r>
            <a:b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</a:br>
            <a:r>
              <a:rPr lang="en-US" sz="1567" kern="0" spc="-94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outcomes and equitable care delivery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89288B-CC4B-8D05-94CB-22DECA6FC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0729" y="5656729"/>
            <a:ext cx="1201271" cy="120127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8625" y="74284"/>
            <a:ext cx="11334750" cy="60988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4320"/>
              </a:lnSpc>
            </a:pPr>
            <a:r>
              <a:rPr lang="en-US" sz="3750" kern="0" spc="-225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Mechanisms of Coding Injustice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286385" y="684165"/>
            <a:ext cx="11334750" cy="532620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algn="ctr">
              <a:lnSpc>
                <a:spcPts val="2257"/>
              </a:lnSpc>
              <a:spcBef>
                <a:spcPts val="867"/>
              </a:spcBef>
            </a:pPr>
            <a:r>
              <a:rPr lang="en-US" kern="0" spc="-33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How algorithmic design choices contribute to systemic inequity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476250" y="1743075"/>
            <a:ext cx="4476750" cy="463867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4953000" y="2072641"/>
            <a:ext cx="6982867" cy="3250198"/>
          </a:xfrm>
          <a:prstGeom prst="rect">
            <a:avLst/>
          </a:prstGeom>
          <a:noFill/>
          <a:ln>
            <a:miter lim="800000"/>
          </a:ln>
        </p:spPr>
        <p:txBody>
          <a:bodyPr wrap="square" lIns="0" tIns="0" rIns="0" bIns="0" rtlCol="0" anchor="t"/>
          <a:lstStyle/>
          <a:p>
            <a:pPr marL="241300" indent="-241300" algn="l">
              <a:lnSpc>
                <a:spcPts val="2246"/>
              </a:lnSpc>
              <a:buSzPct val="100000"/>
              <a:buChar char="•"/>
            </a:pPr>
            <a:r>
              <a:rPr lang="en-US" sz="2400" kern="0" spc="-117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Restriction of Demographic Data</a:t>
            </a:r>
            <a:endParaRPr lang="en-US" sz="2400" dirty="0"/>
          </a:p>
          <a:p>
            <a:pPr marL="889000" lvl="1" indent="-317500" algn="l">
              <a:lnSpc>
                <a:spcPts val="2052"/>
              </a:lnSpc>
              <a:spcBef>
                <a:spcPts val="430"/>
              </a:spcBef>
              <a:buNone/>
            </a:pPr>
            <a:r>
              <a:rPr lang="en-US" sz="24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Policy directives that block access to critical demographic metrics like</a:t>
            </a:r>
            <a:br>
              <a:rPr lang="en-US" sz="24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24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race and disability status, hindering the identification and remediation of</a:t>
            </a:r>
            <a:br>
              <a:rPr lang="en-US" sz="24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24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algorithmic bias.</a:t>
            </a:r>
            <a:endParaRPr lang="en-US" sz="2400" dirty="0"/>
          </a:p>
          <a:p>
            <a:pPr marL="241300" indent="-241300" algn="l">
              <a:lnSpc>
                <a:spcPts val="2246"/>
              </a:lnSpc>
              <a:spcBef>
                <a:spcPts val="2055"/>
              </a:spcBef>
              <a:buSzPct val="100000"/>
              <a:buChar char="•"/>
            </a:pPr>
            <a:r>
              <a:rPr lang="en-US" sz="2400" kern="0" spc="-117" dirty="0">
                <a:solidFill>
                  <a:srgbClr val="FFFFFF"/>
                </a:solidFill>
                <a:latin typeface="Inter SemiBold" pitchFamily="34" charset="0"/>
                <a:ea typeface="Inter SemiBold" pitchFamily="34" charset="-122"/>
                <a:cs typeface="Inter SemiBold" pitchFamily="34" charset="-120"/>
              </a:rPr>
              <a:t>Algorithmic Erasure</a:t>
            </a:r>
            <a:endParaRPr lang="en-US" sz="2400" dirty="0"/>
          </a:p>
          <a:p>
            <a:pPr marL="889000" lvl="1" indent="-317500" algn="l">
              <a:lnSpc>
                <a:spcPts val="2052"/>
              </a:lnSpc>
              <a:spcBef>
                <a:spcPts val="430"/>
              </a:spcBef>
              <a:buNone/>
            </a:pPr>
            <a:r>
              <a:rPr lang="en-US" sz="24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The systematic flattening of culturally specific markers and diverse</a:t>
            </a:r>
            <a:br>
              <a:rPr lang="en-US" sz="24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24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expressions, rendering marginalized identities invisible within technical</a:t>
            </a:r>
            <a:br>
              <a:rPr lang="en-US" sz="24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</a:br>
            <a:r>
              <a:rPr lang="en-US" sz="2400" kern="0" spc="-30" dirty="0">
                <a:solidFill>
                  <a:srgbClr val="FFFFFF">
                    <a:alpha val="80000"/>
                  </a:srgbClr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outputs.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0FEFC2-E85B-DA1C-410D-875DFA3E7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1437829"/>
            <a:ext cx="3833782" cy="5114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5C5BA-F3F2-30BB-AB39-571A6C487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376" y="5746376"/>
            <a:ext cx="1111624" cy="11116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0" descr="32d1b9a2.png"/>
          <p:cNvPicPr>
            <a:picLocks noChangeAspect="1"/>
          </p:cNvPicPr>
          <p:nvPr/>
        </p:nvPicPr>
        <p:blipFill>
          <a:blip r:embed="rId3"/>
          <a:srcRect r="1" b="1"/>
          <a:stretch>
            <a:fillRect/>
          </a:stretch>
        </p:blipFill>
        <p:spPr>
          <a:xfrm>
            <a:off x="1280667" y="677668"/>
            <a:ext cx="9630666" cy="54172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3" name="Graphic 212">
            <a:extLst>
              <a:ext uri="{FF2B5EF4-FFF2-40B4-BE49-F238E27FC236}">
                <a16:creationId xmlns:a16="http://schemas.microsoft.com/office/drawing/2014/main" id="{7BD8AB83-2763-4392-B4B9-049CDF1F6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5" name="Graphic 212">
            <a:extLst>
              <a:ext uri="{FF2B5EF4-FFF2-40B4-BE49-F238E27FC236}">
                <a16:creationId xmlns:a16="http://schemas.microsoft.com/office/drawing/2014/main" id="{480F071C-C35C-4CE1-8EE5-8ED96E2F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D97FAB4-59E0-4E65-B50B-867B14D2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D578F4B-2751-4FC2-8853-FAC5C5913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D801D3-0BB8-44BA-D063-4C3290491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8635" y="5934635"/>
            <a:ext cx="923365" cy="9233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139CE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998</Words>
  <Application>Microsoft Macintosh PowerPoint</Application>
  <PresentationFormat>Widescreen</PresentationFormat>
  <Paragraphs>98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Inter Black</vt:lpstr>
      <vt:lpstr>Inter Extra Bold</vt:lpstr>
      <vt:lpstr>Inter Medium</vt:lpstr>
      <vt:lpstr>Inter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subject>Presentation</dc:subject>
  <dc:creator>Beautiful.ai</dc:creator>
  <cp:lastModifiedBy>Jones, Dana</cp:lastModifiedBy>
  <cp:revision>2</cp:revision>
  <dcterms:created xsi:type="dcterms:W3CDTF">2026-05-31T17:51:10Z</dcterms:created>
  <dcterms:modified xsi:type="dcterms:W3CDTF">2026-05-31T18:36:37Z</dcterms:modified>
</cp:coreProperties>
</file>