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67" r:id="rId3"/>
    <p:sldId id="268" r:id="rId4"/>
    <p:sldId id="269" r:id="rId5"/>
    <p:sldId id="270" r:id="rId6"/>
    <p:sldId id="271" r:id="rId7"/>
    <p:sldId id="26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BC09F4-FCE2-4C41-9A8C-1251B397AB86}" v="17" dt="2026-06-01T04:38:59.9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845E12-4AEA-4437-B34C-9D8277ADA5F0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BC44CE9-A6A6-4C5F-9154-868BAE25C1B3}">
      <dgm:prSet/>
      <dgm:spPr/>
      <dgm:t>
        <a:bodyPr/>
        <a:lstStyle/>
        <a:p>
          <a:r>
            <a:rPr lang="en-US" dirty="0"/>
            <a:t>Increased enforcement.</a:t>
          </a:r>
        </a:p>
      </dgm:t>
    </dgm:pt>
    <dgm:pt modelId="{6C0D3D46-0112-4D62-87B0-2433CE2B30DF}" type="parTrans" cxnId="{5EA3856C-6E89-4463-871E-D60188065372}">
      <dgm:prSet/>
      <dgm:spPr/>
      <dgm:t>
        <a:bodyPr/>
        <a:lstStyle/>
        <a:p>
          <a:endParaRPr lang="en-US"/>
        </a:p>
      </dgm:t>
    </dgm:pt>
    <dgm:pt modelId="{A9261F16-E48E-4503-B8D0-4B9382DE5231}" type="sibTrans" cxnId="{5EA3856C-6E89-4463-871E-D60188065372}">
      <dgm:prSet/>
      <dgm:spPr/>
      <dgm:t>
        <a:bodyPr/>
        <a:lstStyle/>
        <a:p>
          <a:endParaRPr lang="en-US"/>
        </a:p>
      </dgm:t>
    </dgm:pt>
    <dgm:pt modelId="{8A620CCE-3654-4ECF-A77D-DEE650B1F28A}">
      <dgm:prSet/>
      <dgm:spPr/>
      <dgm:t>
        <a:bodyPr/>
        <a:lstStyle/>
        <a:p>
          <a:r>
            <a:rPr lang="en-US"/>
            <a:t>Cost incentives for insureds who select lower cost providers. </a:t>
          </a:r>
        </a:p>
      </dgm:t>
    </dgm:pt>
    <dgm:pt modelId="{4A8F95CF-D059-4171-A677-918CF299E0D3}" type="parTrans" cxnId="{7C7F9CB3-4366-4FE1-A465-15C1D5DC25DD}">
      <dgm:prSet/>
      <dgm:spPr/>
      <dgm:t>
        <a:bodyPr/>
        <a:lstStyle/>
        <a:p>
          <a:endParaRPr lang="en-US"/>
        </a:p>
      </dgm:t>
    </dgm:pt>
    <dgm:pt modelId="{B8F68557-AB12-4C2B-A911-613F2840D854}" type="sibTrans" cxnId="{7C7F9CB3-4366-4FE1-A465-15C1D5DC25DD}">
      <dgm:prSet/>
      <dgm:spPr/>
      <dgm:t>
        <a:bodyPr/>
        <a:lstStyle/>
        <a:p>
          <a:endParaRPr lang="en-US"/>
        </a:p>
      </dgm:t>
    </dgm:pt>
    <dgm:pt modelId="{FF0FE038-6A7C-4869-A132-5C6BAD44D51F}">
      <dgm:prSet/>
      <dgm:spPr/>
      <dgm:t>
        <a:bodyPr/>
        <a:lstStyle/>
        <a:p>
          <a:r>
            <a:rPr lang="en-US"/>
            <a:t>Penalties for benefits administrators who fail to negotiate key terms. </a:t>
          </a:r>
        </a:p>
      </dgm:t>
    </dgm:pt>
    <dgm:pt modelId="{2C51300F-06C0-4745-85DD-4C00FD698B42}" type="parTrans" cxnId="{3C395628-C315-4628-86B0-329BE26FE398}">
      <dgm:prSet/>
      <dgm:spPr/>
      <dgm:t>
        <a:bodyPr/>
        <a:lstStyle/>
        <a:p>
          <a:endParaRPr lang="en-US"/>
        </a:p>
      </dgm:t>
    </dgm:pt>
    <dgm:pt modelId="{98DFCEA4-B7B7-4732-928B-F2261DBB00BA}" type="sibTrans" cxnId="{3C395628-C315-4628-86B0-329BE26FE398}">
      <dgm:prSet/>
      <dgm:spPr/>
      <dgm:t>
        <a:bodyPr/>
        <a:lstStyle/>
        <a:p>
          <a:endParaRPr lang="en-US"/>
        </a:p>
      </dgm:t>
    </dgm:pt>
    <dgm:pt modelId="{AAC2C9AB-052E-4F46-BA6F-CE9DF64FED27}" type="pres">
      <dgm:prSet presAssocID="{25845E12-4AEA-4437-B34C-9D8277ADA5F0}" presName="outerComposite" presStyleCnt="0">
        <dgm:presLayoutVars>
          <dgm:chMax val="5"/>
          <dgm:dir/>
          <dgm:resizeHandles val="exact"/>
        </dgm:presLayoutVars>
      </dgm:prSet>
      <dgm:spPr/>
    </dgm:pt>
    <dgm:pt modelId="{CA43E0AF-711B-471E-B959-B4A18AC29C48}" type="pres">
      <dgm:prSet presAssocID="{25845E12-4AEA-4437-B34C-9D8277ADA5F0}" presName="dummyMaxCanvas" presStyleCnt="0">
        <dgm:presLayoutVars/>
      </dgm:prSet>
      <dgm:spPr/>
    </dgm:pt>
    <dgm:pt modelId="{1646FE75-E706-4239-86C6-23859A7CF066}" type="pres">
      <dgm:prSet presAssocID="{25845E12-4AEA-4437-B34C-9D8277ADA5F0}" presName="ThreeNodes_1" presStyleLbl="node1" presStyleIdx="0" presStyleCnt="3">
        <dgm:presLayoutVars>
          <dgm:bulletEnabled val="1"/>
        </dgm:presLayoutVars>
      </dgm:prSet>
      <dgm:spPr/>
    </dgm:pt>
    <dgm:pt modelId="{6954345D-44D9-4D21-9A85-AC259C9AE52F}" type="pres">
      <dgm:prSet presAssocID="{25845E12-4AEA-4437-B34C-9D8277ADA5F0}" presName="ThreeNodes_2" presStyleLbl="node1" presStyleIdx="1" presStyleCnt="3">
        <dgm:presLayoutVars>
          <dgm:bulletEnabled val="1"/>
        </dgm:presLayoutVars>
      </dgm:prSet>
      <dgm:spPr/>
    </dgm:pt>
    <dgm:pt modelId="{46C349F0-5ADB-4688-8279-1C48C21302C0}" type="pres">
      <dgm:prSet presAssocID="{25845E12-4AEA-4437-B34C-9D8277ADA5F0}" presName="ThreeNodes_3" presStyleLbl="node1" presStyleIdx="2" presStyleCnt="3">
        <dgm:presLayoutVars>
          <dgm:bulletEnabled val="1"/>
        </dgm:presLayoutVars>
      </dgm:prSet>
      <dgm:spPr/>
    </dgm:pt>
    <dgm:pt modelId="{B253B994-C7D3-4CC5-8BB5-423DB99483A2}" type="pres">
      <dgm:prSet presAssocID="{25845E12-4AEA-4437-B34C-9D8277ADA5F0}" presName="ThreeConn_1-2" presStyleLbl="fgAccFollowNode1" presStyleIdx="0" presStyleCnt="2">
        <dgm:presLayoutVars>
          <dgm:bulletEnabled val="1"/>
        </dgm:presLayoutVars>
      </dgm:prSet>
      <dgm:spPr/>
    </dgm:pt>
    <dgm:pt modelId="{66B58D41-733B-4CB2-8C50-902D84D0BBC1}" type="pres">
      <dgm:prSet presAssocID="{25845E12-4AEA-4437-B34C-9D8277ADA5F0}" presName="ThreeConn_2-3" presStyleLbl="fgAccFollowNode1" presStyleIdx="1" presStyleCnt="2">
        <dgm:presLayoutVars>
          <dgm:bulletEnabled val="1"/>
        </dgm:presLayoutVars>
      </dgm:prSet>
      <dgm:spPr/>
    </dgm:pt>
    <dgm:pt modelId="{4E26AAA3-CA48-4A95-A66F-44871133D39D}" type="pres">
      <dgm:prSet presAssocID="{25845E12-4AEA-4437-B34C-9D8277ADA5F0}" presName="ThreeNodes_1_text" presStyleLbl="node1" presStyleIdx="2" presStyleCnt="3">
        <dgm:presLayoutVars>
          <dgm:bulletEnabled val="1"/>
        </dgm:presLayoutVars>
      </dgm:prSet>
      <dgm:spPr/>
    </dgm:pt>
    <dgm:pt modelId="{8C2C4976-331D-412F-B9E8-8E8CE2C7C97F}" type="pres">
      <dgm:prSet presAssocID="{25845E12-4AEA-4437-B34C-9D8277ADA5F0}" presName="ThreeNodes_2_text" presStyleLbl="node1" presStyleIdx="2" presStyleCnt="3">
        <dgm:presLayoutVars>
          <dgm:bulletEnabled val="1"/>
        </dgm:presLayoutVars>
      </dgm:prSet>
      <dgm:spPr/>
    </dgm:pt>
    <dgm:pt modelId="{E2DF4755-1B50-4E7C-A8E6-623C46CC86CD}" type="pres">
      <dgm:prSet presAssocID="{25845E12-4AEA-4437-B34C-9D8277ADA5F0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F1F79B0B-166E-423E-8E9B-8C6075F9B2FF}" type="presOf" srcId="{B8F68557-AB12-4C2B-A911-613F2840D854}" destId="{66B58D41-733B-4CB2-8C50-902D84D0BBC1}" srcOrd="0" destOrd="0" presId="urn:microsoft.com/office/officeart/2005/8/layout/vProcess5"/>
    <dgm:cxn modelId="{3C395628-C315-4628-86B0-329BE26FE398}" srcId="{25845E12-4AEA-4437-B34C-9D8277ADA5F0}" destId="{FF0FE038-6A7C-4869-A132-5C6BAD44D51F}" srcOrd="2" destOrd="0" parTransId="{2C51300F-06C0-4745-85DD-4C00FD698B42}" sibTransId="{98DFCEA4-B7B7-4732-928B-F2261DBB00BA}"/>
    <dgm:cxn modelId="{D716A667-9712-4766-9C55-4538EC65D88E}" type="presOf" srcId="{A9261F16-E48E-4503-B8D0-4B9382DE5231}" destId="{B253B994-C7D3-4CC5-8BB5-423DB99483A2}" srcOrd="0" destOrd="0" presId="urn:microsoft.com/office/officeart/2005/8/layout/vProcess5"/>
    <dgm:cxn modelId="{2602B74B-E1F3-471A-A9CF-618E286BEE98}" type="presOf" srcId="{5BC44CE9-A6A6-4C5F-9154-868BAE25C1B3}" destId="{1646FE75-E706-4239-86C6-23859A7CF066}" srcOrd="0" destOrd="0" presId="urn:microsoft.com/office/officeart/2005/8/layout/vProcess5"/>
    <dgm:cxn modelId="{5EA3856C-6E89-4463-871E-D60188065372}" srcId="{25845E12-4AEA-4437-B34C-9D8277ADA5F0}" destId="{5BC44CE9-A6A6-4C5F-9154-868BAE25C1B3}" srcOrd="0" destOrd="0" parTransId="{6C0D3D46-0112-4D62-87B0-2433CE2B30DF}" sibTransId="{A9261F16-E48E-4503-B8D0-4B9382DE5231}"/>
    <dgm:cxn modelId="{C7E5F94C-6216-432B-8395-8E84E3EA0450}" type="presOf" srcId="{FF0FE038-6A7C-4869-A132-5C6BAD44D51F}" destId="{46C349F0-5ADB-4688-8279-1C48C21302C0}" srcOrd="0" destOrd="0" presId="urn:microsoft.com/office/officeart/2005/8/layout/vProcess5"/>
    <dgm:cxn modelId="{4DD00254-8B4A-48AE-AB41-CDA9763FAD0D}" type="presOf" srcId="{25845E12-4AEA-4437-B34C-9D8277ADA5F0}" destId="{AAC2C9AB-052E-4F46-BA6F-CE9DF64FED27}" srcOrd="0" destOrd="0" presId="urn:microsoft.com/office/officeart/2005/8/layout/vProcess5"/>
    <dgm:cxn modelId="{7C7F9CB3-4366-4FE1-A465-15C1D5DC25DD}" srcId="{25845E12-4AEA-4437-B34C-9D8277ADA5F0}" destId="{8A620CCE-3654-4ECF-A77D-DEE650B1F28A}" srcOrd="1" destOrd="0" parTransId="{4A8F95CF-D059-4171-A677-918CF299E0D3}" sibTransId="{B8F68557-AB12-4C2B-A911-613F2840D854}"/>
    <dgm:cxn modelId="{EA60D2DD-BF0E-4FC8-83D2-52ACD8A02F03}" type="presOf" srcId="{5BC44CE9-A6A6-4C5F-9154-868BAE25C1B3}" destId="{4E26AAA3-CA48-4A95-A66F-44871133D39D}" srcOrd="1" destOrd="0" presId="urn:microsoft.com/office/officeart/2005/8/layout/vProcess5"/>
    <dgm:cxn modelId="{5238D8EE-D0EF-469B-8D7E-46E1B151A780}" type="presOf" srcId="{8A620CCE-3654-4ECF-A77D-DEE650B1F28A}" destId="{8C2C4976-331D-412F-B9E8-8E8CE2C7C97F}" srcOrd="1" destOrd="0" presId="urn:microsoft.com/office/officeart/2005/8/layout/vProcess5"/>
    <dgm:cxn modelId="{7D01ABF2-7413-489A-A407-9DE09EA471A9}" type="presOf" srcId="{8A620CCE-3654-4ECF-A77D-DEE650B1F28A}" destId="{6954345D-44D9-4D21-9A85-AC259C9AE52F}" srcOrd="0" destOrd="0" presId="urn:microsoft.com/office/officeart/2005/8/layout/vProcess5"/>
    <dgm:cxn modelId="{853CDCF9-C825-43AF-98C6-926FF073D25C}" type="presOf" srcId="{FF0FE038-6A7C-4869-A132-5C6BAD44D51F}" destId="{E2DF4755-1B50-4E7C-A8E6-623C46CC86CD}" srcOrd="1" destOrd="0" presId="urn:microsoft.com/office/officeart/2005/8/layout/vProcess5"/>
    <dgm:cxn modelId="{59CF8AE0-4D78-4230-9CB9-8349B3CF28F4}" type="presParOf" srcId="{AAC2C9AB-052E-4F46-BA6F-CE9DF64FED27}" destId="{CA43E0AF-711B-471E-B959-B4A18AC29C48}" srcOrd="0" destOrd="0" presId="urn:microsoft.com/office/officeart/2005/8/layout/vProcess5"/>
    <dgm:cxn modelId="{41146912-3898-44C3-B761-76413E1290CC}" type="presParOf" srcId="{AAC2C9AB-052E-4F46-BA6F-CE9DF64FED27}" destId="{1646FE75-E706-4239-86C6-23859A7CF066}" srcOrd="1" destOrd="0" presId="urn:microsoft.com/office/officeart/2005/8/layout/vProcess5"/>
    <dgm:cxn modelId="{49EC0372-2128-4176-AECB-73EA88883F47}" type="presParOf" srcId="{AAC2C9AB-052E-4F46-BA6F-CE9DF64FED27}" destId="{6954345D-44D9-4D21-9A85-AC259C9AE52F}" srcOrd="2" destOrd="0" presId="urn:microsoft.com/office/officeart/2005/8/layout/vProcess5"/>
    <dgm:cxn modelId="{1B9FB951-CF1F-4D0E-88C8-6AFB81D19F9F}" type="presParOf" srcId="{AAC2C9AB-052E-4F46-BA6F-CE9DF64FED27}" destId="{46C349F0-5ADB-4688-8279-1C48C21302C0}" srcOrd="3" destOrd="0" presId="urn:microsoft.com/office/officeart/2005/8/layout/vProcess5"/>
    <dgm:cxn modelId="{083091C9-64EA-40D8-B41C-51E4BE2FA5C8}" type="presParOf" srcId="{AAC2C9AB-052E-4F46-BA6F-CE9DF64FED27}" destId="{B253B994-C7D3-4CC5-8BB5-423DB99483A2}" srcOrd="4" destOrd="0" presId="urn:microsoft.com/office/officeart/2005/8/layout/vProcess5"/>
    <dgm:cxn modelId="{B40062F3-29B6-430C-A897-3BFE173F16FD}" type="presParOf" srcId="{AAC2C9AB-052E-4F46-BA6F-CE9DF64FED27}" destId="{66B58D41-733B-4CB2-8C50-902D84D0BBC1}" srcOrd="5" destOrd="0" presId="urn:microsoft.com/office/officeart/2005/8/layout/vProcess5"/>
    <dgm:cxn modelId="{29268CC2-3313-4ADA-AC25-CF258228BE50}" type="presParOf" srcId="{AAC2C9AB-052E-4F46-BA6F-CE9DF64FED27}" destId="{4E26AAA3-CA48-4A95-A66F-44871133D39D}" srcOrd="6" destOrd="0" presId="urn:microsoft.com/office/officeart/2005/8/layout/vProcess5"/>
    <dgm:cxn modelId="{2585D53E-1949-4E33-908E-6C33DED3E91F}" type="presParOf" srcId="{AAC2C9AB-052E-4F46-BA6F-CE9DF64FED27}" destId="{8C2C4976-331D-412F-B9E8-8E8CE2C7C97F}" srcOrd="7" destOrd="0" presId="urn:microsoft.com/office/officeart/2005/8/layout/vProcess5"/>
    <dgm:cxn modelId="{DF28D478-141D-4345-817F-573B957645D3}" type="presParOf" srcId="{AAC2C9AB-052E-4F46-BA6F-CE9DF64FED27}" destId="{E2DF4755-1B50-4E7C-A8E6-623C46CC86CD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46FE75-E706-4239-86C6-23859A7CF066}">
      <dsp:nvSpPr>
        <dsp:cNvPr id="0" name=""/>
        <dsp:cNvSpPr/>
      </dsp:nvSpPr>
      <dsp:spPr>
        <a:xfrm>
          <a:off x="0" y="0"/>
          <a:ext cx="6334506" cy="163791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Increased enforcement.</a:t>
          </a:r>
        </a:p>
      </dsp:txBody>
      <dsp:txXfrm>
        <a:off x="47973" y="47973"/>
        <a:ext cx="4567071" cy="1541965"/>
      </dsp:txXfrm>
    </dsp:sp>
    <dsp:sp modelId="{6954345D-44D9-4D21-9A85-AC259C9AE52F}">
      <dsp:nvSpPr>
        <dsp:cNvPr id="0" name=""/>
        <dsp:cNvSpPr/>
      </dsp:nvSpPr>
      <dsp:spPr>
        <a:xfrm>
          <a:off x="558926" y="1910897"/>
          <a:ext cx="6334506" cy="163791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Cost incentives for insureds who select lower cost providers. </a:t>
          </a:r>
        </a:p>
      </dsp:txBody>
      <dsp:txXfrm>
        <a:off x="606899" y="1958870"/>
        <a:ext cx="4614990" cy="1541965"/>
      </dsp:txXfrm>
    </dsp:sp>
    <dsp:sp modelId="{46C349F0-5ADB-4688-8279-1C48C21302C0}">
      <dsp:nvSpPr>
        <dsp:cNvPr id="0" name=""/>
        <dsp:cNvSpPr/>
      </dsp:nvSpPr>
      <dsp:spPr>
        <a:xfrm>
          <a:off x="1117853" y="3821794"/>
          <a:ext cx="6334506" cy="163791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Penalties for benefits administrators who fail to negotiate key terms. </a:t>
          </a:r>
        </a:p>
      </dsp:txBody>
      <dsp:txXfrm>
        <a:off x="1165826" y="3869767"/>
        <a:ext cx="4614990" cy="1541965"/>
      </dsp:txXfrm>
    </dsp:sp>
    <dsp:sp modelId="{B253B994-C7D3-4CC5-8BB5-423DB99483A2}">
      <dsp:nvSpPr>
        <dsp:cNvPr id="0" name=""/>
        <dsp:cNvSpPr/>
      </dsp:nvSpPr>
      <dsp:spPr>
        <a:xfrm>
          <a:off x="5269863" y="1242083"/>
          <a:ext cx="1064642" cy="106464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5509407" y="1242083"/>
        <a:ext cx="585554" cy="801143"/>
      </dsp:txXfrm>
    </dsp:sp>
    <dsp:sp modelId="{66B58D41-733B-4CB2-8C50-902D84D0BBC1}">
      <dsp:nvSpPr>
        <dsp:cNvPr id="0" name=""/>
        <dsp:cNvSpPr/>
      </dsp:nvSpPr>
      <dsp:spPr>
        <a:xfrm>
          <a:off x="5828790" y="3142060"/>
          <a:ext cx="1064642" cy="1064642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068334" y="3142060"/>
        <a:ext cx="585554" cy="8011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2F67C4-9F0C-4D67-A9DD-B9EB3D542860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CC8D0-3FEB-46AD-878A-4F1C6B0AA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472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44E489AD-AB76-B2AF-BC50-1FC25A327A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B14CEB8D-D1E7-AFCE-43D0-5C22DB0DA2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1E5D007F-B356-B307-8925-57DB8F32E6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DFD6835-AA08-45A7-923B-C238110907EE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9293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71C9E6-1A07-92A4-8AD5-EFC3715DE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CE1FF742-C1C2-AD34-7B79-F8BFD7ED938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F1C8ABF6-8993-1009-88BB-E744F3EB3E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2E28CF1A-9A2E-B7FC-9F70-3BBFE965F9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DFD6835-AA08-45A7-923B-C238110907EE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9857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B9A84-0131-F0F9-C250-053F7D163E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9FB5C2-5426-B703-34FB-3705EC994B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6F8906-EC5B-7AD6-5E86-CB7487339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DCCA8-CFAC-4283-84A4-26D4F675C8DE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A50E45-83F5-062A-0282-0131229B5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48CF4-4331-5DC6-D589-ED573571E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0836B-E8A6-477F-9C86-A172F1C6C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997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EE10B-E370-DA7F-371C-45B77FDBF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307E71-9357-D441-394B-C61E50C9D6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63B67-0DD9-055F-CFF3-7F1BE3E8F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DCCA8-CFAC-4283-84A4-26D4F675C8DE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98CC8E-6DF0-18EF-124F-7CEF98331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D38790-1B68-F7CB-6E31-2256665F0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0836B-E8A6-477F-9C86-A172F1C6C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318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214638-43FA-E00B-F38A-57C854533E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347781-2383-BFA0-7713-9EE82F9371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7DC55F-EFF8-4E3E-0BB0-8E7AD0DFF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DCCA8-CFAC-4283-84A4-26D4F675C8DE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CD5331-7A49-FCC8-A7DD-0B8011A0F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819C11-6C0C-9190-436F-763A98AC9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0836B-E8A6-477F-9C86-A172F1C6C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8062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514691"/>
            <a:ext cx="12179568" cy="1132784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27184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93DC5-5FC6-DB06-DDD5-EDEAE9F36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5E03E-10C2-0F24-41DF-508030936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154C8-0E0D-3B6A-5050-3E4C3F239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DCCA8-CFAC-4283-84A4-26D4F675C8DE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55C2F-CED0-0C09-289E-6E638DEE6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E3354F-D177-53C4-A2C4-2CA3A6ADE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0836B-E8A6-477F-9C86-A172F1C6C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581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E902D-CADF-DE30-F02C-DFEFA76BD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22B6C5-4380-2841-6FAF-42FA40989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69DBF-A2AC-92B4-6822-9860C0CBA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DCCA8-CFAC-4283-84A4-26D4F675C8DE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6420D-56B0-4BE6-A839-FC2201BD3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FFDC61-EEC1-9ABC-2065-53A47A763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0836B-E8A6-477F-9C86-A172F1C6C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35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246F4-3F35-E6EB-6577-A02A10734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EB9B00-4D2C-E8B8-156F-958A5FA04F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124A11-46F7-8457-FB69-343C20D456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CBDE15-1C81-285B-A3E9-721119D49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DCCA8-CFAC-4283-84A4-26D4F675C8DE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C92285-06E8-5B8F-8B85-36CB89EA7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7BA86F-CCC9-6754-0562-62783E3C1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0836B-E8A6-477F-9C86-A172F1C6C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10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C3206-47F8-865E-C0A3-78DA93A77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90F473-0EE2-D362-62F0-237F5AF13E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A863E9-9BC2-192A-5675-D9022849D1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10180A-7C15-54F8-BE2B-2D2AF008C4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EDF370-7100-A433-6B51-AE61434928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67183C-9C19-258C-6F46-59C1CFF96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DCCA8-CFAC-4283-84A4-26D4F675C8DE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795E67-DAA3-64DD-5CD2-B2BA51690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B8824D-CBE9-B418-B402-F52BA6BA6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0836B-E8A6-477F-9C86-A172F1C6C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752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2AC86-2360-ECA4-2208-FCF923D8D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9258DA-8E4B-A529-9887-1942CF18B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DCCA8-CFAC-4283-84A4-26D4F675C8DE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716EC2-F666-4A9C-8C80-35A325726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7F3D32-F043-CADA-5C44-4F3BA0F51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0836B-E8A6-477F-9C86-A172F1C6C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58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965C99-3EED-DF4B-C05E-100F52196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DCCA8-CFAC-4283-84A4-26D4F675C8DE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C5224B-5E8D-A71D-6669-5E7235068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37909-487F-2779-B1F8-17B6B2D08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0836B-E8A6-477F-9C86-A172F1C6C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223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0DC70-A62E-DF3A-2474-1CF030756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1D097-790D-62BF-8D7B-D672CC10E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4854F-459B-20BA-1F22-B60DD434F9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2AED01-D45C-9A62-49C0-DA0E026D9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DCCA8-CFAC-4283-84A4-26D4F675C8DE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FF45B8-38F0-ADA1-26CA-EA41C2EBD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1ABC7-0D9A-2EA5-DDFB-CA7D68FFF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0836B-E8A6-477F-9C86-A172F1C6C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915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99BD1-380A-CFBB-DB4D-EB7AB720C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60FFC2-C926-98E8-0A26-72D31B04D3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8C8056-AE3C-5567-57EC-42492EA9CE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126F7C-6932-9155-8E5E-7D571965B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DCCA8-CFAC-4283-84A4-26D4F675C8DE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BECF8-AF0F-36B5-707B-4CFAF7BDC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94BDD1-48DE-CA54-FEA1-94A6EB49B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0836B-E8A6-477F-9C86-A172F1C6C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768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433627-19CA-657C-70EE-35BDDAECC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B4970C-5B5A-77B3-F437-5D09E532AB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69CFCB-2D95-4183-80B2-96503C127D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ADCCA8-CFAC-4283-84A4-26D4F675C8DE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8638A4-A054-B9E7-3BAE-0C09A16C7B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BE56AE-96A4-5590-92B0-599E84D6BF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F0836B-E8A6-477F-9C86-A172F1C6C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831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F193F-C372-6C30-343A-A60B923068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429000"/>
            <a:ext cx="12179300" cy="1655763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3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Price Transparency </a:t>
            </a:r>
            <a:br>
              <a:rPr lang="en-US" sz="3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</a:t>
            </a:r>
            <a:br>
              <a:rPr lang="en-US" sz="3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Challenges of Cost Containment in Health Care</a:t>
            </a:r>
            <a:b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Chryssa Deliganis</a:t>
            </a:r>
            <a:b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 of Law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614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03BD9-B6B0-9B6D-2D9E-4945F708A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Comparison: </a:t>
            </a:r>
            <a:br>
              <a:rPr lang="en-US" dirty="0"/>
            </a:br>
            <a:r>
              <a:rPr lang="en-US" dirty="0"/>
              <a:t>Various Transparency Measures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CAB31B09-32BE-A8FF-928C-BB73209F89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282BAF2C-D2C9-AA58-3818-A0B264A741F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127375" y="2027968"/>
          <a:ext cx="5937250" cy="3946652"/>
        </p:xfrm>
        <a:graphic>
          <a:graphicData uri="http://schemas.openxmlformats.org/drawingml/2006/table">
            <a:tbl>
              <a:tblPr firstRow="1" firstCol="1" bandRow="1"/>
              <a:tblGrid>
                <a:gridCol w="1483995">
                  <a:extLst>
                    <a:ext uri="{9D8B030D-6E8A-4147-A177-3AD203B41FA5}">
                      <a16:colId xmlns:a16="http://schemas.microsoft.com/office/drawing/2014/main" val="2032784787"/>
                    </a:ext>
                  </a:extLst>
                </a:gridCol>
                <a:gridCol w="1483995">
                  <a:extLst>
                    <a:ext uri="{9D8B030D-6E8A-4147-A177-3AD203B41FA5}">
                      <a16:colId xmlns:a16="http://schemas.microsoft.com/office/drawing/2014/main" val="3453496820"/>
                    </a:ext>
                  </a:extLst>
                </a:gridCol>
                <a:gridCol w="1484630">
                  <a:extLst>
                    <a:ext uri="{9D8B030D-6E8A-4147-A177-3AD203B41FA5}">
                      <a16:colId xmlns:a16="http://schemas.microsoft.com/office/drawing/2014/main" val="1148448704"/>
                    </a:ext>
                  </a:extLst>
                </a:gridCol>
                <a:gridCol w="1484630">
                  <a:extLst>
                    <a:ext uri="{9D8B030D-6E8A-4147-A177-3AD203B41FA5}">
                      <a16:colId xmlns:a16="http://schemas.microsoft.com/office/drawing/2014/main" val="308693542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Transparency in Coverage Rule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Hospital Price Transparency Rule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[Proposed] PBM Fee Disclosure Regulations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69971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Regulated Party: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Health insurers and employer-sponsored group health plans.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Individual hospitals and hospital systems.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Pharmacy benefits managers.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22743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Required Disclosure: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Negotiated in-network rates, out-of-network allowed amounts, and prescription drug prices.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Gross charges, cash prices, and payer-specific negotiated rates + prices for 300 most common shoppable services.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Direct and indirect compensation received by PBMs from drug manufacturers and others.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44089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Access: 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Online, interactive tools which generate personalized estimates of actual out-of-pocket costs.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Hospitals post large machine-readable files except for the 300 which must be disclosed via a list of charges or cost generator tool.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Only PBMs for self-insured employer plans required to provide public disclosure.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5717801"/>
                  </a:ext>
                </a:extLst>
              </a:tr>
            </a:tbl>
          </a:graphicData>
        </a:graphic>
      </p:graphicFrame>
      <p:sp>
        <p:nvSpPr>
          <p:cNvPr id="11" name="Rectangle 3">
            <a:extLst>
              <a:ext uri="{FF2B5EF4-FFF2-40B4-BE49-F238E27FC236}">
                <a16:creationId xmlns:a16="http://schemas.microsoft.com/office/drawing/2014/main" id="{A662A21F-6566-DAC7-F5F5-28C66FBE6F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796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32ABBF-AF91-CE47-E4D3-F938E4341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pPr algn="ctr"/>
            <a:r>
              <a:rPr lang="en-US" sz="4100" dirty="0">
                <a:solidFill>
                  <a:srgbClr val="FFFFFF"/>
                </a:solidFill>
              </a:rPr>
              <a:t>Compliance: Hospital Transparency Rule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182E0-1652-BD15-1B69-7DDCDBB035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2600" dirty="0"/>
              <a:t>Full compliance rates are low (only 21%-24.5%) according to watchdog groups (i.e., Patient Rights Advocate).</a:t>
            </a:r>
          </a:p>
          <a:p>
            <a:r>
              <a:rPr lang="en-US" sz="2600" dirty="0"/>
              <a:t>Academic and federal (CMS) audits are higher (36% to 57%, and up to 70% when including hospitals that meet at least one component of the rule). </a:t>
            </a:r>
          </a:p>
          <a:p>
            <a:r>
              <a:rPr lang="en-US" sz="2600" dirty="0"/>
              <a:t>Penalties include Civil Monetary Penalties (CMPs), calculated daily based on a facility’s bed count. (~$2M annually for large hospitals). </a:t>
            </a:r>
          </a:p>
          <a:p>
            <a:r>
              <a:rPr lang="en-US" sz="2600" dirty="0"/>
              <a:t>Less than 0.5% of US hospitals have received CMPs since enforcement began (just 27 fines for 3,700 hospitals). </a:t>
            </a:r>
          </a:p>
        </p:txBody>
      </p:sp>
    </p:spTree>
    <p:extLst>
      <p:ext uri="{BB962C8B-B14F-4D97-AF65-F5344CB8AC3E}">
        <p14:creationId xmlns:p14="http://schemas.microsoft.com/office/powerpoint/2010/main" val="3858404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6EE1A0-C01C-0618-AD24-BA1738059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pPr algn="ctr"/>
            <a:r>
              <a:rPr lang="en-US" sz="4100" dirty="0">
                <a:solidFill>
                  <a:srgbClr val="FFFFFF"/>
                </a:solidFill>
              </a:rPr>
              <a:t>Compliance: Transparency in Coverage Rule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6DC6C-32C2-708F-67B1-623B0FDA20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2600" dirty="0"/>
              <a:t>No single source of audit information for implementation of the </a:t>
            </a:r>
            <a:r>
              <a:rPr lang="en-US" sz="2600" dirty="0" err="1"/>
              <a:t>TiC</a:t>
            </a:r>
            <a:r>
              <a:rPr lang="en-US" sz="2600" dirty="0"/>
              <a:t>.</a:t>
            </a:r>
          </a:p>
          <a:p>
            <a:r>
              <a:rPr lang="en-US" sz="2600" dirty="0"/>
              <a:t>Watchdog studies suggest that up to 90% of insurers have incomplete or hard-to-use pricing data. </a:t>
            </a:r>
          </a:p>
          <a:p>
            <a:r>
              <a:rPr lang="en-US" sz="2600" dirty="0"/>
              <a:t>Most large insurers have provided massive pricing files, but there are gaps in data. </a:t>
            </a:r>
          </a:p>
          <a:p>
            <a:r>
              <a:rPr lang="en-US" sz="2600" dirty="0"/>
              <a:t>Shoppable self-service tools have lagged in availability and accuracy. </a:t>
            </a:r>
          </a:p>
        </p:txBody>
      </p:sp>
    </p:spTree>
    <p:extLst>
      <p:ext uri="{BB962C8B-B14F-4D97-AF65-F5344CB8AC3E}">
        <p14:creationId xmlns:p14="http://schemas.microsoft.com/office/powerpoint/2010/main" val="3812596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3D19A5-9313-B20A-84C9-DE645B3F1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Problems Include . . .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F601B456-522E-EEBA-E360-D42C11A58F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Lack of compliance;</a:t>
            </a:r>
          </a:p>
          <a:p>
            <a:pPr>
              <a:lnSpc>
                <a:spcPct val="150000"/>
              </a:lnSpc>
            </a:pPr>
            <a:r>
              <a:rPr lang="en-US" dirty="0"/>
              <a:t>Data overload;</a:t>
            </a:r>
          </a:p>
          <a:p>
            <a:pPr>
              <a:lnSpc>
                <a:spcPct val="150000"/>
              </a:lnSpc>
            </a:pPr>
            <a:r>
              <a:rPr lang="en-US" b="1" i="1" dirty="0"/>
              <a:t>Price insensitivity among insureds</a:t>
            </a:r>
            <a:r>
              <a:rPr lang="en-US" dirty="0"/>
              <a:t>;</a:t>
            </a:r>
          </a:p>
          <a:p>
            <a:pPr>
              <a:lnSpc>
                <a:spcPct val="150000"/>
              </a:lnSpc>
            </a:pPr>
            <a:r>
              <a:rPr lang="en-US" b="1" i="1" dirty="0"/>
              <a:t>Lack of accountability among benefits managers. </a:t>
            </a:r>
          </a:p>
        </p:txBody>
      </p:sp>
    </p:spTree>
    <p:extLst>
      <p:ext uri="{BB962C8B-B14F-4D97-AF65-F5344CB8AC3E}">
        <p14:creationId xmlns:p14="http://schemas.microsoft.com/office/powerpoint/2010/main" val="1571619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BC68A55F-7B32-44D8-AEE5-1AF405326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B538F1-0F91-0D98-F4B9-152382C7F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429030"/>
            <a:ext cx="2834640" cy="5457589"/>
          </a:xfrm>
        </p:spPr>
        <p:txBody>
          <a:bodyPr anchor="ctr">
            <a:normAutofit/>
          </a:bodyPr>
          <a:lstStyle/>
          <a:p>
            <a:r>
              <a:rPr lang="en-US" sz="4000"/>
              <a:t>What’s the Solution?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D1AAA2C-FBBE-42AA-B869-31D524B765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5320" y="6112341"/>
            <a:ext cx="10835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F937BBF-9326-4230-AB1B-F1795E350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045208" y="4686084"/>
            <a:ext cx="54864" cy="2834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24" name="Content Placeholder 2">
            <a:extLst>
              <a:ext uri="{FF2B5EF4-FFF2-40B4-BE49-F238E27FC236}">
                <a16:creationId xmlns:a16="http://schemas.microsoft.com/office/drawing/2014/main" id="{CC6A8866-2A08-CBFB-E5FE-B017610DB3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5340647"/>
              </p:ext>
            </p:extLst>
          </p:nvPr>
        </p:nvGraphicFramePr>
        <p:xfrm>
          <a:off x="4041648" y="429030"/>
          <a:ext cx="7452360" cy="5459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552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98661A-FA47-F1C0-925E-CA1BD458D5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CCB50-B680-D5C5-9725-CE7A8EB912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429000"/>
            <a:ext cx="12179300" cy="1655763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dirty="0"/>
            </a:br>
            <a:br>
              <a:rPr lang="en-US" dirty="0"/>
            </a:b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Chryssa Deliganis</a:t>
            </a:r>
            <a:b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cdeliganis@seattleu.edu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1248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403</Words>
  <Application>Microsoft Office PowerPoint</Application>
  <PresentationFormat>Widescreen</PresentationFormat>
  <Paragraphs>40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Times New Roman</vt:lpstr>
      <vt:lpstr>1_Office Theme</vt:lpstr>
      <vt:lpstr>    Price Transparency  and the  Challenges of Cost Containment in Health Care  Chryssa Deliganis Assistant Professor of Law </vt:lpstr>
      <vt:lpstr>Comparison:  Various Transparency Measures</vt:lpstr>
      <vt:lpstr>Compliance: Hospital Transparency Rule</vt:lpstr>
      <vt:lpstr>Compliance: Transparency in Coverage Rule</vt:lpstr>
      <vt:lpstr>Problems Include . . . </vt:lpstr>
      <vt:lpstr>What’s the Solution? </vt:lpstr>
      <vt:lpstr>  Chryssa Deliganis cdeliganis@seattleu.edu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Chryssa Deliganis</dc:creator>
  <cp:lastModifiedBy>Chryssa Deliganis</cp:lastModifiedBy>
  <cp:revision>2</cp:revision>
  <dcterms:created xsi:type="dcterms:W3CDTF">2026-05-31T20:09:04Z</dcterms:created>
  <dcterms:modified xsi:type="dcterms:W3CDTF">2026-06-01T04:42:04Z</dcterms:modified>
</cp:coreProperties>
</file>