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5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1" r:id="rId1"/>
  </p:sldMasterIdLst>
  <p:notesMasterIdLst>
    <p:notesMasterId r:id="rId21"/>
  </p:notesMasterIdLst>
  <p:sldIdLst>
    <p:sldId id="1333" r:id="rId2"/>
    <p:sldId id="1330" r:id="rId3"/>
    <p:sldId id="1285" r:id="rId4"/>
    <p:sldId id="1282" r:id="rId5"/>
    <p:sldId id="1335" r:id="rId6"/>
    <p:sldId id="327" r:id="rId7"/>
    <p:sldId id="1327" r:id="rId8"/>
    <p:sldId id="1336" r:id="rId9"/>
    <p:sldId id="1324" r:id="rId10"/>
    <p:sldId id="293" r:id="rId11"/>
    <p:sldId id="1325" r:id="rId12"/>
    <p:sldId id="1255" r:id="rId13"/>
    <p:sldId id="1279" r:id="rId14"/>
    <p:sldId id="1329" r:id="rId15"/>
    <p:sldId id="1334" r:id="rId16"/>
    <p:sldId id="1328" r:id="rId17"/>
    <p:sldId id="1296" r:id="rId18"/>
    <p:sldId id="1337" r:id="rId19"/>
    <p:sldId id="1326" r:id="rId20"/>
  </p:sldIdLst>
  <p:sldSz cx="9144000" cy="6858000" type="screen4x3"/>
  <p:notesSz cx="6858000" cy="93138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E5E2B85-FEB7-494D-9CAF-FF374309D95D}">
          <p14:sldIdLst>
            <p14:sldId id="1333"/>
            <p14:sldId id="1330"/>
            <p14:sldId id="1285"/>
            <p14:sldId id="1282"/>
            <p14:sldId id="1335"/>
            <p14:sldId id="327"/>
            <p14:sldId id="1327"/>
            <p14:sldId id="1336"/>
            <p14:sldId id="1324"/>
            <p14:sldId id="293"/>
            <p14:sldId id="1325"/>
            <p14:sldId id="1255"/>
            <p14:sldId id="1279"/>
            <p14:sldId id="1329"/>
            <p14:sldId id="1334"/>
            <p14:sldId id="1328"/>
            <p14:sldId id="1296"/>
            <p14:sldId id="1337"/>
            <p14:sldId id="132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59FAF9-DBCD-49E8-9DED-408D5B97EE91}" v="18" dt="2026-05-29T22:11:31.6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770" autoAdjust="0"/>
    <p:restoredTop sz="90950" autoAdjust="0"/>
  </p:normalViewPr>
  <p:slideViewPr>
    <p:cSldViewPr snapToGrid="0">
      <p:cViewPr varScale="1">
        <p:scale>
          <a:sx n="75" d="100"/>
          <a:sy n="75" d="100"/>
        </p:scale>
        <p:origin x="138" y="2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el Michaels" userId="37175017a3210f71" providerId="LiveId" clId="{F251F2BB-636F-40FD-96C1-7DE4FA0A12EC}"/>
    <pc:docChg chg="custSel modSld sldOrd delSection modSection">
      <pc:chgData name="Joel Michaels" userId="37175017a3210f71" providerId="LiveId" clId="{F251F2BB-636F-40FD-96C1-7DE4FA0A12EC}" dt="2026-05-29T23:09:43.769" v="1616" actId="26606"/>
      <pc:docMkLst>
        <pc:docMk/>
      </pc:docMkLst>
      <pc:sldChg chg="modSp mod">
        <pc:chgData name="Joel Michaels" userId="37175017a3210f71" providerId="LiveId" clId="{F251F2BB-636F-40FD-96C1-7DE4FA0A12EC}" dt="2026-05-29T22:11:56.478" v="1532" actId="6549"/>
        <pc:sldMkLst>
          <pc:docMk/>
          <pc:sldMk cId="204089806" sldId="293"/>
        </pc:sldMkLst>
        <pc:spChg chg="mod">
          <ac:chgData name="Joel Michaels" userId="37175017a3210f71" providerId="LiveId" clId="{F251F2BB-636F-40FD-96C1-7DE4FA0A12EC}" dt="2026-05-29T22:11:56.478" v="1532" actId="6549"/>
          <ac:spMkLst>
            <pc:docMk/>
            <pc:sldMk cId="204089806" sldId="293"/>
            <ac:spMk id="2" creationId="{00000000-0000-0000-0000-000000000000}"/>
          </ac:spMkLst>
        </pc:spChg>
      </pc:sldChg>
      <pc:sldChg chg="modSp mod">
        <pc:chgData name="Joel Michaels" userId="37175017a3210f71" providerId="LiveId" clId="{F251F2BB-636F-40FD-96C1-7DE4FA0A12EC}" dt="2026-05-28T21:11:54.305" v="270" actId="20577"/>
        <pc:sldMkLst>
          <pc:docMk/>
          <pc:sldMk cId="2135132905" sldId="327"/>
        </pc:sldMkLst>
        <pc:graphicFrameChg chg="modGraphic">
          <ac:chgData name="Joel Michaels" userId="37175017a3210f71" providerId="LiveId" clId="{F251F2BB-636F-40FD-96C1-7DE4FA0A12EC}" dt="2026-05-28T21:11:54.305" v="270" actId="20577"/>
          <ac:graphicFrameMkLst>
            <pc:docMk/>
            <pc:sldMk cId="2135132905" sldId="327"/>
            <ac:graphicFrameMk id="7" creationId="{02425D64-19C2-8339-33FF-AF1BC43D2653}"/>
          </ac:graphicFrameMkLst>
        </pc:graphicFrameChg>
      </pc:sldChg>
      <pc:sldChg chg="modSp mod">
        <pc:chgData name="Joel Michaels" userId="37175017a3210f71" providerId="LiveId" clId="{F251F2BB-636F-40FD-96C1-7DE4FA0A12EC}" dt="2026-05-29T20:28:31.176" v="1127" actId="20577"/>
        <pc:sldMkLst>
          <pc:docMk/>
          <pc:sldMk cId="2161932206" sldId="1255"/>
        </pc:sldMkLst>
        <pc:graphicFrameChg chg="modGraphic">
          <ac:chgData name="Joel Michaels" userId="37175017a3210f71" providerId="LiveId" clId="{F251F2BB-636F-40FD-96C1-7DE4FA0A12EC}" dt="2026-05-29T20:28:31.176" v="1127" actId="20577"/>
          <ac:graphicFrameMkLst>
            <pc:docMk/>
            <pc:sldMk cId="2161932206" sldId="1255"/>
            <ac:graphicFrameMk id="6" creationId="{708C8D97-9E45-89EF-D73E-B01937D61241}"/>
          </ac:graphicFrameMkLst>
        </pc:graphicFrameChg>
      </pc:sldChg>
      <pc:sldChg chg="modSp mod">
        <pc:chgData name="Joel Michaels" userId="37175017a3210f71" providerId="LiveId" clId="{F251F2BB-636F-40FD-96C1-7DE4FA0A12EC}" dt="2026-05-28T21:04:48.523" v="134"/>
        <pc:sldMkLst>
          <pc:docMk/>
          <pc:sldMk cId="3381889140" sldId="1282"/>
        </pc:sldMkLst>
        <pc:graphicFrameChg chg="mod modGraphic">
          <ac:chgData name="Joel Michaels" userId="37175017a3210f71" providerId="LiveId" clId="{F251F2BB-636F-40FD-96C1-7DE4FA0A12EC}" dt="2026-05-28T21:04:48.523" v="134"/>
          <ac:graphicFrameMkLst>
            <pc:docMk/>
            <pc:sldMk cId="3381889140" sldId="1282"/>
            <ac:graphicFrameMk id="6" creationId="{1EE3EC0E-C563-C00E-A116-E04A7348FEC9}"/>
          </ac:graphicFrameMkLst>
        </pc:graphicFrameChg>
      </pc:sldChg>
      <pc:sldChg chg="modSp mod">
        <pc:chgData name="Joel Michaels" userId="37175017a3210f71" providerId="LiveId" clId="{F251F2BB-636F-40FD-96C1-7DE4FA0A12EC}" dt="2026-05-29T22:11:33.606" v="1531" actId="20577"/>
        <pc:sldMkLst>
          <pc:docMk/>
          <pc:sldMk cId="442162229" sldId="1324"/>
        </pc:sldMkLst>
        <pc:graphicFrameChg chg="mod modGraphic">
          <ac:chgData name="Joel Michaels" userId="37175017a3210f71" providerId="LiveId" clId="{F251F2BB-636F-40FD-96C1-7DE4FA0A12EC}" dt="2026-05-29T22:11:33.606" v="1531" actId="20577"/>
          <ac:graphicFrameMkLst>
            <pc:docMk/>
            <pc:sldMk cId="442162229" sldId="1324"/>
            <ac:graphicFrameMk id="6" creationId="{F5B78F2F-2698-6B9B-D370-9459D47C36B4}"/>
          </ac:graphicFrameMkLst>
        </pc:graphicFrameChg>
      </pc:sldChg>
      <pc:sldChg chg="modSp mod">
        <pc:chgData name="Joel Michaels" userId="37175017a3210f71" providerId="LiveId" clId="{F251F2BB-636F-40FD-96C1-7DE4FA0A12EC}" dt="2026-05-28T21:19:45.264" v="332" actId="20577"/>
        <pc:sldMkLst>
          <pc:docMk/>
          <pc:sldMk cId="2390149255" sldId="1325"/>
        </pc:sldMkLst>
        <pc:graphicFrameChg chg="modGraphic">
          <ac:chgData name="Joel Michaels" userId="37175017a3210f71" providerId="LiveId" clId="{F251F2BB-636F-40FD-96C1-7DE4FA0A12EC}" dt="2026-05-28T21:19:45.264" v="332" actId="20577"/>
          <ac:graphicFrameMkLst>
            <pc:docMk/>
            <pc:sldMk cId="2390149255" sldId="1325"/>
            <ac:graphicFrameMk id="6" creationId="{6593224B-8C9E-A8F0-6CE2-FEAE3992F80E}"/>
          </ac:graphicFrameMkLst>
        </pc:graphicFrameChg>
      </pc:sldChg>
      <pc:sldChg chg="modSp mod ord">
        <pc:chgData name="Joel Michaels" userId="37175017a3210f71" providerId="LiveId" clId="{F251F2BB-636F-40FD-96C1-7DE4FA0A12EC}" dt="2026-05-29T23:09:43.769" v="1616" actId="26606"/>
        <pc:sldMkLst>
          <pc:docMk/>
          <pc:sldMk cId="4139624305" sldId="1326"/>
        </pc:sldMkLst>
        <pc:spChg chg="mod">
          <ac:chgData name="Joel Michaels" userId="37175017a3210f71" providerId="LiveId" clId="{F251F2BB-636F-40FD-96C1-7DE4FA0A12EC}" dt="2026-05-29T22:17:42.810" v="1614" actId="6549"/>
          <ac:spMkLst>
            <pc:docMk/>
            <pc:sldMk cId="4139624305" sldId="1326"/>
            <ac:spMk id="40" creationId="{A1B2C3D4-1111-2222-3333-444455556601}"/>
          </ac:spMkLst>
        </pc:spChg>
        <pc:spChg chg="mod">
          <ac:chgData name="Joel Michaels" userId="37175017a3210f71" providerId="LiveId" clId="{F251F2BB-636F-40FD-96C1-7DE4FA0A12EC}" dt="2026-05-29T20:34:06.171" v="1385" actId="6549"/>
          <ac:spMkLst>
            <pc:docMk/>
            <pc:sldMk cId="4139624305" sldId="1326"/>
            <ac:spMk id="41" creationId="{A1B2C3D4-1111-2222-3333-444455556602}"/>
          </ac:spMkLst>
        </pc:spChg>
        <pc:spChg chg="mod">
          <ac:chgData name="Joel Michaels" userId="37175017a3210f71" providerId="LiveId" clId="{F251F2BB-636F-40FD-96C1-7DE4FA0A12EC}" dt="2026-05-29T20:40:01.251" v="1500" actId="20577"/>
          <ac:spMkLst>
            <pc:docMk/>
            <pc:sldMk cId="4139624305" sldId="1326"/>
            <ac:spMk id="43" creationId="{A1B2C3D4-1111-2222-3333-444455556604}"/>
          </ac:spMkLst>
        </pc:spChg>
      </pc:sldChg>
      <pc:sldChg chg="modSp mod">
        <pc:chgData name="Joel Michaels" userId="37175017a3210f71" providerId="LiveId" clId="{F251F2BB-636F-40FD-96C1-7DE4FA0A12EC}" dt="2026-05-29T22:22:51.983" v="1615" actId="1076"/>
        <pc:sldMkLst>
          <pc:docMk/>
          <pc:sldMk cId="2846413207" sldId="1327"/>
        </pc:sldMkLst>
        <pc:graphicFrameChg chg="mod">
          <ac:chgData name="Joel Michaels" userId="37175017a3210f71" providerId="LiveId" clId="{F251F2BB-636F-40FD-96C1-7DE4FA0A12EC}" dt="2026-05-29T22:22:51.983" v="1615" actId="1076"/>
          <ac:graphicFrameMkLst>
            <pc:docMk/>
            <pc:sldMk cId="2846413207" sldId="1327"/>
            <ac:graphicFrameMk id="6" creationId="{8E630813-3D7E-D909-4BB7-2F891296ACDB}"/>
          </ac:graphicFrameMkLst>
        </pc:graphicFrameChg>
      </pc:sldChg>
      <pc:sldChg chg="modSp mod">
        <pc:chgData name="Joel Michaels" userId="37175017a3210f71" providerId="LiveId" clId="{F251F2BB-636F-40FD-96C1-7DE4FA0A12EC}" dt="2026-05-29T22:14:37.735" v="1537" actId="20577"/>
        <pc:sldMkLst>
          <pc:docMk/>
          <pc:sldMk cId="4231204116" sldId="1328"/>
        </pc:sldMkLst>
        <pc:graphicFrameChg chg="modGraphic">
          <ac:chgData name="Joel Michaels" userId="37175017a3210f71" providerId="LiveId" clId="{F251F2BB-636F-40FD-96C1-7DE4FA0A12EC}" dt="2026-05-29T22:14:37.735" v="1537" actId="20577"/>
          <ac:graphicFrameMkLst>
            <pc:docMk/>
            <pc:sldMk cId="4231204116" sldId="1328"/>
            <ac:graphicFrameMk id="6" creationId="{91D66BB5-9A75-185F-A532-1C1E7DE151D8}"/>
          </ac:graphicFrameMkLst>
        </pc:graphicFrameChg>
      </pc:sldChg>
      <pc:sldChg chg="modSp mod">
        <pc:chgData name="Joel Michaels" userId="37175017a3210f71" providerId="LiveId" clId="{F251F2BB-636F-40FD-96C1-7DE4FA0A12EC}" dt="2026-05-28T21:01:04.639" v="93" actId="20577"/>
        <pc:sldMkLst>
          <pc:docMk/>
          <pc:sldMk cId="2656791880" sldId="1330"/>
        </pc:sldMkLst>
        <pc:graphicFrameChg chg="modGraphic">
          <ac:chgData name="Joel Michaels" userId="37175017a3210f71" providerId="LiveId" clId="{F251F2BB-636F-40FD-96C1-7DE4FA0A12EC}" dt="2026-05-28T21:01:04.639" v="93" actId="20577"/>
          <ac:graphicFrameMkLst>
            <pc:docMk/>
            <pc:sldMk cId="2656791880" sldId="1330"/>
            <ac:graphicFrameMk id="6" creationId="{7E44C675-942E-4046-42ED-8A51724991B7}"/>
          </ac:graphicFrameMkLst>
        </pc:graphicFrameChg>
      </pc:sldChg>
      <pc:sldChg chg="modSp mod">
        <pc:chgData name="Joel Michaels" userId="37175017a3210f71" providerId="LiveId" clId="{F251F2BB-636F-40FD-96C1-7DE4FA0A12EC}" dt="2026-05-28T21:08:53.216" v="216" actId="20577"/>
        <pc:sldMkLst>
          <pc:docMk/>
          <pc:sldMk cId="3325510433" sldId="1335"/>
        </pc:sldMkLst>
        <pc:graphicFrameChg chg="modGraphic">
          <ac:chgData name="Joel Michaels" userId="37175017a3210f71" providerId="LiveId" clId="{F251F2BB-636F-40FD-96C1-7DE4FA0A12EC}" dt="2026-05-28T21:08:53.216" v="216" actId="20577"/>
          <ac:graphicFrameMkLst>
            <pc:docMk/>
            <pc:sldMk cId="3325510433" sldId="1335"/>
            <ac:graphicFrameMk id="50" creationId="{00000000-0000-0000-0000-000000000000}"/>
          </ac:graphicFrameMkLst>
        </pc:graphicFrameChg>
      </pc:sldChg>
      <pc:sldChg chg="modSp mod">
        <pc:chgData name="Joel Michaels" userId="37175017a3210f71" providerId="LiveId" clId="{F251F2BB-636F-40FD-96C1-7DE4FA0A12EC}" dt="2026-05-29T20:26:31.111" v="1110" actId="26606"/>
        <pc:sldMkLst>
          <pc:docMk/>
          <pc:sldMk cId="1535946239" sldId="1336"/>
        </pc:sldMkLst>
        <pc:spChg chg="mod">
          <ac:chgData name="Joel Michaels" userId="37175017a3210f71" providerId="LiveId" clId="{F251F2BB-636F-40FD-96C1-7DE4FA0A12EC}" dt="2026-05-29T20:26:31.111" v="1110" actId="26606"/>
          <ac:spMkLst>
            <pc:docMk/>
            <pc:sldMk cId="1535946239" sldId="1336"/>
            <ac:spMk id="2" creationId="{DD1FE398-2C31-F06E-2D37-5B82F795855F}"/>
          </ac:spMkLst>
        </pc:spChg>
      </pc:sldChg>
      <pc:sldChg chg="modSp mod">
        <pc:chgData name="Joel Michaels" userId="37175017a3210f71" providerId="LiveId" clId="{F251F2BB-636F-40FD-96C1-7DE4FA0A12EC}" dt="2026-05-29T22:16:37.782" v="1609" actId="20577"/>
        <pc:sldMkLst>
          <pc:docMk/>
          <pc:sldMk cId="1855269649" sldId="1337"/>
        </pc:sldMkLst>
        <pc:graphicFrameChg chg="mod modGraphic">
          <ac:chgData name="Joel Michaels" userId="37175017a3210f71" providerId="LiveId" clId="{F251F2BB-636F-40FD-96C1-7DE4FA0A12EC}" dt="2026-05-29T22:16:37.782" v="1609" actId="20577"/>
          <ac:graphicFrameMkLst>
            <pc:docMk/>
            <pc:sldMk cId="1855269649" sldId="1337"/>
            <ac:graphicFrameMk id="6" creationId="{6A38FB2D-290E-7EA0-F617-F016E432EE0A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#3">
  <dgm:title val=""/>
  <dgm:desc val=""/>
  <dgm:catLst>
    <dgm:cat type="colorful" pri="10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#4">
  <dgm:title val=""/>
  <dgm:desc val=""/>
  <dgm:catLst>
    <dgm:cat type="colorful" pri="10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/>
      <a:schemeClr val="accent6"/>
    </dgm:fillClrLst>
    <dgm:linClrLst>
      <a:schemeClr val="accent1"/>
      <a:schemeClr val="accent6"/>
    </dgm:linClrLst>
    <dgm:effectClrLst/>
    <dgm:txLinClrLst/>
    <dgm:txFillClrLst/>
    <dgm:txEffectClrLst/>
  </dgm:styleLbl>
  <dgm:styleLbl name="lnNode1">
    <dgm:fillClrLst>
      <a:schemeClr val="accent1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1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1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1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1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tint val="40000"/>
        <a:alpha val="90000"/>
      </a:schemeClr>
      <a:schemeClr val="accent6">
        <a:tint val="40000"/>
        <a:alpha val="90000"/>
      </a:schemeClr>
    </dgm:fillClrLst>
    <dgm:linClrLst>
      <a:schemeClr val="accent1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1">
        <a:tint val="40000"/>
        <a:alpha val="90000"/>
      </a:schemeClr>
      <a:schemeClr val="accent6">
        <a:tint val="40000"/>
        <a:alpha val="90000"/>
      </a:schemeClr>
    </dgm:fillClrLst>
    <dgm:linClrLst>
      <a:schemeClr val="accent1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1">
        <a:tint val="40000"/>
        <a:alpha val="90000"/>
      </a:schemeClr>
      <a:schemeClr val="accent6">
        <a:tint val="40000"/>
        <a:alpha val="90000"/>
      </a:schemeClr>
    </dgm:fillClrLst>
    <dgm:linClrLst>
      <a:schemeClr val="accent1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#5">
  <dgm:title val=""/>
  <dgm:desc val=""/>
  <dgm:catLst>
    <dgm:cat type="colorful" pri="10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/>
      <a:schemeClr val="accent4"/>
    </dgm:fillClrLst>
    <dgm:linClrLst>
      <a:schemeClr val="accent6"/>
      <a:schemeClr val="accent4"/>
    </dgm:linClrLst>
    <dgm:effectClrLst/>
    <dgm:txLinClrLst/>
    <dgm:txFillClrLst/>
    <dgm:txEffectClrLst/>
  </dgm:styleLbl>
  <dgm:styleLbl name="lnNode1">
    <dgm:fillClrLst>
      <a:schemeClr val="accent6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6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6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6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6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tint val="40000"/>
        <a:alpha val="90000"/>
      </a:schemeClr>
      <a:schemeClr val="accent4">
        <a:tint val="40000"/>
        <a:alpha val="90000"/>
      </a:schemeClr>
    </dgm:fillClrLst>
    <dgm:linClrLst>
      <a:schemeClr val="accent6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6">
        <a:tint val="40000"/>
        <a:alpha val="90000"/>
      </a:schemeClr>
      <a:schemeClr val="accent4">
        <a:tint val="40000"/>
        <a:alpha val="90000"/>
      </a:schemeClr>
    </dgm:fillClrLst>
    <dgm:linClrLst>
      <a:schemeClr val="accent6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6">
        <a:tint val="40000"/>
        <a:alpha val="90000"/>
      </a:schemeClr>
      <a:schemeClr val="accent4">
        <a:tint val="40000"/>
        <a:alpha val="90000"/>
      </a:schemeClr>
    </dgm:fillClrLst>
    <dgm:linClrLst>
      <a:schemeClr val="accent6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2#6">
  <dgm:title val=""/>
  <dgm:desc val=""/>
  <dgm:catLst>
    <dgm:cat type="colorful" pri="10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#1">
  <dgm:title val=""/>
  <dgm:desc val=""/>
  <dgm:catLst>
    <dgm:cat type="colorful" pri="105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#8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#2">
  <dgm:title val=""/>
  <dgm:desc val=""/>
  <dgm:catLst>
    <dgm:cat type="colorful" pri="10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/>
      <a:schemeClr val="accent4"/>
    </dgm:fillClrLst>
    <dgm:linClrLst>
      <a:schemeClr val="accent6"/>
      <a:schemeClr val="accent4"/>
    </dgm:linClrLst>
    <dgm:effectClrLst/>
    <dgm:txLinClrLst/>
    <dgm:txFillClrLst/>
    <dgm:txEffectClrLst/>
  </dgm:styleLbl>
  <dgm:styleLbl name="lnNode1">
    <dgm:fillClrLst>
      <a:schemeClr val="accent6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6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6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6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6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tint val="40000"/>
        <a:alpha val="90000"/>
      </a:schemeClr>
      <a:schemeClr val="accent4">
        <a:tint val="40000"/>
        <a:alpha val="90000"/>
      </a:schemeClr>
    </dgm:fillClrLst>
    <dgm:linClrLst>
      <a:schemeClr val="accent6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6">
        <a:tint val="40000"/>
        <a:alpha val="90000"/>
      </a:schemeClr>
      <a:schemeClr val="accent4">
        <a:tint val="40000"/>
        <a:alpha val="90000"/>
      </a:schemeClr>
    </dgm:fillClrLst>
    <dgm:linClrLst>
      <a:schemeClr val="accent6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6">
        <a:tint val="40000"/>
        <a:alpha val="90000"/>
      </a:schemeClr>
      <a:schemeClr val="accent4">
        <a:tint val="40000"/>
        <a:alpha val="90000"/>
      </a:schemeClr>
    </dgm:fillClrLst>
    <dgm:linClrLst>
      <a:schemeClr val="accent6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D6F399-3766-472B-BB8A-FCD63562EEE7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285FDC0-7119-4A66-88C6-3508CFD34A62}">
      <dgm:prSet/>
      <dgm:spPr>
        <a:solidFill>
          <a:srgbClr val="ED7D31"/>
        </a:solidFill>
      </dgm:spPr>
      <dgm:t>
        <a:bodyPr/>
        <a:lstStyle/>
        <a:p>
          <a:r>
            <a:rPr lang="en-US"/>
            <a:t>Acquiring suppliers, distributors, or downstream providers</a:t>
          </a:r>
        </a:p>
      </dgm:t>
    </dgm:pt>
    <dgm:pt modelId="{11B3C551-C8AC-4411-BE64-20D9021DEC2C}" type="parTrans" cxnId="{7037C98D-B165-474B-951A-D7996679F53F}">
      <dgm:prSet/>
      <dgm:spPr/>
      <dgm:t>
        <a:bodyPr/>
        <a:lstStyle/>
        <a:p>
          <a:endParaRPr lang="en-US"/>
        </a:p>
      </dgm:t>
    </dgm:pt>
    <dgm:pt modelId="{6ABAA56B-6BB8-4142-AE9D-7A76AFC1C957}" type="sibTrans" cxnId="{7037C98D-B165-474B-951A-D7996679F53F}">
      <dgm:prSet/>
      <dgm:spPr/>
      <dgm:t>
        <a:bodyPr/>
        <a:lstStyle/>
        <a:p>
          <a:endParaRPr lang="en-US"/>
        </a:p>
      </dgm:t>
    </dgm:pt>
    <dgm:pt modelId="{55A74000-C780-4DB2-A82E-EC4219FCE1FE}">
      <dgm:prSet/>
      <dgm:spPr>
        <a:solidFill>
          <a:srgbClr val="5B9BD5"/>
        </a:solidFill>
      </dgm:spPr>
      <dgm:t>
        <a:bodyPr/>
        <a:lstStyle/>
        <a:p>
          <a:r>
            <a:rPr lang="en-US"/>
            <a:t>Brings more of the health care delivery chain in-house</a:t>
          </a:r>
        </a:p>
      </dgm:t>
    </dgm:pt>
    <dgm:pt modelId="{4C69C8C9-B4D5-4A02-A458-9E7C86F41E3E}" type="parTrans" cxnId="{D830707B-7900-4B3F-BE14-48CC8249AED1}">
      <dgm:prSet/>
      <dgm:spPr/>
      <dgm:t>
        <a:bodyPr/>
        <a:lstStyle/>
        <a:p>
          <a:endParaRPr lang="en-US"/>
        </a:p>
      </dgm:t>
    </dgm:pt>
    <dgm:pt modelId="{A7CFAAF8-B001-4EB2-A15E-4AABA88CD9F0}" type="sibTrans" cxnId="{D830707B-7900-4B3F-BE14-48CC8249AED1}">
      <dgm:prSet/>
      <dgm:spPr/>
      <dgm:t>
        <a:bodyPr/>
        <a:lstStyle/>
        <a:p>
          <a:endParaRPr lang="en-US"/>
        </a:p>
      </dgm:t>
    </dgm:pt>
    <dgm:pt modelId="{E486DD56-B736-49DE-A89D-C6257082BC2E}">
      <dgm:prSet/>
      <dgm:spPr>
        <a:solidFill>
          <a:srgbClr val="FFC000"/>
        </a:solidFill>
      </dgm:spPr>
      <dgm:t>
        <a:bodyPr/>
        <a:lstStyle/>
        <a:p>
          <a:r>
            <a:rPr lang="en-US" dirty="0"/>
            <a:t>Application of antitrust rules in the health insurer/provider vertical integration context have more limited enforcement precedent when compared with </a:t>
          </a:r>
          <a:r>
            <a:rPr lang="en-US" dirty="0" err="1"/>
            <a:t>horizotal</a:t>
          </a:r>
          <a:r>
            <a:rPr lang="en-US" dirty="0"/>
            <a:t> health care mergers</a:t>
          </a:r>
        </a:p>
      </dgm:t>
    </dgm:pt>
    <dgm:pt modelId="{F2E25091-6D05-4E96-BA37-E152C6FD1081}" type="parTrans" cxnId="{CE0933BF-914E-4772-9016-23C6C41711E4}">
      <dgm:prSet/>
      <dgm:spPr/>
      <dgm:t>
        <a:bodyPr/>
        <a:lstStyle/>
        <a:p>
          <a:endParaRPr lang="en-US"/>
        </a:p>
      </dgm:t>
    </dgm:pt>
    <dgm:pt modelId="{7145D41E-3342-42E2-9F2F-190DFB10A148}" type="sibTrans" cxnId="{CE0933BF-914E-4772-9016-23C6C41711E4}">
      <dgm:prSet/>
      <dgm:spPr/>
      <dgm:t>
        <a:bodyPr/>
        <a:lstStyle/>
        <a:p>
          <a:endParaRPr lang="en-US"/>
        </a:p>
      </dgm:t>
    </dgm:pt>
    <dgm:pt modelId="{D073B35B-06AB-4BFC-8C1C-36A7B52E2037}" type="pres">
      <dgm:prSet presAssocID="{7AD6F399-3766-472B-BB8A-FCD63562EEE7}" presName="linear" presStyleCnt="0">
        <dgm:presLayoutVars>
          <dgm:animLvl val="lvl"/>
          <dgm:resizeHandles val="exact"/>
        </dgm:presLayoutVars>
      </dgm:prSet>
      <dgm:spPr/>
    </dgm:pt>
    <dgm:pt modelId="{044EA069-E8FE-4C8F-A5BB-688124A47CCF}" type="pres">
      <dgm:prSet presAssocID="{A285FDC0-7119-4A66-88C6-3508CFD34A62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EC6D3D4-622C-491E-BDB3-3AAC160FB786}" type="pres">
      <dgm:prSet presAssocID="{6ABAA56B-6BB8-4142-AE9D-7A76AFC1C957}" presName="spacer" presStyleCnt="0"/>
      <dgm:spPr/>
    </dgm:pt>
    <dgm:pt modelId="{8BFF029B-7862-461E-A5B2-F8700A6629FB}" type="pres">
      <dgm:prSet presAssocID="{55A74000-C780-4DB2-A82E-EC4219FCE1F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65F930A-B09E-4D24-BB9E-4CA329AD8604}" type="pres">
      <dgm:prSet presAssocID="{A7CFAAF8-B001-4EB2-A15E-4AABA88CD9F0}" presName="spacer" presStyleCnt="0"/>
      <dgm:spPr/>
    </dgm:pt>
    <dgm:pt modelId="{68656E10-256E-4025-845E-C0D0644F50C9}" type="pres">
      <dgm:prSet presAssocID="{E486DD56-B736-49DE-A89D-C6257082BC2E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4EEE1F44-7F71-4B40-85E0-0F2F6F95A22E}" type="presOf" srcId="{7AD6F399-3766-472B-BB8A-FCD63562EEE7}" destId="{D073B35B-06AB-4BFC-8C1C-36A7B52E2037}" srcOrd="0" destOrd="0" presId="urn:microsoft.com/office/officeart/2005/8/layout/vList2"/>
    <dgm:cxn modelId="{D830707B-7900-4B3F-BE14-48CC8249AED1}" srcId="{7AD6F399-3766-472B-BB8A-FCD63562EEE7}" destId="{55A74000-C780-4DB2-A82E-EC4219FCE1FE}" srcOrd="1" destOrd="0" parTransId="{4C69C8C9-B4D5-4A02-A458-9E7C86F41E3E}" sibTransId="{A7CFAAF8-B001-4EB2-A15E-4AABA88CD9F0}"/>
    <dgm:cxn modelId="{90E9228A-736D-433C-A5B4-104469D18A2F}" type="presOf" srcId="{A285FDC0-7119-4A66-88C6-3508CFD34A62}" destId="{044EA069-E8FE-4C8F-A5BB-688124A47CCF}" srcOrd="0" destOrd="0" presId="urn:microsoft.com/office/officeart/2005/8/layout/vList2"/>
    <dgm:cxn modelId="{A8E4A48C-7945-41D0-9AEC-771C2A09776C}" type="presOf" srcId="{55A74000-C780-4DB2-A82E-EC4219FCE1FE}" destId="{8BFF029B-7862-461E-A5B2-F8700A6629FB}" srcOrd="0" destOrd="0" presId="urn:microsoft.com/office/officeart/2005/8/layout/vList2"/>
    <dgm:cxn modelId="{7037C98D-B165-474B-951A-D7996679F53F}" srcId="{7AD6F399-3766-472B-BB8A-FCD63562EEE7}" destId="{A285FDC0-7119-4A66-88C6-3508CFD34A62}" srcOrd="0" destOrd="0" parTransId="{11B3C551-C8AC-4411-BE64-20D9021DEC2C}" sibTransId="{6ABAA56B-6BB8-4142-AE9D-7A76AFC1C957}"/>
    <dgm:cxn modelId="{CE0933BF-914E-4772-9016-23C6C41711E4}" srcId="{7AD6F399-3766-472B-BB8A-FCD63562EEE7}" destId="{E486DD56-B736-49DE-A89D-C6257082BC2E}" srcOrd="2" destOrd="0" parTransId="{F2E25091-6D05-4E96-BA37-E152C6FD1081}" sibTransId="{7145D41E-3342-42E2-9F2F-190DFB10A148}"/>
    <dgm:cxn modelId="{F3182BCB-5818-4E89-B1A5-ABC7A6614E44}" type="presOf" srcId="{E486DD56-B736-49DE-A89D-C6257082BC2E}" destId="{68656E10-256E-4025-845E-C0D0644F50C9}" srcOrd="0" destOrd="0" presId="urn:microsoft.com/office/officeart/2005/8/layout/vList2"/>
    <dgm:cxn modelId="{8F676E01-DA45-49AE-BBF7-3A8803315564}" type="presParOf" srcId="{D073B35B-06AB-4BFC-8C1C-36A7B52E2037}" destId="{044EA069-E8FE-4C8F-A5BB-688124A47CCF}" srcOrd="0" destOrd="0" presId="urn:microsoft.com/office/officeart/2005/8/layout/vList2"/>
    <dgm:cxn modelId="{BF68A4B6-172F-4888-A32E-28F2A1571328}" type="presParOf" srcId="{D073B35B-06AB-4BFC-8C1C-36A7B52E2037}" destId="{3EC6D3D4-622C-491E-BDB3-3AAC160FB786}" srcOrd="1" destOrd="0" presId="urn:microsoft.com/office/officeart/2005/8/layout/vList2"/>
    <dgm:cxn modelId="{B04AF3ED-D393-4F3D-BCBB-E381BA761DA1}" type="presParOf" srcId="{D073B35B-06AB-4BFC-8C1C-36A7B52E2037}" destId="{8BFF029B-7862-461E-A5B2-F8700A6629FB}" srcOrd="2" destOrd="0" presId="urn:microsoft.com/office/officeart/2005/8/layout/vList2"/>
    <dgm:cxn modelId="{79790706-3B1F-4130-BAFF-8B5DA701CCFD}" type="presParOf" srcId="{D073B35B-06AB-4BFC-8C1C-36A7B52E2037}" destId="{765F930A-B09E-4D24-BB9E-4CA329AD8604}" srcOrd="3" destOrd="0" presId="urn:microsoft.com/office/officeart/2005/8/layout/vList2"/>
    <dgm:cxn modelId="{DFC12DBD-6824-4FA7-A1C0-BA1D3FFF43B2}" type="presParOf" srcId="{D073B35B-06AB-4BFC-8C1C-36A7B52E2037}" destId="{68656E10-256E-4025-845E-C0D0644F50C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7A95123-F131-483D-8F7B-762329C2AC31}" type="doc">
      <dgm:prSet loTypeId="urn:microsoft.com/office/officeart/2005/8/layout/vList2" loCatId="list" qsTypeId="urn:microsoft.com/office/officeart/2005/8/quickstyle/simple4" qsCatId="simple" csTypeId="urn:microsoft.com/office/officeart/2005/8/colors/colorful2#3" csCatId="mainScheme"/>
      <dgm:spPr/>
      <dgm:t>
        <a:bodyPr/>
        <a:lstStyle/>
        <a:p>
          <a:endParaRPr lang="en-US"/>
        </a:p>
      </dgm:t>
    </dgm:pt>
    <dgm:pt modelId="{065F3C12-4F48-4A5B-BFCE-62CE75F84F77}">
      <dgm:prSet/>
      <dgm:spPr/>
      <dgm:t>
        <a:bodyPr/>
        <a:lstStyle/>
        <a:p>
          <a:r>
            <a:rPr lang="en-US"/>
            <a:t>A January 2026 report detailed how Optum pursued aggressive risk-adjustment coding tactics </a:t>
          </a:r>
        </a:p>
      </dgm:t>
    </dgm:pt>
    <dgm:pt modelId="{F4959003-1399-4706-AF5E-97E51F46A13B}" type="parTrans" cxnId="{ACA00998-F6F1-4D72-A5F7-5E5039619B46}">
      <dgm:prSet/>
      <dgm:spPr/>
      <dgm:t>
        <a:bodyPr/>
        <a:lstStyle/>
        <a:p>
          <a:endParaRPr lang="en-US"/>
        </a:p>
      </dgm:t>
    </dgm:pt>
    <dgm:pt modelId="{093B47D2-7E40-49A7-ADB2-7866F5ECE217}" type="sibTrans" cxnId="{ACA00998-F6F1-4D72-A5F7-5E5039619B46}">
      <dgm:prSet/>
      <dgm:spPr/>
      <dgm:t>
        <a:bodyPr/>
        <a:lstStyle/>
        <a:p>
          <a:endParaRPr lang="en-US"/>
        </a:p>
      </dgm:t>
    </dgm:pt>
    <dgm:pt modelId="{AEF02ADA-74DF-4D3E-89E3-6E6E4F5BA30A}">
      <dgm:prSet/>
      <dgm:spPr/>
      <dgm:t>
        <a:bodyPr/>
        <a:lstStyle/>
        <a:p>
          <a:r>
            <a:rPr lang="en-US"/>
            <a:t>MA Plans receive higher taxpayer-funded payments for sicker enrollees</a:t>
          </a:r>
        </a:p>
      </dgm:t>
    </dgm:pt>
    <dgm:pt modelId="{366AB61B-E0F3-45EC-BE02-CFF503B8F3B7}" type="parTrans" cxnId="{86A91968-6114-4066-ABEB-1DD161E4378C}">
      <dgm:prSet/>
      <dgm:spPr/>
      <dgm:t>
        <a:bodyPr/>
        <a:lstStyle/>
        <a:p>
          <a:endParaRPr lang="en-US"/>
        </a:p>
      </dgm:t>
    </dgm:pt>
    <dgm:pt modelId="{DCA0D6EE-59A9-4ABF-8A29-AD11769CF76C}" type="sibTrans" cxnId="{86A91968-6114-4066-ABEB-1DD161E4378C}">
      <dgm:prSet/>
      <dgm:spPr/>
      <dgm:t>
        <a:bodyPr/>
        <a:lstStyle/>
        <a:p>
          <a:endParaRPr lang="en-US"/>
        </a:p>
      </dgm:t>
    </dgm:pt>
    <dgm:pt modelId="{3C1118CF-765A-4418-BC06-4DDB6CEE53CC}">
      <dgm:prSet/>
      <dgm:spPr/>
      <dgm:t>
        <a:bodyPr/>
        <a:lstStyle/>
        <a:p>
          <a:r>
            <a:rPr lang="en-US"/>
            <a:t>United leveraged this system as a profit center rather than a safeguard</a:t>
          </a:r>
        </a:p>
      </dgm:t>
    </dgm:pt>
    <dgm:pt modelId="{485DBCC8-210E-4C26-915B-DF6F1C543003}" type="parTrans" cxnId="{69EDAA91-6786-4D73-8D94-B4B6B8EB695A}">
      <dgm:prSet/>
      <dgm:spPr/>
      <dgm:t>
        <a:bodyPr/>
        <a:lstStyle/>
        <a:p>
          <a:endParaRPr lang="en-US"/>
        </a:p>
      </dgm:t>
    </dgm:pt>
    <dgm:pt modelId="{15B41774-6793-4F93-BA0E-5D2067461ECC}" type="sibTrans" cxnId="{69EDAA91-6786-4D73-8D94-B4B6B8EB695A}">
      <dgm:prSet/>
      <dgm:spPr/>
      <dgm:t>
        <a:bodyPr/>
        <a:lstStyle/>
        <a:p>
          <a:endParaRPr lang="en-US"/>
        </a:p>
      </dgm:t>
    </dgm:pt>
    <dgm:pt modelId="{E29B38F0-8425-4C17-BA3B-41C7491A66E5}">
      <dgm:prSet/>
      <dgm:spPr/>
      <dgm:t>
        <a:bodyPr/>
        <a:lstStyle/>
        <a:p>
          <a:r>
            <a:rPr lang="en-US"/>
            <a:t>United submitted more diagnosis codes than any other insurer, resulting in billions in inflated reimbursements</a:t>
          </a:r>
        </a:p>
      </dgm:t>
    </dgm:pt>
    <dgm:pt modelId="{A649BD7A-8336-4E96-8FE3-35D710300ACE}" type="parTrans" cxnId="{17E88639-E3B2-4310-BE67-756BC912CEC3}">
      <dgm:prSet/>
      <dgm:spPr/>
      <dgm:t>
        <a:bodyPr/>
        <a:lstStyle/>
        <a:p>
          <a:endParaRPr lang="en-US"/>
        </a:p>
      </dgm:t>
    </dgm:pt>
    <dgm:pt modelId="{0D24C39C-9874-4460-ACF5-F3D2F00A5D7E}" type="sibTrans" cxnId="{17E88639-E3B2-4310-BE67-756BC912CEC3}">
      <dgm:prSet/>
      <dgm:spPr/>
      <dgm:t>
        <a:bodyPr/>
        <a:lstStyle/>
        <a:p>
          <a:endParaRPr lang="en-US"/>
        </a:p>
      </dgm:t>
    </dgm:pt>
    <dgm:pt modelId="{E177EC38-E46B-4435-A3E5-CD14C70D5157}" type="pres">
      <dgm:prSet presAssocID="{E7A95123-F131-483D-8F7B-762329C2AC31}" presName="linear" presStyleCnt="0">
        <dgm:presLayoutVars>
          <dgm:animLvl val="lvl"/>
          <dgm:resizeHandles val="exact"/>
        </dgm:presLayoutVars>
      </dgm:prSet>
      <dgm:spPr/>
    </dgm:pt>
    <dgm:pt modelId="{0931FE3F-6796-4F09-B7AA-CA5895611403}" type="pres">
      <dgm:prSet presAssocID="{065F3C12-4F48-4A5B-BFCE-62CE75F84F7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7BD933E5-3F50-472A-A181-DBA57FD1D9EA}" type="pres">
      <dgm:prSet presAssocID="{093B47D2-7E40-49A7-ADB2-7866F5ECE217}" presName="spacer" presStyleCnt="0"/>
      <dgm:spPr/>
    </dgm:pt>
    <dgm:pt modelId="{0B6748ED-16F3-4C25-AC11-80D8CD97E043}" type="pres">
      <dgm:prSet presAssocID="{AEF02ADA-74DF-4D3E-89E3-6E6E4F5BA30A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60853C4F-77DC-404A-AB7B-B53906947DF4}" type="pres">
      <dgm:prSet presAssocID="{DCA0D6EE-59A9-4ABF-8A29-AD11769CF76C}" presName="spacer" presStyleCnt="0"/>
      <dgm:spPr/>
    </dgm:pt>
    <dgm:pt modelId="{A00A8883-82D5-460D-A23E-087B391AA832}" type="pres">
      <dgm:prSet presAssocID="{3C1118CF-765A-4418-BC06-4DDB6CEE53CC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995BA5D-935A-48E2-B6ED-BB8B785831DD}" type="pres">
      <dgm:prSet presAssocID="{15B41774-6793-4F93-BA0E-5D2067461ECC}" presName="spacer" presStyleCnt="0"/>
      <dgm:spPr/>
    </dgm:pt>
    <dgm:pt modelId="{C7364C56-80AE-40F0-93DB-0F1100837D42}" type="pres">
      <dgm:prSet presAssocID="{E29B38F0-8425-4C17-BA3B-41C7491A66E5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75036719-3F97-465B-8281-41571BD2FF56}" type="presOf" srcId="{E29B38F0-8425-4C17-BA3B-41C7491A66E5}" destId="{C7364C56-80AE-40F0-93DB-0F1100837D42}" srcOrd="0" destOrd="0" presId="urn:microsoft.com/office/officeart/2005/8/layout/vList2"/>
    <dgm:cxn modelId="{7D866729-D07C-426E-A238-6BE993803F11}" type="presOf" srcId="{3C1118CF-765A-4418-BC06-4DDB6CEE53CC}" destId="{A00A8883-82D5-460D-A23E-087B391AA832}" srcOrd="0" destOrd="0" presId="urn:microsoft.com/office/officeart/2005/8/layout/vList2"/>
    <dgm:cxn modelId="{F1FAFF30-ACD6-4E76-98C8-842B45AA7431}" type="presOf" srcId="{065F3C12-4F48-4A5B-BFCE-62CE75F84F77}" destId="{0931FE3F-6796-4F09-B7AA-CA5895611403}" srcOrd="0" destOrd="0" presId="urn:microsoft.com/office/officeart/2005/8/layout/vList2"/>
    <dgm:cxn modelId="{17E88639-E3B2-4310-BE67-756BC912CEC3}" srcId="{E7A95123-F131-483D-8F7B-762329C2AC31}" destId="{E29B38F0-8425-4C17-BA3B-41C7491A66E5}" srcOrd="3" destOrd="0" parTransId="{A649BD7A-8336-4E96-8FE3-35D710300ACE}" sibTransId="{0D24C39C-9874-4460-ACF5-F3D2F00A5D7E}"/>
    <dgm:cxn modelId="{86A91968-6114-4066-ABEB-1DD161E4378C}" srcId="{E7A95123-F131-483D-8F7B-762329C2AC31}" destId="{AEF02ADA-74DF-4D3E-89E3-6E6E4F5BA30A}" srcOrd="1" destOrd="0" parTransId="{366AB61B-E0F3-45EC-BE02-CFF503B8F3B7}" sibTransId="{DCA0D6EE-59A9-4ABF-8A29-AD11769CF76C}"/>
    <dgm:cxn modelId="{69EDAA91-6786-4D73-8D94-B4B6B8EB695A}" srcId="{E7A95123-F131-483D-8F7B-762329C2AC31}" destId="{3C1118CF-765A-4418-BC06-4DDB6CEE53CC}" srcOrd="2" destOrd="0" parTransId="{485DBCC8-210E-4C26-915B-DF6F1C543003}" sibTransId="{15B41774-6793-4F93-BA0E-5D2067461ECC}"/>
    <dgm:cxn modelId="{ACA00998-F6F1-4D72-A5F7-5E5039619B46}" srcId="{E7A95123-F131-483D-8F7B-762329C2AC31}" destId="{065F3C12-4F48-4A5B-BFCE-62CE75F84F77}" srcOrd="0" destOrd="0" parTransId="{F4959003-1399-4706-AF5E-97E51F46A13B}" sibTransId="{093B47D2-7E40-49A7-ADB2-7866F5ECE217}"/>
    <dgm:cxn modelId="{127EF8BC-2365-45B5-9587-DE91F8500AE9}" type="presOf" srcId="{AEF02ADA-74DF-4D3E-89E3-6E6E4F5BA30A}" destId="{0B6748ED-16F3-4C25-AC11-80D8CD97E043}" srcOrd="0" destOrd="0" presId="urn:microsoft.com/office/officeart/2005/8/layout/vList2"/>
    <dgm:cxn modelId="{E8FAC6CD-24B8-4DD6-8AF1-6ADC5CAABE6A}" type="presOf" srcId="{E7A95123-F131-483D-8F7B-762329C2AC31}" destId="{E177EC38-E46B-4435-A3E5-CD14C70D5157}" srcOrd="0" destOrd="0" presId="urn:microsoft.com/office/officeart/2005/8/layout/vList2"/>
    <dgm:cxn modelId="{21FB85A6-BC22-4109-98A7-DAEFC4A5BB84}" type="presParOf" srcId="{E177EC38-E46B-4435-A3E5-CD14C70D5157}" destId="{0931FE3F-6796-4F09-B7AA-CA5895611403}" srcOrd="0" destOrd="0" presId="urn:microsoft.com/office/officeart/2005/8/layout/vList2"/>
    <dgm:cxn modelId="{D5550DE7-5776-45BB-B69F-3D552D671943}" type="presParOf" srcId="{E177EC38-E46B-4435-A3E5-CD14C70D5157}" destId="{7BD933E5-3F50-472A-A181-DBA57FD1D9EA}" srcOrd="1" destOrd="0" presId="urn:microsoft.com/office/officeart/2005/8/layout/vList2"/>
    <dgm:cxn modelId="{DB3F3F16-BF49-45CC-91AC-EC39B1F9B4B1}" type="presParOf" srcId="{E177EC38-E46B-4435-A3E5-CD14C70D5157}" destId="{0B6748ED-16F3-4C25-AC11-80D8CD97E043}" srcOrd="2" destOrd="0" presId="urn:microsoft.com/office/officeart/2005/8/layout/vList2"/>
    <dgm:cxn modelId="{17856C74-F8DA-4C70-99B6-2527679E9FCA}" type="presParOf" srcId="{E177EC38-E46B-4435-A3E5-CD14C70D5157}" destId="{60853C4F-77DC-404A-AB7B-B53906947DF4}" srcOrd="3" destOrd="0" presId="urn:microsoft.com/office/officeart/2005/8/layout/vList2"/>
    <dgm:cxn modelId="{99FFF878-BAF4-4238-8073-DD574FF1B9D4}" type="presParOf" srcId="{E177EC38-E46B-4435-A3E5-CD14C70D5157}" destId="{A00A8883-82D5-460D-A23E-087B391AA832}" srcOrd="4" destOrd="0" presId="urn:microsoft.com/office/officeart/2005/8/layout/vList2"/>
    <dgm:cxn modelId="{5FE25B5F-98EC-4E18-A3AB-F8E2CCEBEFE7}" type="presParOf" srcId="{E177EC38-E46B-4435-A3E5-CD14C70D5157}" destId="{9995BA5D-935A-48E2-B6ED-BB8B785831DD}" srcOrd="5" destOrd="0" presId="urn:microsoft.com/office/officeart/2005/8/layout/vList2"/>
    <dgm:cxn modelId="{6E82E78D-37A7-42B0-9056-9EEF86916280}" type="presParOf" srcId="{E177EC38-E46B-4435-A3E5-CD14C70D5157}" destId="{C7364C56-80AE-40F0-93DB-0F1100837D4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4158574-3BC9-4E21-9891-9892E9F4BC5E}" type="doc">
      <dgm:prSet loTypeId="urn:microsoft.com/office/officeart/2005/8/layout/vList2" loCatId="list" qsTypeId="urn:microsoft.com/office/officeart/2005/8/quickstyle/simple4" qsCatId="simple" csTypeId="urn:microsoft.com/office/officeart/2005/8/colors/colorful2#4" csCatId="colorful"/>
      <dgm:spPr/>
      <dgm:t>
        <a:bodyPr/>
        <a:lstStyle/>
        <a:p>
          <a:endParaRPr lang="en-US"/>
        </a:p>
      </dgm:t>
    </dgm:pt>
    <dgm:pt modelId="{532FCD22-AC08-43EE-933C-E9FE553162DE}">
      <dgm:prSet/>
      <dgm:spPr/>
      <dgm:t>
        <a:bodyPr/>
        <a:lstStyle/>
        <a:p>
          <a:r>
            <a:rPr lang="en-US" b="1"/>
            <a:t>Strategic Use of Vertical Integration</a:t>
          </a:r>
          <a:r>
            <a:rPr lang="en-US"/>
            <a:t>: United “</a:t>
          </a:r>
          <a:r>
            <a:rPr lang="en-US" i="1"/>
            <a:t>leverages its size, vertical integration, and data analytics</a:t>
          </a:r>
          <a:r>
            <a:rPr lang="en-US"/>
            <a:t>” to stay ahead of CMS oversight and extract higher payments from the MA risk adjustment system</a:t>
          </a:r>
        </a:p>
      </dgm:t>
    </dgm:pt>
    <dgm:pt modelId="{357E614A-31F1-49DC-8AB6-566F45C38BA9}" type="parTrans" cxnId="{5238FDDD-0B91-44DD-AF98-83461CF3A322}">
      <dgm:prSet/>
      <dgm:spPr/>
      <dgm:t>
        <a:bodyPr/>
        <a:lstStyle/>
        <a:p>
          <a:endParaRPr lang="en-US"/>
        </a:p>
      </dgm:t>
    </dgm:pt>
    <dgm:pt modelId="{34BAFFE5-0AEA-4D15-9266-96DC21872B8D}" type="sibTrans" cxnId="{5238FDDD-0B91-44DD-AF98-83461CF3A322}">
      <dgm:prSet/>
      <dgm:spPr/>
      <dgm:t>
        <a:bodyPr/>
        <a:lstStyle/>
        <a:p>
          <a:endParaRPr lang="en-US"/>
        </a:p>
      </dgm:t>
    </dgm:pt>
    <dgm:pt modelId="{E7570CB5-21D1-4EDC-8D8E-6FEDD3873DBB}">
      <dgm:prSet/>
      <dgm:spPr/>
      <dgm:t>
        <a:bodyPr/>
        <a:lstStyle/>
        <a:p>
          <a:r>
            <a:rPr lang="en-US" b="1"/>
            <a:t>Risk Adjustment as a Profit Center</a:t>
          </a:r>
          <a:r>
            <a:rPr lang="en-US"/>
            <a:t>: United used its integrated assets — including Optum’s provider networks and data platforms — to systematically identify and code more diagnoses than competitors</a:t>
          </a:r>
        </a:p>
      </dgm:t>
    </dgm:pt>
    <dgm:pt modelId="{427CA3AF-84A3-4E36-A449-CF697C0E2DE8}" type="parTrans" cxnId="{F340F740-DF19-4B39-A6F0-F91D097876BA}">
      <dgm:prSet/>
      <dgm:spPr/>
      <dgm:t>
        <a:bodyPr/>
        <a:lstStyle/>
        <a:p>
          <a:endParaRPr lang="en-US"/>
        </a:p>
      </dgm:t>
    </dgm:pt>
    <dgm:pt modelId="{9BB0AF7B-0EF4-4FAB-BA1F-EF5703BF877B}" type="sibTrans" cxnId="{F340F740-DF19-4B39-A6F0-F91D097876BA}">
      <dgm:prSet/>
      <dgm:spPr/>
      <dgm:t>
        <a:bodyPr/>
        <a:lstStyle/>
        <a:p>
          <a:endParaRPr lang="en-US"/>
        </a:p>
      </dgm:t>
    </dgm:pt>
    <dgm:pt modelId="{849C04B8-822A-424C-A58E-7F32B28E80EF}">
      <dgm:prSet/>
      <dgm:spPr/>
      <dgm:t>
        <a:bodyPr/>
        <a:lstStyle/>
        <a:p>
          <a:r>
            <a:rPr lang="en-US" b="1"/>
            <a:t>Foreclosure and Market Power Concerns</a:t>
          </a:r>
          <a:r>
            <a:rPr lang="en-US"/>
            <a:t>:  United’s vertical structure may disadvantage smaller or non-integrated Medicare Advantage Organizations (MAOs) that lack similar data and provider access</a:t>
          </a:r>
        </a:p>
      </dgm:t>
    </dgm:pt>
    <dgm:pt modelId="{E6CA9B3E-33E7-4357-B8B8-664CA22C5F36}" type="parTrans" cxnId="{2482A59C-D0DF-4178-8163-536E339D8782}">
      <dgm:prSet/>
      <dgm:spPr/>
      <dgm:t>
        <a:bodyPr/>
        <a:lstStyle/>
        <a:p>
          <a:endParaRPr lang="en-US"/>
        </a:p>
      </dgm:t>
    </dgm:pt>
    <dgm:pt modelId="{82EFFCDE-8D9A-4DF0-8458-C0F174E66AAB}" type="sibTrans" cxnId="{2482A59C-D0DF-4178-8163-536E339D8782}">
      <dgm:prSet/>
      <dgm:spPr/>
      <dgm:t>
        <a:bodyPr/>
        <a:lstStyle/>
        <a:p>
          <a:endParaRPr lang="en-US"/>
        </a:p>
      </dgm:t>
    </dgm:pt>
    <dgm:pt modelId="{BF227176-2CB4-4E25-8471-CCFB18833D98}" type="pres">
      <dgm:prSet presAssocID="{64158574-3BC9-4E21-9891-9892E9F4BC5E}" presName="linear" presStyleCnt="0">
        <dgm:presLayoutVars>
          <dgm:animLvl val="lvl"/>
          <dgm:resizeHandles val="exact"/>
        </dgm:presLayoutVars>
      </dgm:prSet>
      <dgm:spPr/>
    </dgm:pt>
    <dgm:pt modelId="{E02841F0-1B84-4DEB-A7E5-BEEEA4CE8607}" type="pres">
      <dgm:prSet presAssocID="{532FCD22-AC08-43EE-933C-E9FE553162D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3D7CFBA-5106-420D-B578-83026B14EE9C}" type="pres">
      <dgm:prSet presAssocID="{34BAFFE5-0AEA-4D15-9266-96DC21872B8D}" presName="spacer" presStyleCnt="0"/>
      <dgm:spPr/>
    </dgm:pt>
    <dgm:pt modelId="{6AE1AE0D-AF3D-4599-8AA3-8AF2DAA6A59D}" type="pres">
      <dgm:prSet presAssocID="{E7570CB5-21D1-4EDC-8D8E-6FEDD3873DB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46CE384-9396-49C0-A9E1-CE0ACB953190}" type="pres">
      <dgm:prSet presAssocID="{9BB0AF7B-0EF4-4FAB-BA1F-EF5703BF877B}" presName="spacer" presStyleCnt="0"/>
      <dgm:spPr/>
    </dgm:pt>
    <dgm:pt modelId="{EE0C83DA-9AF9-4B0E-A3A5-FC1E3AF72E49}" type="pres">
      <dgm:prSet presAssocID="{849C04B8-822A-424C-A58E-7F32B28E80EF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31CDE60E-7F36-4894-9B8B-14E0FDCDA8FB}" type="presOf" srcId="{64158574-3BC9-4E21-9891-9892E9F4BC5E}" destId="{BF227176-2CB4-4E25-8471-CCFB18833D98}" srcOrd="0" destOrd="0" presId="urn:microsoft.com/office/officeart/2005/8/layout/vList2"/>
    <dgm:cxn modelId="{9191ED2A-79CE-4E6D-9DE1-59C6500C0F9A}" type="presOf" srcId="{849C04B8-822A-424C-A58E-7F32B28E80EF}" destId="{EE0C83DA-9AF9-4B0E-A3A5-FC1E3AF72E49}" srcOrd="0" destOrd="0" presId="urn:microsoft.com/office/officeart/2005/8/layout/vList2"/>
    <dgm:cxn modelId="{F340F740-DF19-4B39-A6F0-F91D097876BA}" srcId="{64158574-3BC9-4E21-9891-9892E9F4BC5E}" destId="{E7570CB5-21D1-4EDC-8D8E-6FEDD3873DBB}" srcOrd="1" destOrd="0" parTransId="{427CA3AF-84A3-4E36-A449-CF697C0E2DE8}" sibTransId="{9BB0AF7B-0EF4-4FAB-BA1F-EF5703BF877B}"/>
    <dgm:cxn modelId="{2482A59C-D0DF-4178-8163-536E339D8782}" srcId="{64158574-3BC9-4E21-9891-9892E9F4BC5E}" destId="{849C04B8-822A-424C-A58E-7F32B28E80EF}" srcOrd="2" destOrd="0" parTransId="{E6CA9B3E-33E7-4357-B8B8-664CA22C5F36}" sibTransId="{82EFFCDE-8D9A-4DF0-8458-C0F174E66AAB}"/>
    <dgm:cxn modelId="{8520EFC0-3F9D-469F-AB24-F62316BC19AA}" type="presOf" srcId="{E7570CB5-21D1-4EDC-8D8E-6FEDD3873DBB}" destId="{6AE1AE0D-AF3D-4599-8AA3-8AF2DAA6A59D}" srcOrd="0" destOrd="0" presId="urn:microsoft.com/office/officeart/2005/8/layout/vList2"/>
    <dgm:cxn modelId="{3AE716D1-96F0-43C1-B0B4-C48AFAED72D7}" type="presOf" srcId="{532FCD22-AC08-43EE-933C-E9FE553162DE}" destId="{E02841F0-1B84-4DEB-A7E5-BEEEA4CE8607}" srcOrd="0" destOrd="0" presId="urn:microsoft.com/office/officeart/2005/8/layout/vList2"/>
    <dgm:cxn modelId="{5238FDDD-0B91-44DD-AF98-83461CF3A322}" srcId="{64158574-3BC9-4E21-9891-9892E9F4BC5E}" destId="{532FCD22-AC08-43EE-933C-E9FE553162DE}" srcOrd="0" destOrd="0" parTransId="{357E614A-31F1-49DC-8AB6-566F45C38BA9}" sibTransId="{34BAFFE5-0AEA-4D15-9266-96DC21872B8D}"/>
    <dgm:cxn modelId="{451810FB-3C37-43AE-926D-C1878EBB9031}" type="presParOf" srcId="{BF227176-2CB4-4E25-8471-CCFB18833D98}" destId="{E02841F0-1B84-4DEB-A7E5-BEEEA4CE8607}" srcOrd="0" destOrd="0" presId="urn:microsoft.com/office/officeart/2005/8/layout/vList2"/>
    <dgm:cxn modelId="{0384DC77-6A0F-49AA-BF20-1E6B026DF246}" type="presParOf" srcId="{BF227176-2CB4-4E25-8471-CCFB18833D98}" destId="{D3D7CFBA-5106-420D-B578-83026B14EE9C}" srcOrd="1" destOrd="0" presId="urn:microsoft.com/office/officeart/2005/8/layout/vList2"/>
    <dgm:cxn modelId="{DE0DBDD9-3980-4E5F-A501-94563DE34630}" type="presParOf" srcId="{BF227176-2CB4-4E25-8471-CCFB18833D98}" destId="{6AE1AE0D-AF3D-4599-8AA3-8AF2DAA6A59D}" srcOrd="2" destOrd="0" presId="urn:microsoft.com/office/officeart/2005/8/layout/vList2"/>
    <dgm:cxn modelId="{904D88D0-F68D-4AA6-A1C6-FD90CA05F123}" type="presParOf" srcId="{BF227176-2CB4-4E25-8471-CCFB18833D98}" destId="{546CE384-9396-49C0-A9E1-CE0ACB953190}" srcOrd="3" destOrd="0" presId="urn:microsoft.com/office/officeart/2005/8/layout/vList2"/>
    <dgm:cxn modelId="{6DBFAA4C-0BC7-4B69-9508-D72046DDB54B}" type="presParOf" srcId="{BF227176-2CB4-4E25-8471-CCFB18833D98}" destId="{EE0C83DA-9AF9-4B0E-A3A5-FC1E3AF72E4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301EAD8-C1D4-47A6-8542-AD3C59D74D94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C4934C0-CD07-46DE-B2C8-C48BA445B649}">
      <dgm:prSet/>
      <dgm:spPr/>
      <dgm:t>
        <a:bodyPr/>
        <a:lstStyle/>
        <a:p>
          <a:r>
            <a:rPr lang="en-US"/>
            <a:t>The FTC Reports (July  2024 and January 2025)  focused on six PBMs that were vertically integrated with major insurers and specialty pharmacies</a:t>
          </a:r>
        </a:p>
      </dgm:t>
    </dgm:pt>
    <dgm:pt modelId="{F6D3ED7E-2B10-46D2-9D2B-BE917581A87D}" type="parTrans" cxnId="{33B93372-8BCE-4B4B-B00F-D472C983303A}">
      <dgm:prSet/>
      <dgm:spPr/>
      <dgm:t>
        <a:bodyPr/>
        <a:lstStyle/>
        <a:p>
          <a:endParaRPr lang="en-US"/>
        </a:p>
      </dgm:t>
    </dgm:pt>
    <dgm:pt modelId="{8957A2CD-ADB4-4ED7-A4BA-1957B8C20BC8}" type="sibTrans" cxnId="{33B93372-8BCE-4B4B-B00F-D472C983303A}">
      <dgm:prSet/>
      <dgm:spPr/>
      <dgm:t>
        <a:bodyPr/>
        <a:lstStyle/>
        <a:p>
          <a:endParaRPr lang="en-US"/>
        </a:p>
      </dgm:t>
    </dgm:pt>
    <dgm:pt modelId="{E551D46D-9E8C-432F-975D-90C5596045D4}">
      <dgm:prSet/>
      <dgm:spPr/>
      <dgm:t>
        <a:bodyPr/>
        <a:lstStyle/>
        <a:p>
          <a:r>
            <a:rPr lang="en-US"/>
            <a:t>The 2025 report found that PBMs steered prescriptions to their own affiliated pharmacies, often at inflated prices</a:t>
          </a:r>
        </a:p>
      </dgm:t>
    </dgm:pt>
    <dgm:pt modelId="{10744DF6-7A48-4B0A-AEF5-B3DE9BA90125}" type="parTrans" cxnId="{201498B1-283C-4989-90A6-6AC36D4D121A}">
      <dgm:prSet/>
      <dgm:spPr/>
      <dgm:t>
        <a:bodyPr/>
        <a:lstStyle/>
        <a:p>
          <a:endParaRPr lang="en-US"/>
        </a:p>
      </dgm:t>
    </dgm:pt>
    <dgm:pt modelId="{A05FCCC9-D910-43AD-AFA5-A13C6759AE38}" type="sibTrans" cxnId="{201498B1-283C-4989-90A6-6AC36D4D121A}">
      <dgm:prSet/>
      <dgm:spPr/>
      <dgm:t>
        <a:bodyPr/>
        <a:lstStyle/>
        <a:p>
          <a:endParaRPr lang="en-US"/>
        </a:p>
      </dgm:t>
    </dgm:pt>
    <dgm:pt modelId="{6488681C-1210-4B6E-B0AC-3D5264C925F3}">
      <dgm:prSet/>
      <dgm:spPr/>
      <dgm:t>
        <a:bodyPr/>
        <a:lstStyle/>
        <a:p>
          <a:r>
            <a:rPr lang="en-US"/>
            <a:t>Steering was not always based on clinical value, but maximizing profits within the vertically integrated entity</a:t>
          </a:r>
        </a:p>
      </dgm:t>
    </dgm:pt>
    <dgm:pt modelId="{B437D3CE-67FE-4B7A-97A2-F0552066FB34}" type="parTrans" cxnId="{DB1C9748-5D69-498F-8A71-9307E14F4542}">
      <dgm:prSet/>
      <dgm:spPr/>
      <dgm:t>
        <a:bodyPr/>
        <a:lstStyle/>
        <a:p>
          <a:endParaRPr lang="en-US"/>
        </a:p>
      </dgm:t>
    </dgm:pt>
    <dgm:pt modelId="{06A6CEA9-CD57-4D24-A164-4C041BB36252}" type="sibTrans" cxnId="{DB1C9748-5D69-498F-8A71-9307E14F4542}">
      <dgm:prSet/>
      <dgm:spPr/>
      <dgm:t>
        <a:bodyPr/>
        <a:lstStyle/>
        <a:p>
          <a:endParaRPr lang="en-US"/>
        </a:p>
      </dgm:t>
    </dgm:pt>
    <dgm:pt modelId="{FD95F886-FF27-4D43-A027-076DC229F068}">
      <dgm:prSet/>
      <dgm:spPr/>
      <dgm:t>
        <a:bodyPr/>
        <a:lstStyle/>
        <a:p>
          <a:r>
            <a:rPr lang="en-US" dirty="0"/>
            <a:t>Significant PBM rebate issues resulted in higher consumer out-of-pocket costs</a:t>
          </a:r>
        </a:p>
      </dgm:t>
    </dgm:pt>
    <dgm:pt modelId="{6B3001A8-6BF7-4A9B-8A21-C91C686222A0}" type="parTrans" cxnId="{A87AD24D-0536-44C4-B4C6-6065EB427CF5}">
      <dgm:prSet/>
      <dgm:spPr/>
      <dgm:t>
        <a:bodyPr/>
        <a:lstStyle/>
        <a:p>
          <a:endParaRPr lang="en-US"/>
        </a:p>
      </dgm:t>
    </dgm:pt>
    <dgm:pt modelId="{17E53449-681B-4006-8752-00DAE8220B39}" type="sibTrans" cxnId="{A87AD24D-0536-44C4-B4C6-6065EB427CF5}">
      <dgm:prSet/>
      <dgm:spPr/>
      <dgm:t>
        <a:bodyPr/>
        <a:lstStyle/>
        <a:p>
          <a:endParaRPr lang="en-US"/>
        </a:p>
      </dgm:t>
    </dgm:pt>
    <dgm:pt modelId="{107F0C11-86C5-4A01-B10F-F6810A7EA0BE}" type="pres">
      <dgm:prSet presAssocID="{2301EAD8-C1D4-47A6-8542-AD3C59D74D94}" presName="linear" presStyleCnt="0">
        <dgm:presLayoutVars>
          <dgm:animLvl val="lvl"/>
          <dgm:resizeHandles val="exact"/>
        </dgm:presLayoutVars>
      </dgm:prSet>
      <dgm:spPr/>
    </dgm:pt>
    <dgm:pt modelId="{2215CBFB-D298-42D9-9D01-0009CBC6E896}" type="pres">
      <dgm:prSet presAssocID="{AC4934C0-CD07-46DE-B2C8-C48BA445B649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7CF8C979-1093-4FD9-8F29-FB385D16962E}" type="pres">
      <dgm:prSet presAssocID="{8957A2CD-ADB4-4ED7-A4BA-1957B8C20BC8}" presName="spacer" presStyleCnt="0"/>
      <dgm:spPr/>
    </dgm:pt>
    <dgm:pt modelId="{9D3CC955-3E48-4A88-90C9-E6155BD2AEBA}" type="pres">
      <dgm:prSet presAssocID="{E551D46D-9E8C-432F-975D-90C5596045D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E443B245-2BF6-41E2-9DD3-5C41E079C45E}" type="pres">
      <dgm:prSet presAssocID="{A05FCCC9-D910-43AD-AFA5-A13C6759AE38}" presName="spacer" presStyleCnt="0"/>
      <dgm:spPr/>
    </dgm:pt>
    <dgm:pt modelId="{84CB0E5F-3322-41EA-BAEA-9D5BA68509E6}" type="pres">
      <dgm:prSet presAssocID="{6488681C-1210-4B6E-B0AC-3D5264C925F3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40E7ED72-96CA-458C-8759-65917DB32836}" type="pres">
      <dgm:prSet presAssocID="{06A6CEA9-CD57-4D24-A164-4C041BB36252}" presName="spacer" presStyleCnt="0"/>
      <dgm:spPr/>
    </dgm:pt>
    <dgm:pt modelId="{8E6D5483-0D11-40AB-96F1-2A47E124C94C}" type="pres">
      <dgm:prSet presAssocID="{FD95F886-FF27-4D43-A027-076DC229F068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18385800-3371-439C-AC30-4B6E97B2842A}" type="presOf" srcId="{FD95F886-FF27-4D43-A027-076DC229F068}" destId="{8E6D5483-0D11-40AB-96F1-2A47E124C94C}" srcOrd="0" destOrd="0" presId="urn:microsoft.com/office/officeart/2005/8/layout/vList2"/>
    <dgm:cxn modelId="{C5E4E32E-BDD8-4303-A890-ADACA75981F6}" type="presOf" srcId="{AC4934C0-CD07-46DE-B2C8-C48BA445B649}" destId="{2215CBFB-D298-42D9-9D01-0009CBC6E896}" srcOrd="0" destOrd="0" presId="urn:microsoft.com/office/officeart/2005/8/layout/vList2"/>
    <dgm:cxn modelId="{DB1C9748-5D69-498F-8A71-9307E14F4542}" srcId="{2301EAD8-C1D4-47A6-8542-AD3C59D74D94}" destId="{6488681C-1210-4B6E-B0AC-3D5264C925F3}" srcOrd="2" destOrd="0" parTransId="{B437D3CE-67FE-4B7A-97A2-F0552066FB34}" sibTransId="{06A6CEA9-CD57-4D24-A164-4C041BB36252}"/>
    <dgm:cxn modelId="{A87AD24D-0536-44C4-B4C6-6065EB427CF5}" srcId="{2301EAD8-C1D4-47A6-8542-AD3C59D74D94}" destId="{FD95F886-FF27-4D43-A027-076DC229F068}" srcOrd="3" destOrd="0" parTransId="{6B3001A8-6BF7-4A9B-8A21-C91C686222A0}" sibTransId="{17E53449-681B-4006-8752-00DAE8220B39}"/>
    <dgm:cxn modelId="{33B93372-8BCE-4B4B-B00F-D472C983303A}" srcId="{2301EAD8-C1D4-47A6-8542-AD3C59D74D94}" destId="{AC4934C0-CD07-46DE-B2C8-C48BA445B649}" srcOrd="0" destOrd="0" parTransId="{F6D3ED7E-2B10-46D2-9D2B-BE917581A87D}" sibTransId="{8957A2CD-ADB4-4ED7-A4BA-1957B8C20BC8}"/>
    <dgm:cxn modelId="{201498B1-283C-4989-90A6-6AC36D4D121A}" srcId="{2301EAD8-C1D4-47A6-8542-AD3C59D74D94}" destId="{E551D46D-9E8C-432F-975D-90C5596045D4}" srcOrd="1" destOrd="0" parTransId="{10744DF6-7A48-4B0A-AEF5-B3DE9BA90125}" sibTransId="{A05FCCC9-D910-43AD-AFA5-A13C6759AE38}"/>
    <dgm:cxn modelId="{D8D0A8C0-C8A2-4E12-ACA0-49FC25001BCC}" type="presOf" srcId="{2301EAD8-C1D4-47A6-8542-AD3C59D74D94}" destId="{107F0C11-86C5-4A01-B10F-F6810A7EA0BE}" srcOrd="0" destOrd="0" presId="urn:microsoft.com/office/officeart/2005/8/layout/vList2"/>
    <dgm:cxn modelId="{3F64F7CA-DB46-47B4-A508-865BE3AE4C22}" type="presOf" srcId="{E551D46D-9E8C-432F-975D-90C5596045D4}" destId="{9D3CC955-3E48-4A88-90C9-E6155BD2AEBA}" srcOrd="0" destOrd="0" presId="urn:microsoft.com/office/officeart/2005/8/layout/vList2"/>
    <dgm:cxn modelId="{593592E2-CDD0-4C36-9A68-009313F60949}" type="presOf" srcId="{6488681C-1210-4B6E-B0AC-3D5264C925F3}" destId="{84CB0E5F-3322-41EA-BAEA-9D5BA68509E6}" srcOrd="0" destOrd="0" presId="urn:microsoft.com/office/officeart/2005/8/layout/vList2"/>
    <dgm:cxn modelId="{2389722E-2799-4BF3-B7ED-040B62496D73}" type="presParOf" srcId="{107F0C11-86C5-4A01-B10F-F6810A7EA0BE}" destId="{2215CBFB-D298-42D9-9D01-0009CBC6E896}" srcOrd="0" destOrd="0" presId="urn:microsoft.com/office/officeart/2005/8/layout/vList2"/>
    <dgm:cxn modelId="{2855732C-2EA8-4F05-ADE7-BB4998346849}" type="presParOf" srcId="{107F0C11-86C5-4A01-B10F-F6810A7EA0BE}" destId="{7CF8C979-1093-4FD9-8F29-FB385D16962E}" srcOrd="1" destOrd="0" presId="urn:microsoft.com/office/officeart/2005/8/layout/vList2"/>
    <dgm:cxn modelId="{88F6D955-AF3B-4BE8-8053-81B58BC2926A}" type="presParOf" srcId="{107F0C11-86C5-4A01-B10F-F6810A7EA0BE}" destId="{9D3CC955-3E48-4A88-90C9-E6155BD2AEBA}" srcOrd="2" destOrd="0" presId="urn:microsoft.com/office/officeart/2005/8/layout/vList2"/>
    <dgm:cxn modelId="{8E1B496B-202F-46F3-ABA2-EB0D1F089F39}" type="presParOf" srcId="{107F0C11-86C5-4A01-B10F-F6810A7EA0BE}" destId="{E443B245-2BF6-41E2-9DD3-5C41E079C45E}" srcOrd="3" destOrd="0" presId="urn:microsoft.com/office/officeart/2005/8/layout/vList2"/>
    <dgm:cxn modelId="{B995124A-D408-4331-9308-ADC806B83FA1}" type="presParOf" srcId="{107F0C11-86C5-4A01-B10F-F6810A7EA0BE}" destId="{84CB0E5F-3322-41EA-BAEA-9D5BA68509E6}" srcOrd="4" destOrd="0" presId="urn:microsoft.com/office/officeart/2005/8/layout/vList2"/>
    <dgm:cxn modelId="{9D5ACA45-803F-4823-B6E7-462C0C0EE77E}" type="presParOf" srcId="{107F0C11-86C5-4A01-B10F-F6810A7EA0BE}" destId="{40E7ED72-96CA-458C-8759-65917DB32836}" srcOrd="5" destOrd="0" presId="urn:microsoft.com/office/officeart/2005/8/layout/vList2"/>
    <dgm:cxn modelId="{E24E0C38-5729-400C-90AC-42BC6DBEF173}" type="presParOf" srcId="{107F0C11-86C5-4A01-B10F-F6810A7EA0BE}" destId="{8E6D5483-0D11-40AB-96F1-2A47E124C94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876B8191-4B40-4724-A4BB-2478A5E2F4E4}" type="doc">
      <dgm:prSet loTypeId="urn:microsoft.com/office/officeart/2005/8/layout/vList2" loCatId="list" qsTypeId="urn:microsoft.com/office/officeart/2005/8/quickstyle/simple4" qsCatId="simple" csTypeId="urn:microsoft.com/office/officeart/2005/8/colors/colorful2#5" csCatId="colorful" phldr="1"/>
      <dgm:spPr/>
      <dgm:t>
        <a:bodyPr/>
        <a:lstStyle/>
        <a:p>
          <a:endParaRPr lang="en-US"/>
        </a:p>
      </dgm:t>
    </dgm:pt>
    <dgm:pt modelId="{5E86ED51-AAE0-4A40-BA31-BF6DEC0D04B9}">
      <dgm:prSet/>
      <dgm:spPr/>
      <dgm:t>
        <a:bodyPr/>
        <a:lstStyle/>
        <a:p>
          <a:r>
            <a:rPr lang="en-US"/>
            <a:t>Lawsuit filed by FTC against three largest PBMs</a:t>
          </a:r>
        </a:p>
      </dgm:t>
    </dgm:pt>
    <dgm:pt modelId="{90C2AE5B-EBFC-475C-BCD9-D481814B4EF3}" type="parTrans" cxnId="{F68A43C5-E6F0-465E-A1B0-4F1E8CC2BA97}">
      <dgm:prSet/>
      <dgm:spPr/>
      <dgm:t>
        <a:bodyPr/>
        <a:lstStyle/>
        <a:p>
          <a:endParaRPr lang="en-US"/>
        </a:p>
      </dgm:t>
    </dgm:pt>
    <dgm:pt modelId="{307AF647-C972-44F6-82E5-1C560221C25B}" type="sibTrans" cxnId="{F68A43C5-E6F0-465E-A1B0-4F1E8CC2BA97}">
      <dgm:prSet/>
      <dgm:spPr/>
      <dgm:t>
        <a:bodyPr/>
        <a:lstStyle/>
        <a:p>
          <a:endParaRPr lang="en-US"/>
        </a:p>
      </dgm:t>
    </dgm:pt>
    <dgm:pt modelId="{BAC3B418-96CF-4939-80D6-14E3E7B81D5D}">
      <dgm:prSet/>
      <dgm:spPr/>
      <dgm:t>
        <a:bodyPr/>
        <a:lstStyle/>
        <a:p>
          <a:r>
            <a:rPr lang="en-US"/>
            <a:t>Alleged rebate system inflated insulin list prices</a:t>
          </a:r>
        </a:p>
      </dgm:t>
    </dgm:pt>
    <dgm:pt modelId="{AB11D75F-AC57-4B29-8409-731FC33001B6}" type="parTrans" cxnId="{1FD3F354-900C-41DB-B186-E6740E41FAE5}">
      <dgm:prSet/>
      <dgm:spPr/>
      <dgm:t>
        <a:bodyPr/>
        <a:lstStyle/>
        <a:p>
          <a:endParaRPr lang="en-US"/>
        </a:p>
      </dgm:t>
    </dgm:pt>
    <dgm:pt modelId="{5770CAD9-74E4-4395-9594-29E823E9F65F}" type="sibTrans" cxnId="{1FD3F354-900C-41DB-B186-E6740E41FAE5}">
      <dgm:prSet/>
      <dgm:spPr/>
      <dgm:t>
        <a:bodyPr/>
        <a:lstStyle/>
        <a:p>
          <a:endParaRPr lang="en-US"/>
        </a:p>
      </dgm:t>
    </dgm:pt>
    <dgm:pt modelId="{7003044D-663F-455D-BD49-C317193A76A5}">
      <dgm:prSet/>
      <dgm:spPr/>
      <dgm:t>
        <a:bodyPr/>
        <a:lstStyle/>
        <a:p>
          <a:r>
            <a:rPr lang="en-US"/>
            <a:t>Lower-priced insulins excluded despite patient benefit</a:t>
          </a:r>
        </a:p>
      </dgm:t>
    </dgm:pt>
    <dgm:pt modelId="{35D865E0-0CD5-462A-B3EC-3356369059E7}" type="parTrans" cxnId="{D08D67C7-D244-4672-BCC6-CA3BC7DC8B6B}">
      <dgm:prSet/>
      <dgm:spPr/>
      <dgm:t>
        <a:bodyPr/>
        <a:lstStyle/>
        <a:p>
          <a:endParaRPr lang="en-US"/>
        </a:p>
      </dgm:t>
    </dgm:pt>
    <dgm:pt modelId="{E3BF8114-4549-4C2A-910E-827593FEDC18}" type="sibTrans" cxnId="{D08D67C7-D244-4672-BCC6-CA3BC7DC8B6B}">
      <dgm:prSet/>
      <dgm:spPr/>
      <dgm:t>
        <a:bodyPr/>
        <a:lstStyle/>
        <a:p>
          <a:endParaRPr lang="en-US"/>
        </a:p>
      </dgm:t>
    </dgm:pt>
    <dgm:pt modelId="{DCF0A412-15F4-48DE-998C-681E99502E1E}">
      <dgm:prSet/>
      <dgm:spPr/>
      <dgm:t>
        <a:bodyPr/>
        <a:lstStyle/>
        <a:p>
          <a:r>
            <a:rPr lang="en-US"/>
            <a:t>Patients faced higher out-of-pocket costs</a:t>
          </a:r>
        </a:p>
      </dgm:t>
    </dgm:pt>
    <dgm:pt modelId="{0578EC74-BAFC-49EE-87B4-0CA0FF25B9D8}" type="parTrans" cxnId="{0B4D55D2-991C-41EB-9644-DF25C83C5ED9}">
      <dgm:prSet/>
      <dgm:spPr/>
      <dgm:t>
        <a:bodyPr/>
        <a:lstStyle/>
        <a:p>
          <a:endParaRPr lang="en-US"/>
        </a:p>
      </dgm:t>
    </dgm:pt>
    <dgm:pt modelId="{497EB70B-489C-4A1A-B765-BB63594D4327}" type="sibTrans" cxnId="{0B4D55D2-991C-41EB-9644-DF25C83C5ED9}">
      <dgm:prSet/>
      <dgm:spPr/>
      <dgm:t>
        <a:bodyPr/>
        <a:lstStyle/>
        <a:p>
          <a:endParaRPr lang="en-US"/>
        </a:p>
      </dgm:t>
    </dgm:pt>
    <dgm:pt modelId="{C7F28CDC-D545-4D56-9BF7-4C00F1808404}" type="pres">
      <dgm:prSet presAssocID="{876B8191-4B40-4724-A4BB-2478A5E2F4E4}" presName="linear" presStyleCnt="0">
        <dgm:presLayoutVars>
          <dgm:animLvl val="lvl"/>
          <dgm:resizeHandles val="exact"/>
        </dgm:presLayoutVars>
      </dgm:prSet>
      <dgm:spPr/>
    </dgm:pt>
    <dgm:pt modelId="{197DF7D5-5291-43CA-829A-7E51F884F072}" type="pres">
      <dgm:prSet presAssocID="{5E86ED51-AAE0-4A40-BA31-BF6DEC0D04B9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9BFF948-202B-477E-BDE5-AA678EB7C496}" type="pres">
      <dgm:prSet presAssocID="{307AF647-C972-44F6-82E5-1C560221C25B}" presName="spacer" presStyleCnt="0"/>
      <dgm:spPr/>
    </dgm:pt>
    <dgm:pt modelId="{6B4FF833-F6F1-452F-85EE-56F1CCB6A45B}" type="pres">
      <dgm:prSet presAssocID="{BAC3B418-96CF-4939-80D6-14E3E7B81D5D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A542F2B-ADC9-450E-84FE-8647F495C3C7}" type="pres">
      <dgm:prSet presAssocID="{5770CAD9-74E4-4395-9594-29E823E9F65F}" presName="spacer" presStyleCnt="0"/>
      <dgm:spPr/>
    </dgm:pt>
    <dgm:pt modelId="{ACF530CB-48CA-4BDE-A065-E00E891BF45D}" type="pres">
      <dgm:prSet presAssocID="{7003044D-663F-455D-BD49-C317193A76A5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379DFDC-0866-412F-8A93-6A90D60353E8}" type="pres">
      <dgm:prSet presAssocID="{E3BF8114-4549-4C2A-910E-827593FEDC18}" presName="spacer" presStyleCnt="0"/>
      <dgm:spPr/>
    </dgm:pt>
    <dgm:pt modelId="{2E5E6613-6F3D-4203-8D59-03C30483287F}" type="pres">
      <dgm:prSet presAssocID="{DCF0A412-15F4-48DE-998C-681E99502E1E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C6BA3F0B-DA8F-4AEE-92E7-81E4318C5AE9}" type="presOf" srcId="{7003044D-663F-455D-BD49-C317193A76A5}" destId="{ACF530CB-48CA-4BDE-A065-E00E891BF45D}" srcOrd="0" destOrd="0" presId="urn:microsoft.com/office/officeart/2005/8/layout/vList2"/>
    <dgm:cxn modelId="{AF887338-720F-4D0B-9531-6C6C9D645379}" type="presOf" srcId="{BAC3B418-96CF-4939-80D6-14E3E7B81D5D}" destId="{6B4FF833-F6F1-452F-85EE-56F1CCB6A45B}" srcOrd="0" destOrd="0" presId="urn:microsoft.com/office/officeart/2005/8/layout/vList2"/>
    <dgm:cxn modelId="{DAEF4E62-50DC-43A5-94F9-A0FBEE875ECD}" type="presOf" srcId="{DCF0A412-15F4-48DE-998C-681E99502E1E}" destId="{2E5E6613-6F3D-4203-8D59-03C30483287F}" srcOrd="0" destOrd="0" presId="urn:microsoft.com/office/officeart/2005/8/layout/vList2"/>
    <dgm:cxn modelId="{DFDE0A52-2F0F-4E07-A21E-F9DCA119695C}" type="presOf" srcId="{5E86ED51-AAE0-4A40-BA31-BF6DEC0D04B9}" destId="{197DF7D5-5291-43CA-829A-7E51F884F072}" srcOrd="0" destOrd="0" presId="urn:microsoft.com/office/officeart/2005/8/layout/vList2"/>
    <dgm:cxn modelId="{1FD3F354-900C-41DB-B186-E6740E41FAE5}" srcId="{876B8191-4B40-4724-A4BB-2478A5E2F4E4}" destId="{BAC3B418-96CF-4939-80D6-14E3E7B81D5D}" srcOrd="1" destOrd="0" parTransId="{AB11D75F-AC57-4B29-8409-731FC33001B6}" sibTransId="{5770CAD9-74E4-4395-9594-29E823E9F65F}"/>
    <dgm:cxn modelId="{16329677-46C7-43ED-A2D9-AE79F8A257EE}" type="presOf" srcId="{876B8191-4B40-4724-A4BB-2478A5E2F4E4}" destId="{C7F28CDC-D545-4D56-9BF7-4C00F1808404}" srcOrd="0" destOrd="0" presId="urn:microsoft.com/office/officeart/2005/8/layout/vList2"/>
    <dgm:cxn modelId="{F68A43C5-E6F0-465E-A1B0-4F1E8CC2BA97}" srcId="{876B8191-4B40-4724-A4BB-2478A5E2F4E4}" destId="{5E86ED51-AAE0-4A40-BA31-BF6DEC0D04B9}" srcOrd="0" destOrd="0" parTransId="{90C2AE5B-EBFC-475C-BCD9-D481814B4EF3}" sibTransId="{307AF647-C972-44F6-82E5-1C560221C25B}"/>
    <dgm:cxn modelId="{D08D67C7-D244-4672-BCC6-CA3BC7DC8B6B}" srcId="{876B8191-4B40-4724-A4BB-2478A5E2F4E4}" destId="{7003044D-663F-455D-BD49-C317193A76A5}" srcOrd="2" destOrd="0" parTransId="{35D865E0-0CD5-462A-B3EC-3356369059E7}" sibTransId="{E3BF8114-4549-4C2A-910E-827593FEDC18}"/>
    <dgm:cxn modelId="{0B4D55D2-991C-41EB-9644-DF25C83C5ED9}" srcId="{876B8191-4B40-4724-A4BB-2478A5E2F4E4}" destId="{DCF0A412-15F4-48DE-998C-681E99502E1E}" srcOrd="3" destOrd="0" parTransId="{0578EC74-BAFC-49EE-87B4-0CA0FF25B9D8}" sibTransId="{497EB70B-489C-4A1A-B765-BB63594D4327}"/>
    <dgm:cxn modelId="{3FD70D57-CC0D-47FF-8F49-CEEEA76DECFE}" type="presParOf" srcId="{C7F28CDC-D545-4D56-9BF7-4C00F1808404}" destId="{197DF7D5-5291-43CA-829A-7E51F884F072}" srcOrd="0" destOrd="0" presId="urn:microsoft.com/office/officeart/2005/8/layout/vList2"/>
    <dgm:cxn modelId="{34E17BF1-D910-4D75-BD5A-80DBDD87C733}" type="presParOf" srcId="{C7F28CDC-D545-4D56-9BF7-4C00F1808404}" destId="{19BFF948-202B-477E-BDE5-AA678EB7C496}" srcOrd="1" destOrd="0" presId="urn:microsoft.com/office/officeart/2005/8/layout/vList2"/>
    <dgm:cxn modelId="{C564D119-6725-48DE-9036-9C8C9D44872E}" type="presParOf" srcId="{C7F28CDC-D545-4D56-9BF7-4C00F1808404}" destId="{6B4FF833-F6F1-452F-85EE-56F1CCB6A45B}" srcOrd="2" destOrd="0" presId="urn:microsoft.com/office/officeart/2005/8/layout/vList2"/>
    <dgm:cxn modelId="{1067AC74-E11F-4ABA-A3DD-7A7264240F41}" type="presParOf" srcId="{C7F28CDC-D545-4D56-9BF7-4C00F1808404}" destId="{7A542F2B-ADC9-450E-84FE-8647F495C3C7}" srcOrd="3" destOrd="0" presId="urn:microsoft.com/office/officeart/2005/8/layout/vList2"/>
    <dgm:cxn modelId="{C64F15BC-3557-484E-A589-C848F051A47A}" type="presParOf" srcId="{C7F28CDC-D545-4D56-9BF7-4C00F1808404}" destId="{ACF530CB-48CA-4BDE-A065-E00E891BF45D}" srcOrd="4" destOrd="0" presId="urn:microsoft.com/office/officeart/2005/8/layout/vList2"/>
    <dgm:cxn modelId="{3B29CDC7-B500-4483-BFBF-22B690B6ABB3}" type="presParOf" srcId="{C7F28CDC-D545-4D56-9BF7-4C00F1808404}" destId="{1379DFDC-0866-412F-8A93-6A90D60353E8}" srcOrd="5" destOrd="0" presId="urn:microsoft.com/office/officeart/2005/8/layout/vList2"/>
    <dgm:cxn modelId="{6F8DA9E3-FDB4-47B7-8A66-ECD04EAC8F2C}" type="presParOf" srcId="{C7F28CDC-D545-4D56-9BF7-4C00F1808404}" destId="{2E5E6613-6F3D-4203-8D59-03C30483287F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876B8191-4B40-4724-A4BB-2478A5E2F4E4}" type="doc">
      <dgm:prSet loTypeId="urn:microsoft.com/office/officeart/2005/8/layout/vList2" loCatId="list" qsTypeId="urn:microsoft.com/office/officeart/2005/8/quickstyle/simple4" qsCatId="simple" csTypeId="urn:microsoft.com/office/officeart/2005/8/colors/colorful2#6" csCatId="colorful" phldr="1"/>
      <dgm:spPr/>
      <dgm:t>
        <a:bodyPr/>
        <a:lstStyle/>
        <a:p>
          <a:endParaRPr lang="en-US"/>
        </a:p>
      </dgm:t>
    </dgm:pt>
    <dgm:pt modelId="{5E86ED51-AAE0-4A40-BA31-BF6DEC0D04B9}">
      <dgm:prSet/>
      <dgm:spPr/>
      <dgm:t>
        <a:bodyPr/>
        <a:lstStyle/>
        <a:p>
          <a:r>
            <a:rPr lang="en-US" dirty="0"/>
            <a:t>Cigna’s Express Scripts settled the FTC lawsuit (Feb. 2026), changing rebate and pricing practices with comparable settlements imminent</a:t>
          </a:r>
        </a:p>
      </dgm:t>
    </dgm:pt>
    <dgm:pt modelId="{90C2AE5B-EBFC-475C-BCD9-D481814B4EF3}" type="parTrans" cxnId="{F68A43C5-E6F0-465E-A1B0-4F1E8CC2BA97}">
      <dgm:prSet/>
      <dgm:spPr/>
      <dgm:t>
        <a:bodyPr/>
        <a:lstStyle/>
        <a:p>
          <a:endParaRPr lang="en-US"/>
        </a:p>
      </dgm:t>
    </dgm:pt>
    <dgm:pt modelId="{307AF647-C972-44F6-82E5-1C560221C25B}" type="sibTrans" cxnId="{F68A43C5-E6F0-465E-A1B0-4F1E8CC2BA97}">
      <dgm:prSet/>
      <dgm:spPr/>
      <dgm:t>
        <a:bodyPr/>
        <a:lstStyle/>
        <a:p>
          <a:endParaRPr lang="en-US"/>
        </a:p>
      </dgm:t>
    </dgm:pt>
    <dgm:pt modelId="{BAC3B418-96CF-4939-80D6-14E3E7B81D5D}">
      <dgm:prSet/>
      <dgm:spPr/>
      <dgm:t>
        <a:bodyPr/>
        <a:lstStyle/>
        <a:p>
          <a:r>
            <a:rPr lang="en-US" dirty="0"/>
            <a:t>DOL Proposed Rule (Jan. 2026) increases PBM transparency for self-funded plans but coordination with the federal law referenced below will be required  when and if it is finalized. </a:t>
          </a:r>
        </a:p>
      </dgm:t>
    </dgm:pt>
    <dgm:pt modelId="{AB11D75F-AC57-4B29-8409-731FC33001B6}" type="parTrans" cxnId="{1FD3F354-900C-41DB-B186-E6740E41FAE5}">
      <dgm:prSet/>
      <dgm:spPr/>
      <dgm:t>
        <a:bodyPr/>
        <a:lstStyle/>
        <a:p>
          <a:endParaRPr lang="en-US"/>
        </a:p>
      </dgm:t>
    </dgm:pt>
    <dgm:pt modelId="{5770CAD9-74E4-4395-9594-29E823E9F65F}" type="sibTrans" cxnId="{1FD3F354-900C-41DB-B186-E6740E41FAE5}">
      <dgm:prSet/>
      <dgm:spPr/>
      <dgm:t>
        <a:bodyPr/>
        <a:lstStyle/>
        <a:p>
          <a:endParaRPr lang="en-US"/>
        </a:p>
      </dgm:t>
    </dgm:pt>
    <dgm:pt modelId="{7003044D-663F-455D-BD49-C317193A76A5}">
      <dgm:prSet/>
      <dgm:spPr/>
      <dgm:t>
        <a:bodyPr/>
        <a:lstStyle/>
        <a:p>
          <a:r>
            <a:rPr lang="en-US" dirty="0"/>
            <a:t>Consolidated Appropriations Act of 2026 restricts PBM compensation tied to drug prices and requires greater transparency</a:t>
          </a:r>
        </a:p>
      </dgm:t>
    </dgm:pt>
    <dgm:pt modelId="{35D865E0-0CD5-462A-B3EC-3356369059E7}" type="parTrans" cxnId="{D08D67C7-D244-4672-BCC6-CA3BC7DC8B6B}">
      <dgm:prSet/>
      <dgm:spPr/>
      <dgm:t>
        <a:bodyPr/>
        <a:lstStyle/>
        <a:p>
          <a:endParaRPr lang="en-US"/>
        </a:p>
      </dgm:t>
    </dgm:pt>
    <dgm:pt modelId="{E3BF8114-4549-4C2A-910E-827593FEDC18}" type="sibTrans" cxnId="{D08D67C7-D244-4672-BCC6-CA3BC7DC8B6B}">
      <dgm:prSet/>
      <dgm:spPr/>
      <dgm:t>
        <a:bodyPr/>
        <a:lstStyle/>
        <a:p>
          <a:endParaRPr lang="en-US"/>
        </a:p>
      </dgm:t>
    </dgm:pt>
    <dgm:pt modelId="{DCF0A412-15F4-48DE-998C-681E99502E1E}">
      <dgm:prSet/>
      <dgm:spPr/>
      <dgm:t>
        <a:bodyPr/>
        <a:lstStyle/>
        <a:p>
          <a:r>
            <a:rPr lang="en-US" dirty="0"/>
            <a:t>PBM industry currently undergoing major overhaul of business practices and payment models due to these enhanced legal pressures</a:t>
          </a:r>
        </a:p>
      </dgm:t>
    </dgm:pt>
    <dgm:pt modelId="{0578EC74-BAFC-49EE-87B4-0CA0FF25B9D8}" type="parTrans" cxnId="{0B4D55D2-991C-41EB-9644-DF25C83C5ED9}">
      <dgm:prSet/>
      <dgm:spPr/>
      <dgm:t>
        <a:bodyPr/>
        <a:lstStyle/>
        <a:p>
          <a:endParaRPr lang="en-US"/>
        </a:p>
      </dgm:t>
    </dgm:pt>
    <dgm:pt modelId="{497EB70B-489C-4A1A-B765-BB63594D4327}" type="sibTrans" cxnId="{0B4D55D2-991C-41EB-9644-DF25C83C5ED9}">
      <dgm:prSet/>
      <dgm:spPr/>
      <dgm:t>
        <a:bodyPr/>
        <a:lstStyle/>
        <a:p>
          <a:endParaRPr lang="en-US"/>
        </a:p>
      </dgm:t>
    </dgm:pt>
    <dgm:pt modelId="{C7F28CDC-D545-4D56-9BF7-4C00F1808404}" type="pres">
      <dgm:prSet presAssocID="{876B8191-4B40-4724-A4BB-2478A5E2F4E4}" presName="linear" presStyleCnt="0">
        <dgm:presLayoutVars>
          <dgm:animLvl val="lvl"/>
          <dgm:resizeHandles val="exact"/>
        </dgm:presLayoutVars>
      </dgm:prSet>
      <dgm:spPr/>
    </dgm:pt>
    <dgm:pt modelId="{197DF7D5-5291-43CA-829A-7E51F884F072}" type="pres">
      <dgm:prSet presAssocID="{5E86ED51-AAE0-4A40-BA31-BF6DEC0D04B9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9BFF948-202B-477E-BDE5-AA678EB7C496}" type="pres">
      <dgm:prSet presAssocID="{307AF647-C972-44F6-82E5-1C560221C25B}" presName="spacer" presStyleCnt="0"/>
      <dgm:spPr/>
    </dgm:pt>
    <dgm:pt modelId="{6B4FF833-F6F1-452F-85EE-56F1CCB6A45B}" type="pres">
      <dgm:prSet presAssocID="{BAC3B418-96CF-4939-80D6-14E3E7B81D5D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A542F2B-ADC9-450E-84FE-8647F495C3C7}" type="pres">
      <dgm:prSet presAssocID="{5770CAD9-74E4-4395-9594-29E823E9F65F}" presName="spacer" presStyleCnt="0"/>
      <dgm:spPr/>
    </dgm:pt>
    <dgm:pt modelId="{ACF530CB-48CA-4BDE-A065-E00E891BF45D}" type="pres">
      <dgm:prSet presAssocID="{7003044D-663F-455D-BD49-C317193A76A5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379DFDC-0866-412F-8A93-6A90D60353E8}" type="pres">
      <dgm:prSet presAssocID="{E3BF8114-4549-4C2A-910E-827593FEDC18}" presName="spacer" presStyleCnt="0"/>
      <dgm:spPr/>
    </dgm:pt>
    <dgm:pt modelId="{2E5E6613-6F3D-4203-8D59-03C30483287F}" type="pres">
      <dgm:prSet presAssocID="{DCF0A412-15F4-48DE-998C-681E99502E1E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872EEE3E-A481-4988-92B1-BB8FB90F0E9E}" type="presOf" srcId="{DCF0A412-15F4-48DE-998C-681E99502E1E}" destId="{2E5E6613-6F3D-4203-8D59-03C30483287F}" srcOrd="0" destOrd="0" presId="urn:microsoft.com/office/officeart/2005/8/layout/vList2"/>
    <dgm:cxn modelId="{1FD3F354-900C-41DB-B186-E6740E41FAE5}" srcId="{876B8191-4B40-4724-A4BB-2478A5E2F4E4}" destId="{BAC3B418-96CF-4939-80D6-14E3E7B81D5D}" srcOrd="1" destOrd="0" parTransId="{AB11D75F-AC57-4B29-8409-731FC33001B6}" sibTransId="{5770CAD9-74E4-4395-9594-29E823E9F65F}"/>
    <dgm:cxn modelId="{16329677-46C7-43ED-A2D9-AE79F8A257EE}" type="presOf" srcId="{876B8191-4B40-4724-A4BB-2478A5E2F4E4}" destId="{C7F28CDC-D545-4D56-9BF7-4C00F1808404}" srcOrd="0" destOrd="0" presId="urn:microsoft.com/office/officeart/2005/8/layout/vList2"/>
    <dgm:cxn modelId="{D1F88F58-F11F-4062-8CE9-003CA04DB212}" type="presOf" srcId="{BAC3B418-96CF-4939-80D6-14E3E7B81D5D}" destId="{6B4FF833-F6F1-452F-85EE-56F1CCB6A45B}" srcOrd="0" destOrd="0" presId="urn:microsoft.com/office/officeart/2005/8/layout/vList2"/>
    <dgm:cxn modelId="{C94BF87D-658C-4E65-A8E5-E66D1FA83481}" type="presOf" srcId="{7003044D-663F-455D-BD49-C317193A76A5}" destId="{ACF530CB-48CA-4BDE-A065-E00E891BF45D}" srcOrd="0" destOrd="0" presId="urn:microsoft.com/office/officeart/2005/8/layout/vList2"/>
    <dgm:cxn modelId="{76FFCDB4-BCEB-435F-80CC-E3D3E8D6ADCF}" type="presOf" srcId="{5E86ED51-AAE0-4A40-BA31-BF6DEC0D04B9}" destId="{197DF7D5-5291-43CA-829A-7E51F884F072}" srcOrd="0" destOrd="0" presId="urn:microsoft.com/office/officeart/2005/8/layout/vList2"/>
    <dgm:cxn modelId="{F68A43C5-E6F0-465E-A1B0-4F1E8CC2BA97}" srcId="{876B8191-4B40-4724-A4BB-2478A5E2F4E4}" destId="{5E86ED51-AAE0-4A40-BA31-BF6DEC0D04B9}" srcOrd="0" destOrd="0" parTransId="{90C2AE5B-EBFC-475C-BCD9-D481814B4EF3}" sibTransId="{307AF647-C972-44F6-82E5-1C560221C25B}"/>
    <dgm:cxn modelId="{D08D67C7-D244-4672-BCC6-CA3BC7DC8B6B}" srcId="{876B8191-4B40-4724-A4BB-2478A5E2F4E4}" destId="{7003044D-663F-455D-BD49-C317193A76A5}" srcOrd="2" destOrd="0" parTransId="{35D865E0-0CD5-462A-B3EC-3356369059E7}" sibTransId="{E3BF8114-4549-4C2A-910E-827593FEDC18}"/>
    <dgm:cxn modelId="{0B4D55D2-991C-41EB-9644-DF25C83C5ED9}" srcId="{876B8191-4B40-4724-A4BB-2478A5E2F4E4}" destId="{DCF0A412-15F4-48DE-998C-681E99502E1E}" srcOrd="3" destOrd="0" parTransId="{0578EC74-BAFC-49EE-87B4-0CA0FF25B9D8}" sibTransId="{497EB70B-489C-4A1A-B765-BB63594D4327}"/>
    <dgm:cxn modelId="{72402C3A-8791-4203-B669-7175F7D9BD89}" type="presParOf" srcId="{C7F28CDC-D545-4D56-9BF7-4C00F1808404}" destId="{197DF7D5-5291-43CA-829A-7E51F884F072}" srcOrd="0" destOrd="0" presId="urn:microsoft.com/office/officeart/2005/8/layout/vList2"/>
    <dgm:cxn modelId="{724FFA38-EB0E-4932-8D2D-BBB7351BD2CE}" type="presParOf" srcId="{C7F28CDC-D545-4D56-9BF7-4C00F1808404}" destId="{19BFF948-202B-477E-BDE5-AA678EB7C496}" srcOrd="1" destOrd="0" presId="urn:microsoft.com/office/officeart/2005/8/layout/vList2"/>
    <dgm:cxn modelId="{E3422FBE-0EB1-4268-92AD-DB61E72BD950}" type="presParOf" srcId="{C7F28CDC-D545-4D56-9BF7-4C00F1808404}" destId="{6B4FF833-F6F1-452F-85EE-56F1CCB6A45B}" srcOrd="2" destOrd="0" presId="urn:microsoft.com/office/officeart/2005/8/layout/vList2"/>
    <dgm:cxn modelId="{42010EDB-28B7-446C-9C1E-F3EB349D1FFF}" type="presParOf" srcId="{C7F28CDC-D545-4D56-9BF7-4C00F1808404}" destId="{7A542F2B-ADC9-450E-84FE-8647F495C3C7}" srcOrd="3" destOrd="0" presId="urn:microsoft.com/office/officeart/2005/8/layout/vList2"/>
    <dgm:cxn modelId="{E05D4020-66F6-4C8E-86C0-36DF490D2835}" type="presParOf" srcId="{C7F28CDC-D545-4D56-9BF7-4C00F1808404}" destId="{ACF530CB-48CA-4BDE-A065-E00E891BF45D}" srcOrd="4" destOrd="0" presId="urn:microsoft.com/office/officeart/2005/8/layout/vList2"/>
    <dgm:cxn modelId="{43DF50C3-0B35-4230-98A6-EBAACFD2DAB3}" type="presParOf" srcId="{C7F28CDC-D545-4D56-9BF7-4C00F1808404}" destId="{1379DFDC-0866-412F-8A93-6A90D60353E8}" srcOrd="5" destOrd="0" presId="urn:microsoft.com/office/officeart/2005/8/layout/vList2"/>
    <dgm:cxn modelId="{BB5B7404-0C0E-414A-9657-5A37202C7C25}" type="presParOf" srcId="{C7F28CDC-D545-4D56-9BF7-4C00F1808404}" destId="{2E5E6613-6F3D-4203-8D59-03C30483287F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AAF7A20-F665-4F6B-92E6-62382FA4F084}" type="doc">
      <dgm:prSet loTypeId="urn:microsoft.com/office/officeart/2005/8/layout/default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3C5CC0D8-1EBB-4281-B677-2E3818602D49}">
      <dgm:prSet/>
      <dgm:spPr>
        <a:solidFill>
          <a:srgbClr val="ED7D31"/>
        </a:solidFill>
      </dgm:spPr>
      <dgm:t>
        <a:bodyPr/>
        <a:lstStyle/>
        <a:p>
          <a:r>
            <a:rPr lang="en-US"/>
            <a:t>Eliminates double marginalization (“EDM”)</a:t>
          </a:r>
        </a:p>
      </dgm:t>
    </dgm:pt>
    <dgm:pt modelId="{B3216555-F7C7-418F-82D2-ABE27FB5DB44}" type="parTrans" cxnId="{C00ABD2F-0E5E-4692-B444-088A55508162}">
      <dgm:prSet/>
      <dgm:spPr/>
      <dgm:t>
        <a:bodyPr/>
        <a:lstStyle/>
        <a:p>
          <a:endParaRPr lang="en-US"/>
        </a:p>
      </dgm:t>
    </dgm:pt>
    <dgm:pt modelId="{57F8A2E2-C4C3-4177-9DE4-63B44537786A}" type="sibTrans" cxnId="{C00ABD2F-0E5E-4692-B444-088A55508162}">
      <dgm:prSet/>
      <dgm:spPr/>
      <dgm:t>
        <a:bodyPr/>
        <a:lstStyle/>
        <a:p>
          <a:endParaRPr lang="en-US"/>
        </a:p>
      </dgm:t>
    </dgm:pt>
    <dgm:pt modelId="{91C7D24B-783C-473D-A154-74383CA47DAC}">
      <dgm:prSet/>
      <dgm:spPr>
        <a:solidFill>
          <a:srgbClr val="FFC000"/>
        </a:solidFill>
      </dgm:spPr>
      <dgm:t>
        <a:bodyPr/>
        <a:lstStyle/>
        <a:p>
          <a:r>
            <a:rPr lang="en-US">
              <a:solidFill>
                <a:srgbClr val="333333"/>
              </a:solidFill>
            </a:rPr>
            <a:t>Strengthens care coordination and data sharing</a:t>
          </a:r>
        </a:p>
      </dgm:t>
    </dgm:pt>
    <dgm:pt modelId="{35BECDE8-096C-4B7C-AB41-82FE01DD1CE2}" type="parTrans" cxnId="{AADBA9F4-0D66-47B6-BFFE-25C87CF5A05D}">
      <dgm:prSet/>
      <dgm:spPr/>
      <dgm:t>
        <a:bodyPr/>
        <a:lstStyle/>
        <a:p>
          <a:endParaRPr lang="en-US"/>
        </a:p>
      </dgm:t>
    </dgm:pt>
    <dgm:pt modelId="{624003BC-CA9B-4E04-A17C-84AB624B5D41}" type="sibTrans" cxnId="{AADBA9F4-0D66-47B6-BFFE-25C87CF5A05D}">
      <dgm:prSet/>
      <dgm:spPr/>
      <dgm:t>
        <a:bodyPr/>
        <a:lstStyle/>
        <a:p>
          <a:endParaRPr lang="en-US"/>
        </a:p>
      </dgm:t>
    </dgm:pt>
    <dgm:pt modelId="{C52005A9-E82D-40FB-8F26-5711F81C9D6D}">
      <dgm:prSet/>
      <dgm:spPr>
        <a:solidFill>
          <a:srgbClr val="70AD47"/>
        </a:solidFill>
      </dgm:spPr>
      <dgm:t>
        <a:bodyPr/>
        <a:lstStyle/>
        <a:p>
          <a:r>
            <a:rPr lang="en-US" b="1"/>
            <a:t>Aligns with value-based and risk-based payment models</a:t>
          </a:r>
          <a:endParaRPr lang="en-US"/>
        </a:p>
      </dgm:t>
    </dgm:pt>
    <dgm:pt modelId="{598EAE50-0084-4CD9-B03F-8A3353CE7CB8}" type="parTrans" cxnId="{C2CFDE38-A349-4073-B3E8-48DA919DDF4F}">
      <dgm:prSet/>
      <dgm:spPr/>
      <dgm:t>
        <a:bodyPr/>
        <a:lstStyle/>
        <a:p>
          <a:endParaRPr lang="en-US"/>
        </a:p>
      </dgm:t>
    </dgm:pt>
    <dgm:pt modelId="{9ED78BA4-6D82-4812-9E59-411BC638FCC5}" type="sibTrans" cxnId="{C2CFDE38-A349-4073-B3E8-48DA919DDF4F}">
      <dgm:prSet/>
      <dgm:spPr/>
      <dgm:t>
        <a:bodyPr/>
        <a:lstStyle/>
        <a:p>
          <a:endParaRPr lang="en-US"/>
        </a:p>
      </dgm:t>
    </dgm:pt>
    <dgm:pt modelId="{91AE7FF3-EC27-4D98-967A-CFFD2A123811}">
      <dgm:prSet/>
      <dgm:spPr>
        <a:solidFill>
          <a:srgbClr val="ED7D31"/>
        </a:solidFill>
      </dgm:spPr>
      <dgm:t>
        <a:bodyPr/>
        <a:lstStyle/>
        <a:p>
          <a:r>
            <a:rPr lang="en-US"/>
            <a:t>Enhances management of high-cost patients</a:t>
          </a:r>
        </a:p>
      </dgm:t>
    </dgm:pt>
    <dgm:pt modelId="{DC93819A-302F-4FF1-844E-DC60DDA1F758}" type="parTrans" cxnId="{07CF9ECD-3B48-4664-9BAD-6C52A5800802}">
      <dgm:prSet/>
      <dgm:spPr/>
      <dgm:t>
        <a:bodyPr/>
        <a:lstStyle/>
        <a:p>
          <a:endParaRPr lang="en-US"/>
        </a:p>
      </dgm:t>
    </dgm:pt>
    <dgm:pt modelId="{598BF580-8FF9-420A-BD96-1AE2E8A828D7}" type="sibTrans" cxnId="{07CF9ECD-3B48-4664-9BAD-6C52A5800802}">
      <dgm:prSet/>
      <dgm:spPr/>
      <dgm:t>
        <a:bodyPr/>
        <a:lstStyle/>
        <a:p>
          <a:endParaRPr lang="en-US"/>
        </a:p>
      </dgm:t>
    </dgm:pt>
    <dgm:pt modelId="{DB342E8A-CAD9-49CB-BB91-52C6987D682E}">
      <dgm:prSet/>
      <dgm:spPr>
        <a:solidFill>
          <a:srgbClr val="FFC000"/>
        </a:solidFill>
      </dgm:spPr>
      <dgm:t>
        <a:bodyPr/>
        <a:lstStyle/>
        <a:p>
          <a:r>
            <a:rPr lang="en-US">
              <a:solidFill>
                <a:srgbClr val="333333"/>
              </a:solidFill>
            </a:rPr>
            <a:t>Enables innovation and long-term investment</a:t>
          </a:r>
        </a:p>
      </dgm:t>
    </dgm:pt>
    <dgm:pt modelId="{A85D4713-AE4B-458D-A0BE-6A1421202B86}" type="parTrans" cxnId="{23C7BBD6-396A-4F81-B43A-40220D7D9313}">
      <dgm:prSet/>
      <dgm:spPr/>
      <dgm:t>
        <a:bodyPr/>
        <a:lstStyle/>
        <a:p>
          <a:endParaRPr lang="en-US"/>
        </a:p>
      </dgm:t>
    </dgm:pt>
    <dgm:pt modelId="{6838FCBB-6D88-48D2-861F-D4ED3307B949}" type="sibTrans" cxnId="{23C7BBD6-396A-4F81-B43A-40220D7D9313}">
      <dgm:prSet/>
      <dgm:spPr/>
      <dgm:t>
        <a:bodyPr/>
        <a:lstStyle/>
        <a:p>
          <a:endParaRPr lang="en-US"/>
        </a:p>
      </dgm:t>
    </dgm:pt>
    <dgm:pt modelId="{1DFC3083-7D23-43C9-AA3E-6D2FE44BA66C}">
      <dgm:prSet/>
      <dgm:spPr>
        <a:solidFill>
          <a:srgbClr val="70AD47"/>
        </a:solidFill>
      </dgm:spPr>
      <dgm:t>
        <a:bodyPr/>
        <a:lstStyle/>
        <a:p>
          <a:r>
            <a:rPr lang="en-US"/>
            <a:t>Reduces friction in arm’s length contracting</a:t>
          </a:r>
        </a:p>
      </dgm:t>
    </dgm:pt>
    <dgm:pt modelId="{C2EDBEF7-CA4F-41F2-967D-9CECA5B73AF1}" type="parTrans" cxnId="{59689B44-F89A-4856-B9C2-357B2FE63C0E}">
      <dgm:prSet/>
      <dgm:spPr/>
      <dgm:t>
        <a:bodyPr/>
        <a:lstStyle/>
        <a:p>
          <a:endParaRPr lang="en-US"/>
        </a:p>
      </dgm:t>
    </dgm:pt>
    <dgm:pt modelId="{83FA74E5-4F2E-429F-A117-711FB6287C73}" type="sibTrans" cxnId="{59689B44-F89A-4856-B9C2-357B2FE63C0E}">
      <dgm:prSet/>
      <dgm:spPr/>
      <dgm:t>
        <a:bodyPr/>
        <a:lstStyle/>
        <a:p>
          <a:endParaRPr lang="en-US"/>
        </a:p>
      </dgm:t>
    </dgm:pt>
    <dgm:pt modelId="{12DA9E1C-E71B-47F0-B3DC-79CE5C62760A}" type="pres">
      <dgm:prSet presAssocID="{8AAF7A20-F665-4F6B-92E6-62382FA4F084}" presName="diagram" presStyleCnt="0">
        <dgm:presLayoutVars>
          <dgm:dir/>
          <dgm:resizeHandles val="exact"/>
        </dgm:presLayoutVars>
      </dgm:prSet>
      <dgm:spPr/>
    </dgm:pt>
    <dgm:pt modelId="{988DDB96-FA9F-4A5A-81D1-B09555CABE2C}" type="pres">
      <dgm:prSet presAssocID="{3C5CC0D8-1EBB-4281-B677-2E3818602D49}" presName="node" presStyleLbl="node1" presStyleIdx="0" presStyleCnt="6">
        <dgm:presLayoutVars>
          <dgm:bulletEnabled val="1"/>
        </dgm:presLayoutVars>
      </dgm:prSet>
      <dgm:spPr/>
    </dgm:pt>
    <dgm:pt modelId="{92849697-5463-4F46-B912-B6F952FFFC65}" type="pres">
      <dgm:prSet presAssocID="{57F8A2E2-C4C3-4177-9DE4-63B44537786A}" presName="sibTrans" presStyleCnt="0"/>
      <dgm:spPr/>
    </dgm:pt>
    <dgm:pt modelId="{E75A522E-3F2C-43E6-8F88-21C4B65D1445}" type="pres">
      <dgm:prSet presAssocID="{91C7D24B-783C-473D-A154-74383CA47DAC}" presName="node" presStyleLbl="node1" presStyleIdx="1" presStyleCnt="6">
        <dgm:presLayoutVars>
          <dgm:bulletEnabled val="1"/>
        </dgm:presLayoutVars>
      </dgm:prSet>
      <dgm:spPr/>
    </dgm:pt>
    <dgm:pt modelId="{3868045D-DE81-423E-88C3-9EF6FC3771ED}" type="pres">
      <dgm:prSet presAssocID="{624003BC-CA9B-4E04-A17C-84AB624B5D41}" presName="sibTrans" presStyleCnt="0"/>
      <dgm:spPr/>
    </dgm:pt>
    <dgm:pt modelId="{3CE71E4C-2544-4288-96E8-944E2E635D0B}" type="pres">
      <dgm:prSet presAssocID="{C52005A9-E82D-40FB-8F26-5711F81C9D6D}" presName="node" presStyleLbl="node1" presStyleIdx="2" presStyleCnt="6">
        <dgm:presLayoutVars>
          <dgm:bulletEnabled val="1"/>
        </dgm:presLayoutVars>
      </dgm:prSet>
      <dgm:spPr/>
    </dgm:pt>
    <dgm:pt modelId="{AF025FA0-B5A2-4314-BE4C-1142FB7AEEC9}" type="pres">
      <dgm:prSet presAssocID="{9ED78BA4-6D82-4812-9E59-411BC638FCC5}" presName="sibTrans" presStyleCnt="0"/>
      <dgm:spPr/>
    </dgm:pt>
    <dgm:pt modelId="{9F6AB5DD-223F-4E87-8A6C-0ABA2F1E01BE}" type="pres">
      <dgm:prSet presAssocID="{91AE7FF3-EC27-4D98-967A-CFFD2A123811}" presName="node" presStyleLbl="node1" presStyleIdx="3" presStyleCnt="6">
        <dgm:presLayoutVars>
          <dgm:bulletEnabled val="1"/>
        </dgm:presLayoutVars>
      </dgm:prSet>
      <dgm:spPr/>
    </dgm:pt>
    <dgm:pt modelId="{8BC3AD95-4BFA-4FA3-8476-DED8DC387016}" type="pres">
      <dgm:prSet presAssocID="{598BF580-8FF9-420A-BD96-1AE2E8A828D7}" presName="sibTrans" presStyleCnt="0"/>
      <dgm:spPr/>
    </dgm:pt>
    <dgm:pt modelId="{1B6B212E-C7D9-48F2-9756-EED6DF30D463}" type="pres">
      <dgm:prSet presAssocID="{DB342E8A-CAD9-49CB-BB91-52C6987D682E}" presName="node" presStyleLbl="node1" presStyleIdx="4" presStyleCnt="6">
        <dgm:presLayoutVars>
          <dgm:bulletEnabled val="1"/>
        </dgm:presLayoutVars>
      </dgm:prSet>
      <dgm:spPr/>
    </dgm:pt>
    <dgm:pt modelId="{DFBE191B-3F0F-4EC3-AD68-4A635227B8F6}" type="pres">
      <dgm:prSet presAssocID="{6838FCBB-6D88-48D2-861F-D4ED3307B949}" presName="sibTrans" presStyleCnt="0"/>
      <dgm:spPr/>
    </dgm:pt>
    <dgm:pt modelId="{646A449A-5927-4CC2-B62B-15FF305EA039}" type="pres">
      <dgm:prSet presAssocID="{1DFC3083-7D23-43C9-AA3E-6D2FE44BA66C}" presName="node" presStyleLbl="node1" presStyleIdx="5" presStyleCnt="6">
        <dgm:presLayoutVars>
          <dgm:bulletEnabled val="1"/>
        </dgm:presLayoutVars>
      </dgm:prSet>
      <dgm:spPr/>
    </dgm:pt>
  </dgm:ptLst>
  <dgm:cxnLst>
    <dgm:cxn modelId="{A2D7D108-E12F-4ECB-B3E0-20F9E7BA3DE3}" type="presOf" srcId="{DB342E8A-CAD9-49CB-BB91-52C6987D682E}" destId="{1B6B212E-C7D9-48F2-9756-EED6DF30D463}" srcOrd="0" destOrd="0" presId="urn:microsoft.com/office/officeart/2005/8/layout/default"/>
    <dgm:cxn modelId="{C00ABD2F-0E5E-4692-B444-088A55508162}" srcId="{8AAF7A20-F665-4F6B-92E6-62382FA4F084}" destId="{3C5CC0D8-1EBB-4281-B677-2E3818602D49}" srcOrd="0" destOrd="0" parTransId="{B3216555-F7C7-418F-82D2-ABE27FB5DB44}" sibTransId="{57F8A2E2-C4C3-4177-9DE4-63B44537786A}"/>
    <dgm:cxn modelId="{563CD837-30A3-4545-8F61-670C4664A3E3}" type="presOf" srcId="{3C5CC0D8-1EBB-4281-B677-2E3818602D49}" destId="{988DDB96-FA9F-4A5A-81D1-B09555CABE2C}" srcOrd="0" destOrd="0" presId="urn:microsoft.com/office/officeart/2005/8/layout/default"/>
    <dgm:cxn modelId="{C2CFDE38-A349-4073-B3E8-48DA919DDF4F}" srcId="{8AAF7A20-F665-4F6B-92E6-62382FA4F084}" destId="{C52005A9-E82D-40FB-8F26-5711F81C9D6D}" srcOrd="2" destOrd="0" parTransId="{598EAE50-0084-4CD9-B03F-8A3353CE7CB8}" sibTransId="{9ED78BA4-6D82-4812-9E59-411BC638FCC5}"/>
    <dgm:cxn modelId="{59689B44-F89A-4856-B9C2-357B2FE63C0E}" srcId="{8AAF7A20-F665-4F6B-92E6-62382FA4F084}" destId="{1DFC3083-7D23-43C9-AA3E-6D2FE44BA66C}" srcOrd="5" destOrd="0" parTransId="{C2EDBEF7-CA4F-41F2-967D-9CECA5B73AF1}" sibTransId="{83FA74E5-4F2E-429F-A117-711FB6287C73}"/>
    <dgm:cxn modelId="{96164B83-76C1-4967-8A5A-F44FE6E90828}" type="presOf" srcId="{8AAF7A20-F665-4F6B-92E6-62382FA4F084}" destId="{12DA9E1C-E71B-47F0-B3DC-79CE5C62760A}" srcOrd="0" destOrd="0" presId="urn:microsoft.com/office/officeart/2005/8/layout/default"/>
    <dgm:cxn modelId="{62C6468D-ECE6-49AC-9B12-BADE43581C85}" type="presOf" srcId="{91C7D24B-783C-473D-A154-74383CA47DAC}" destId="{E75A522E-3F2C-43E6-8F88-21C4B65D1445}" srcOrd="0" destOrd="0" presId="urn:microsoft.com/office/officeart/2005/8/layout/default"/>
    <dgm:cxn modelId="{07CF9ECD-3B48-4664-9BAD-6C52A5800802}" srcId="{8AAF7A20-F665-4F6B-92E6-62382FA4F084}" destId="{91AE7FF3-EC27-4D98-967A-CFFD2A123811}" srcOrd="3" destOrd="0" parTransId="{DC93819A-302F-4FF1-844E-DC60DDA1F758}" sibTransId="{598BF580-8FF9-420A-BD96-1AE2E8A828D7}"/>
    <dgm:cxn modelId="{1B67CED2-F1F4-46F9-A42E-307DADE1EABE}" type="presOf" srcId="{91AE7FF3-EC27-4D98-967A-CFFD2A123811}" destId="{9F6AB5DD-223F-4E87-8A6C-0ABA2F1E01BE}" srcOrd="0" destOrd="0" presId="urn:microsoft.com/office/officeart/2005/8/layout/default"/>
    <dgm:cxn modelId="{EE1007D5-B641-4A98-B845-3CE7B33D90FF}" type="presOf" srcId="{C52005A9-E82D-40FB-8F26-5711F81C9D6D}" destId="{3CE71E4C-2544-4288-96E8-944E2E635D0B}" srcOrd="0" destOrd="0" presId="urn:microsoft.com/office/officeart/2005/8/layout/default"/>
    <dgm:cxn modelId="{23C7BBD6-396A-4F81-B43A-40220D7D9313}" srcId="{8AAF7A20-F665-4F6B-92E6-62382FA4F084}" destId="{DB342E8A-CAD9-49CB-BB91-52C6987D682E}" srcOrd="4" destOrd="0" parTransId="{A85D4713-AE4B-458D-A0BE-6A1421202B86}" sibTransId="{6838FCBB-6D88-48D2-861F-D4ED3307B949}"/>
    <dgm:cxn modelId="{E61C63E5-1EDA-491A-A558-AAF13CAF5741}" type="presOf" srcId="{1DFC3083-7D23-43C9-AA3E-6D2FE44BA66C}" destId="{646A449A-5927-4CC2-B62B-15FF305EA039}" srcOrd="0" destOrd="0" presId="urn:microsoft.com/office/officeart/2005/8/layout/default"/>
    <dgm:cxn modelId="{AADBA9F4-0D66-47B6-BFFE-25C87CF5A05D}" srcId="{8AAF7A20-F665-4F6B-92E6-62382FA4F084}" destId="{91C7D24B-783C-473D-A154-74383CA47DAC}" srcOrd="1" destOrd="0" parTransId="{35BECDE8-096C-4B7C-AB41-82FE01DD1CE2}" sibTransId="{624003BC-CA9B-4E04-A17C-84AB624B5D41}"/>
    <dgm:cxn modelId="{420F04A0-AFD6-4458-B770-B72C5C088D55}" type="presParOf" srcId="{12DA9E1C-E71B-47F0-B3DC-79CE5C62760A}" destId="{988DDB96-FA9F-4A5A-81D1-B09555CABE2C}" srcOrd="0" destOrd="0" presId="urn:microsoft.com/office/officeart/2005/8/layout/default"/>
    <dgm:cxn modelId="{11A6ED94-52E2-4EAE-8A77-724472F604E7}" type="presParOf" srcId="{12DA9E1C-E71B-47F0-B3DC-79CE5C62760A}" destId="{92849697-5463-4F46-B912-B6F952FFFC65}" srcOrd="1" destOrd="0" presId="urn:microsoft.com/office/officeart/2005/8/layout/default"/>
    <dgm:cxn modelId="{4965CC67-74E6-48CC-9BE2-4832C9DE5D8B}" type="presParOf" srcId="{12DA9E1C-E71B-47F0-B3DC-79CE5C62760A}" destId="{E75A522E-3F2C-43E6-8F88-21C4B65D1445}" srcOrd="2" destOrd="0" presId="urn:microsoft.com/office/officeart/2005/8/layout/default"/>
    <dgm:cxn modelId="{F3A25ADD-79B9-40D7-9714-2DC54137FC25}" type="presParOf" srcId="{12DA9E1C-E71B-47F0-B3DC-79CE5C62760A}" destId="{3868045D-DE81-423E-88C3-9EF6FC3771ED}" srcOrd="3" destOrd="0" presId="urn:microsoft.com/office/officeart/2005/8/layout/default"/>
    <dgm:cxn modelId="{9583C8D3-C950-4430-9C0F-EC4FE9FA8731}" type="presParOf" srcId="{12DA9E1C-E71B-47F0-B3DC-79CE5C62760A}" destId="{3CE71E4C-2544-4288-96E8-944E2E635D0B}" srcOrd="4" destOrd="0" presId="urn:microsoft.com/office/officeart/2005/8/layout/default"/>
    <dgm:cxn modelId="{2BDA6B62-88B3-4D5F-8C26-0962E951B75F}" type="presParOf" srcId="{12DA9E1C-E71B-47F0-B3DC-79CE5C62760A}" destId="{AF025FA0-B5A2-4314-BE4C-1142FB7AEEC9}" srcOrd="5" destOrd="0" presId="urn:microsoft.com/office/officeart/2005/8/layout/default"/>
    <dgm:cxn modelId="{656B11BA-E277-4397-BC6E-5781A61552FD}" type="presParOf" srcId="{12DA9E1C-E71B-47F0-B3DC-79CE5C62760A}" destId="{9F6AB5DD-223F-4E87-8A6C-0ABA2F1E01BE}" srcOrd="6" destOrd="0" presId="urn:microsoft.com/office/officeart/2005/8/layout/default"/>
    <dgm:cxn modelId="{893EFB67-D9F7-4F26-A4AA-133054B5FB06}" type="presParOf" srcId="{12DA9E1C-E71B-47F0-B3DC-79CE5C62760A}" destId="{8BC3AD95-4BFA-4FA3-8476-DED8DC387016}" srcOrd="7" destOrd="0" presId="urn:microsoft.com/office/officeart/2005/8/layout/default"/>
    <dgm:cxn modelId="{DF1CF3D5-DD43-4BCF-9501-275B09E4EDC9}" type="presParOf" srcId="{12DA9E1C-E71B-47F0-B3DC-79CE5C62760A}" destId="{1B6B212E-C7D9-48F2-9756-EED6DF30D463}" srcOrd="8" destOrd="0" presId="urn:microsoft.com/office/officeart/2005/8/layout/default"/>
    <dgm:cxn modelId="{65FC75C8-DDFA-4CE5-8D19-E2E32C4070B0}" type="presParOf" srcId="{12DA9E1C-E71B-47F0-B3DC-79CE5C62760A}" destId="{DFBE191B-3F0F-4EC3-AD68-4A635227B8F6}" srcOrd="9" destOrd="0" presId="urn:microsoft.com/office/officeart/2005/8/layout/default"/>
    <dgm:cxn modelId="{4F9448AE-1805-4CB2-A1F7-1C24CDA9A946}" type="presParOf" srcId="{12DA9E1C-E71B-47F0-B3DC-79CE5C62760A}" destId="{646A449A-5927-4CC2-B62B-15FF305EA039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6EFB963-50F0-490D-8399-F544ED6B7EFD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641A1175-2A6D-4C5E-BBCF-99DE03711C91}">
      <dgm:prSet/>
      <dgm:spPr>
        <a:solidFill>
          <a:srgbClr val="ED7D31"/>
        </a:solidFill>
      </dgm:spPr>
      <dgm:t>
        <a:bodyPr/>
        <a:lstStyle/>
        <a:p>
          <a:r>
            <a:rPr lang="en-US"/>
            <a:t>For profit, publicly traded parent corporation with an acquisition-driven strategy</a:t>
          </a:r>
        </a:p>
      </dgm:t>
    </dgm:pt>
    <dgm:pt modelId="{4E359C0A-4F25-4401-8B33-1767A61CEEBE}" type="parTrans" cxnId="{2E5DDE9F-70E2-46FF-B227-B14103DAB70E}">
      <dgm:prSet/>
      <dgm:spPr/>
      <dgm:t>
        <a:bodyPr/>
        <a:lstStyle/>
        <a:p>
          <a:endParaRPr lang="en-US"/>
        </a:p>
      </dgm:t>
    </dgm:pt>
    <dgm:pt modelId="{87DBEA96-32E4-4D3E-B483-6D9B5C9C6233}" type="sibTrans" cxnId="{2E5DDE9F-70E2-46FF-B227-B14103DAB70E}">
      <dgm:prSet/>
      <dgm:spPr/>
      <dgm:t>
        <a:bodyPr/>
        <a:lstStyle/>
        <a:p>
          <a:endParaRPr lang="en-US"/>
        </a:p>
      </dgm:t>
    </dgm:pt>
    <dgm:pt modelId="{8071088B-46D0-434D-B121-59DD79B9FE4B}">
      <dgm:prSet/>
      <dgm:spPr>
        <a:solidFill>
          <a:srgbClr val="FFC000"/>
        </a:solidFill>
      </dgm:spPr>
      <dgm:t>
        <a:bodyPr/>
        <a:lstStyle/>
        <a:p>
          <a:r>
            <a:rPr lang="en-US" dirty="0"/>
            <a:t>Targets: physician groups (with a focus on primary care groups), home health agencies, ambulatory surgery centers, pharmacies (including retail and specialty pharmacies)</a:t>
          </a:r>
        </a:p>
      </dgm:t>
    </dgm:pt>
    <dgm:pt modelId="{E96A5EF1-3C78-4DF6-9D4D-0B17BDB452A6}" type="parTrans" cxnId="{7F7C3AD0-7964-4CC1-8010-E9FDB415BBD4}">
      <dgm:prSet/>
      <dgm:spPr/>
      <dgm:t>
        <a:bodyPr/>
        <a:lstStyle/>
        <a:p>
          <a:endParaRPr lang="en-US"/>
        </a:p>
      </dgm:t>
    </dgm:pt>
    <dgm:pt modelId="{2318D4BB-9EF4-417C-AD24-E5BAF75CA772}" type="sibTrans" cxnId="{7F7C3AD0-7964-4CC1-8010-E9FDB415BBD4}">
      <dgm:prSet/>
      <dgm:spPr/>
      <dgm:t>
        <a:bodyPr/>
        <a:lstStyle/>
        <a:p>
          <a:endParaRPr lang="en-US"/>
        </a:p>
      </dgm:t>
    </dgm:pt>
    <dgm:pt modelId="{62651202-1F72-43BB-850A-AF724126B6C1}">
      <dgm:prSet/>
      <dgm:spPr>
        <a:solidFill>
          <a:srgbClr val="70AD47"/>
        </a:solidFill>
      </dgm:spPr>
      <dgm:t>
        <a:bodyPr/>
        <a:lstStyle/>
        <a:p>
          <a:r>
            <a:rPr lang="en-US" dirty="0"/>
            <a:t>Pharmacy Benefits Managers (PBMs) are often a part of a health insurer’s  vertical integration strategy</a:t>
          </a:r>
        </a:p>
      </dgm:t>
    </dgm:pt>
    <dgm:pt modelId="{302FC122-1379-4A5B-9BDC-E1BB0DF717A4}" type="parTrans" cxnId="{4473F8CC-4340-48C9-9EB4-AEC4F0497BF0}">
      <dgm:prSet/>
      <dgm:spPr/>
      <dgm:t>
        <a:bodyPr/>
        <a:lstStyle/>
        <a:p>
          <a:endParaRPr lang="en-US"/>
        </a:p>
      </dgm:t>
    </dgm:pt>
    <dgm:pt modelId="{AEE28C64-E5AF-4F0A-8A56-5F3952AAE3DF}" type="sibTrans" cxnId="{4473F8CC-4340-48C9-9EB4-AEC4F0497BF0}">
      <dgm:prSet/>
      <dgm:spPr/>
      <dgm:t>
        <a:bodyPr/>
        <a:lstStyle/>
        <a:p>
          <a:endParaRPr lang="en-US"/>
        </a:p>
      </dgm:t>
    </dgm:pt>
    <dgm:pt modelId="{663C6CB1-F78B-46CA-8B8A-EC2A4FBB05E7}">
      <dgm:prSet/>
      <dgm:spPr>
        <a:solidFill>
          <a:srgbClr val="ED7D31"/>
        </a:solidFill>
      </dgm:spPr>
      <dgm:t>
        <a:bodyPr/>
        <a:lstStyle/>
        <a:p>
          <a:r>
            <a:rPr lang="en-US" dirty="0"/>
            <a:t>Hospitals are generally not acquisition targets</a:t>
          </a:r>
        </a:p>
      </dgm:t>
    </dgm:pt>
    <dgm:pt modelId="{2456A2F3-A019-40B0-8DAA-3D9933F746A6}" type="parTrans" cxnId="{1868383F-4061-437A-9846-EE996DB0673F}">
      <dgm:prSet/>
      <dgm:spPr/>
      <dgm:t>
        <a:bodyPr/>
        <a:lstStyle/>
        <a:p>
          <a:endParaRPr lang="en-US"/>
        </a:p>
      </dgm:t>
    </dgm:pt>
    <dgm:pt modelId="{FB8EB806-DB40-411D-8F94-155EB5B1F58B}" type="sibTrans" cxnId="{1868383F-4061-437A-9846-EE996DB0673F}">
      <dgm:prSet/>
      <dgm:spPr/>
      <dgm:t>
        <a:bodyPr/>
        <a:lstStyle/>
        <a:p>
          <a:endParaRPr lang="en-US"/>
        </a:p>
      </dgm:t>
    </dgm:pt>
    <dgm:pt modelId="{BDA35A6E-1D5A-4C66-A272-B9F664E41A8E}" type="pres">
      <dgm:prSet presAssocID="{46EFB963-50F0-490D-8399-F544ED6B7EFD}" presName="linear" presStyleCnt="0">
        <dgm:presLayoutVars>
          <dgm:animLvl val="lvl"/>
          <dgm:resizeHandles val="exact"/>
        </dgm:presLayoutVars>
      </dgm:prSet>
      <dgm:spPr/>
    </dgm:pt>
    <dgm:pt modelId="{9B4FFA4A-DFE1-42DC-B601-7ABC69F642A6}" type="pres">
      <dgm:prSet presAssocID="{641A1175-2A6D-4C5E-BBCF-99DE03711C91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20E848B-C6DC-45DB-94F5-27E6CD615B90}" type="pres">
      <dgm:prSet presAssocID="{87DBEA96-32E4-4D3E-B483-6D9B5C9C6233}" presName="spacer" presStyleCnt="0"/>
      <dgm:spPr/>
    </dgm:pt>
    <dgm:pt modelId="{F2340179-4EC1-40E2-87B1-5FE8AD77AE96}" type="pres">
      <dgm:prSet presAssocID="{8071088B-46D0-434D-B121-59DD79B9FE4B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B671AAE8-49DA-4518-9428-C0BA9D243721}" type="pres">
      <dgm:prSet presAssocID="{2318D4BB-9EF4-417C-AD24-E5BAF75CA772}" presName="spacer" presStyleCnt="0"/>
      <dgm:spPr/>
    </dgm:pt>
    <dgm:pt modelId="{90783E0B-1A6D-43C7-9839-519C103762ED}" type="pres">
      <dgm:prSet presAssocID="{62651202-1F72-43BB-850A-AF724126B6C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2C3FD7F2-C79E-4002-92A6-A6396EC61042}" type="pres">
      <dgm:prSet presAssocID="{AEE28C64-E5AF-4F0A-8A56-5F3952AAE3DF}" presName="spacer" presStyleCnt="0"/>
      <dgm:spPr/>
    </dgm:pt>
    <dgm:pt modelId="{36D8C5CB-95A1-4367-84DE-7EFC590AAF4F}" type="pres">
      <dgm:prSet presAssocID="{663C6CB1-F78B-46CA-8B8A-EC2A4FBB05E7}" presName="parentText" presStyleLbl="node1" presStyleIdx="3" presStyleCnt="4" custLinFactY="-7611" custLinFactNeighborX="-921" custLinFactNeighborY="-100000">
        <dgm:presLayoutVars>
          <dgm:chMax val="0"/>
          <dgm:bulletEnabled val="1"/>
        </dgm:presLayoutVars>
      </dgm:prSet>
      <dgm:spPr/>
    </dgm:pt>
  </dgm:ptLst>
  <dgm:cxnLst>
    <dgm:cxn modelId="{1868383F-4061-437A-9846-EE996DB0673F}" srcId="{46EFB963-50F0-490D-8399-F544ED6B7EFD}" destId="{663C6CB1-F78B-46CA-8B8A-EC2A4FBB05E7}" srcOrd="3" destOrd="0" parTransId="{2456A2F3-A019-40B0-8DAA-3D9933F746A6}" sibTransId="{FB8EB806-DB40-411D-8F94-155EB5B1F58B}"/>
    <dgm:cxn modelId="{EC57D769-6BB8-4D8D-9DAD-5D54A342EB7F}" type="presOf" srcId="{8071088B-46D0-434D-B121-59DD79B9FE4B}" destId="{F2340179-4EC1-40E2-87B1-5FE8AD77AE96}" srcOrd="0" destOrd="0" presId="urn:microsoft.com/office/officeart/2005/8/layout/vList2"/>
    <dgm:cxn modelId="{1C28828B-42A0-4F45-9AB1-42F7636BBC9F}" type="presOf" srcId="{62651202-1F72-43BB-850A-AF724126B6C1}" destId="{90783E0B-1A6D-43C7-9839-519C103762ED}" srcOrd="0" destOrd="0" presId="urn:microsoft.com/office/officeart/2005/8/layout/vList2"/>
    <dgm:cxn modelId="{9D5D3790-BB92-427D-B249-44D354E629F3}" type="presOf" srcId="{663C6CB1-F78B-46CA-8B8A-EC2A4FBB05E7}" destId="{36D8C5CB-95A1-4367-84DE-7EFC590AAF4F}" srcOrd="0" destOrd="0" presId="urn:microsoft.com/office/officeart/2005/8/layout/vList2"/>
    <dgm:cxn modelId="{2E5DDE9F-70E2-46FF-B227-B14103DAB70E}" srcId="{46EFB963-50F0-490D-8399-F544ED6B7EFD}" destId="{641A1175-2A6D-4C5E-BBCF-99DE03711C91}" srcOrd="0" destOrd="0" parTransId="{4E359C0A-4F25-4401-8B33-1767A61CEEBE}" sibTransId="{87DBEA96-32E4-4D3E-B483-6D9B5C9C6233}"/>
    <dgm:cxn modelId="{BC23F0CA-C812-434E-AA18-4601941C1787}" type="presOf" srcId="{46EFB963-50F0-490D-8399-F544ED6B7EFD}" destId="{BDA35A6E-1D5A-4C66-A272-B9F664E41A8E}" srcOrd="0" destOrd="0" presId="urn:microsoft.com/office/officeart/2005/8/layout/vList2"/>
    <dgm:cxn modelId="{4473F8CC-4340-48C9-9EB4-AEC4F0497BF0}" srcId="{46EFB963-50F0-490D-8399-F544ED6B7EFD}" destId="{62651202-1F72-43BB-850A-AF724126B6C1}" srcOrd="2" destOrd="0" parTransId="{302FC122-1379-4A5B-9BDC-E1BB0DF717A4}" sibTransId="{AEE28C64-E5AF-4F0A-8A56-5F3952AAE3DF}"/>
    <dgm:cxn modelId="{C0E9FACD-6735-45D0-9995-6A47FFA7396A}" type="presOf" srcId="{641A1175-2A6D-4C5E-BBCF-99DE03711C91}" destId="{9B4FFA4A-DFE1-42DC-B601-7ABC69F642A6}" srcOrd="0" destOrd="0" presId="urn:microsoft.com/office/officeart/2005/8/layout/vList2"/>
    <dgm:cxn modelId="{7F7C3AD0-7964-4CC1-8010-E9FDB415BBD4}" srcId="{46EFB963-50F0-490D-8399-F544ED6B7EFD}" destId="{8071088B-46D0-434D-B121-59DD79B9FE4B}" srcOrd="1" destOrd="0" parTransId="{E96A5EF1-3C78-4DF6-9D4D-0B17BDB452A6}" sibTransId="{2318D4BB-9EF4-417C-AD24-E5BAF75CA772}"/>
    <dgm:cxn modelId="{ED318624-96AB-454E-AD81-65C1E188442F}" type="presParOf" srcId="{BDA35A6E-1D5A-4C66-A272-B9F664E41A8E}" destId="{9B4FFA4A-DFE1-42DC-B601-7ABC69F642A6}" srcOrd="0" destOrd="0" presId="urn:microsoft.com/office/officeart/2005/8/layout/vList2"/>
    <dgm:cxn modelId="{47E7C53C-5D3A-4B45-90F3-381BE93E7FCD}" type="presParOf" srcId="{BDA35A6E-1D5A-4C66-A272-B9F664E41A8E}" destId="{A20E848B-C6DC-45DB-94F5-27E6CD615B90}" srcOrd="1" destOrd="0" presId="urn:microsoft.com/office/officeart/2005/8/layout/vList2"/>
    <dgm:cxn modelId="{36AD6134-77A6-4D98-8655-1045E4DF23A4}" type="presParOf" srcId="{BDA35A6E-1D5A-4C66-A272-B9F664E41A8E}" destId="{F2340179-4EC1-40E2-87B1-5FE8AD77AE96}" srcOrd="2" destOrd="0" presId="urn:microsoft.com/office/officeart/2005/8/layout/vList2"/>
    <dgm:cxn modelId="{387090B2-4C56-4D8D-9A31-51234071F31B}" type="presParOf" srcId="{BDA35A6E-1D5A-4C66-A272-B9F664E41A8E}" destId="{B671AAE8-49DA-4518-9428-C0BA9D243721}" srcOrd="3" destOrd="0" presId="urn:microsoft.com/office/officeart/2005/8/layout/vList2"/>
    <dgm:cxn modelId="{804503FA-2BB3-4A56-B358-45CB54817D85}" type="presParOf" srcId="{BDA35A6E-1D5A-4C66-A272-B9F664E41A8E}" destId="{90783E0B-1A6D-43C7-9839-519C103762ED}" srcOrd="4" destOrd="0" presId="urn:microsoft.com/office/officeart/2005/8/layout/vList2"/>
    <dgm:cxn modelId="{E298FA18-7B06-4067-A84A-E95A45AC8737}" type="presParOf" srcId="{BDA35A6E-1D5A-4C66-A272-B9F664E41A8E}" destId="{2C3FD7F2-C79E-4002-92A6-A6396EC61042}" srcOrd="5" destOrd="0" presId="urn:microsoft.com/office/officeart/2005/8/layout/vList2"/>
    <dgm:cxn modelId="{EAFD72CF-2645-47C0-9330-99440E4AFF41}" type="presParOf" srcId="{BDA35A6E-1D5A-4C66-A272-B9F664E41A8E}" destId="{36D8C5CB-95A1-4367-84DE-7EFC590AAF4F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89CDB4C-D798-4812-ADA1-93BF2D2863C8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D45C1BA2-2FC4-45E0-9D09-2993A7AB4B10}">
      <dgm:prSet/>
      <dgm:spPr/>
      <dgm:t>
        <a:bodyPr/>
        <a:lstStyle/>
        <a:p>
          <a:r>
            <a:rPr lang="en-US"/>
            <a:t>FTC and DOJ December 2023 Merger Guidelines apply</a:t>
          </a:r>
        </a:p>
      </dgm:t>
    </dgm:pt>
    <dgm:pt modelId="{8F14F787-E82D-446A-A8CA-E95694676C72}" type="parTrans" cxnId="{12E2C9A7-2A07-40A7-8B1A-84B5C1CD1817}">
      <dgm:prSet/>
      <dgm:spPr/>
      <dgm:t>
        <a:bodyPr/>
        <a:lstStyle/>
        <a:p>
          <a:endParaRPr lang="en-US"/>
        </a:p>
      </dgm:t>
    </dgm:pt>
    <dgm:pt modelId="{FFB87215-DA2B-4C28-B2AB-3D51EB2DD7E4}" type="sibTrans" cxnId="{12E2C9A7-2A07-40A7-8B1A-84B5C1CD1817}">
      <dgm:prSet/>
      <dgm:spPr/>
      <dgm:t>
        <a:bodyPr/>
        <a:lstStyle/>
        <a:p>
          <a:endParaRPr lang="en-US"/>
        </a:p>
      </dgm:t>
    </dgm:pt>
    <dgm:pt modelId="{1F8CDA7F-56CC-4401-BC06-42B3FC80C804}">
      <dgm:prSet/>
      <dgm:spPr/>
      <dgm:t>
        <a:bodyPr/>
        <a:lstStyle/>
        <a:p>
          <a:r>
            <a:rPr lang="en-US"/>
            <a:t>Key considerations include the following:</a:t>
          </a:r>
        </a:p>
      </dgm:t>
    </dgm:pt>
    <dgm:pt modelId="{7D470266-FB6E-496F-91AD-4862C1E0486E}" type="parTrans" cxnId="{9B03F01F-6F2A-4C34-A8CE-934169140315}">
      <dgm:prSet/>
      <dgm:spPr/>
      <dgm:t>
        <a:bodyPr/>
        <a:lstStyle/>
        <a:p>
          <a:endParaRPr lang="en-US"/>
        </a:p>
      </dgm:t>
    </dgm:pt>
    <dgm:pt modelId="{3072FD94-091F-40F7-BD47-D9463319D0EE}" type="sibTrans" cxnId="{9B03F01F-6F2A-4C34-A8CE-934169140315}">
      <dgm:prSet/>
      <dgm:spPr/>
      <dgm:t>
        <a:bodyPr/>
        <a:lstStyle/>
        <a:p>
          <a:endParaRPr lang="en-US"/>
        </a:p>
      </dgm:t>
    </dgm:pt>
    <dgm:pt modelId="{203CB342-82E1-4DB6-8FE2-EAA017F6F21A}">
      <dgm:prSet/>
      <dgm:spPr/>
      <dgm:t>
        <a:bodyPr/>
        <a:lstStyle/>
        <a:p>
          <a:r>
            <a:rPr lang="en-US" dirty="0"/>
            <a:t>Market definition</a:t>
          </a:r>
        </a:p>
      </dgm:t>
    </dgm:pt>
    <dgm:pt modelId="{8EBE1BEC-F961-484F-836E-E5C5243F46CD}" type="parTrans" cxnId="{9061B07C-AE70-430C-828B-B3854CBC061A}">
      <dgm:prSet/>
      <dgm:spPr/>
      <dgm:t>
        <a:bodyPr/>
        <a:lstStyle/>
        <a:p>
          <a:endParaRPr lang="en-US"/>
        </a:p>
      </dgm:t>
    </dgm:pt>
    <dgm:pt modelId="{10045865-602E-4656-B930-41F0F0224281}" type="sibTrans" cxnId="{9061B07C-AE70-430C-828B-B3854CBC061A}">
      <dgm:prSet/>
      <dgm:spPr/>
      <dgm:t>
        <a:bodyPr/>
        <a:lstStyle/>
        <a:p>
          <a:endParaRPr lang="en-US"/>
        </a:p>
      </dgm:t>
    </dgm:pt>
    <dgm:pt modelId="{587686C2-0EB5-4546-B05D-4CD120B7CA0D}">
      <dgm:prSet/>
      <dgm:spPr/>
      <dgm:t>
        <a:bodyPr/>
        <a:lstStyle/>
        <a:p>
          <a:r>
            <a:rPr lang="en-US" dirty="0"/>
            <a:t>Potential for foreclosure of rivals and raising rival’s costs</a:t>
          </a:r>
        </a:p>
      </dgm:t>
    </dgm:pt>
    <dgm:pt modelId="{9E5DCD5A-B8DD-4E97-9A42-482ED51E0CE9}" type="parTrans" cxnId="{DC53D463-A755-469E-9F70-CCA7CD05EB8F}">
      <dgm:prSet/>
      <dgm:spPr/>
      <dgm:t>
        <a:bodyPr/>
        <a:lstStyle/>
        <a:p>
          <a:endParaRPr lang="en-US"/>
        </a:p>
      </dgm:t>
    </dgm:pt>
    <dgm:pt modelId="{EA516365-0569-48C2-AC8E-F36ACCC8AFD3}" type="sibTrans" cxnId="{DC53D463-A755-469E-9F70-CCA7CD05EB8F}">
      <dgm:prSet/>
      <dgm:spPr/>
      <dgm:t>
        <a:bodyPr/>
        <a:lstStyle/>
        <a:p>
          <a:endParaRPr lang="en-US"/>
        </a:p>
      </dgm:t>
    </dgm:pt>
    <dgm:pt modelId="{9B3784D4-4BEB-4096-A5A4-93606077C5E1}">
      <dgm:prSet/>
      <dgm:spPr/>
      <dgm:t>
        <a:bodyPr/>
        <a:lstStyle/>
        <a:p>
          <a:r>
            <a:rPr lang="en-US" dirty="0"/>
            <a:t>Coordinated effects that may reduce competition</a:t>
          </a:r>
        </a:p>
      </dgm:t>
    </dgm:pt>
    <dgm:pt modelId="{FE2703E2-1BE9-4085-B5D3-BFF45A295074}" type="parTrans" cxnId="{3C651EF5-2045-4233-9352-57F47E9DF8FD}">
      <dgm:prSet/>
      <dgm:spPr/>
      <dgm:t>
        <a:bodyPr/>
        <a:lstStyle/>
        <a:p>
          <a:endParaRPr lang="en-US"/>
        </a:p>
      </dgm:t>
    </dgm:pt>
    <dgm:pt modelId="{8C6A52A1-36ED-44D8-A615-B01226D6ED50}" type="sibTrans" cxnId="{3C651EF5-2045-4233-9352-57F47E9DF8FD}">
      <dgm:prSet/>
      <dgm:spPr/>
      <dgm:t>
        <a:bodyPr/>
        <a:lstStyle/>
        <a:p>
          <a:endParaRPr lang="en-US"/>
        </a:p>
      </dgm:t>
    </dgm:pt>
    <dgm:pt modelId="{8A49D6D9-95F3-489C-BCC7-85ABB2CFB94A}">
      <dgm:prSet/>
      <dgm:spPr/>
      <dgm:t>
        <a:bodyPr/>
        <a:lstStyle/>
        <a:p>
          <a:r>
            <a:rPr lang="en-US" dirty="0"/>
            <a:t>Balancing efficiencies against anticompetitive risks such as limiting competitor access or increasing prices </a:t>
          </a:r>
        </a:p>
      </dgm:t>
    </dgm:pt>
    <dgm:pt modelId="{CFC5EC07-4879-4308-9647-142E0B8801CF}" type="parTrans" cxnId="{30431C3E-F133-43A7-B467-07FD8B7C9ACC}">
      <dgm:prSet/>
      <dgm:spPr/>
      <dgm:t>
        <a:bodyPr/>
        <a:lstStyle/>
        <a:p>
          <a:endParaRPr lang="en-US"/>
        </a:p>
      </dgm:t>
    </dgm:pt>
    <dgm:pt modelId="{03E31087-8949-4C9D-949E-9909E09FD7D2}" type="sibTrans" cxnId="{30431C3E-F133-43A7-B467-07FD8B7C9ACC}">
      <dgm:prSet/>
      <dgm:spPr/>
      <dgm:t>
        <a:bodyPr/>
        <a:lstStyle/>
        <a:p>
          <a:endParaRPr lang="en-US"/>
        </a:p>
      </dgm:t>
    </dgm:pt>
    <dgm:pt modelId="{C8A158C0-0CB8-4142-82A9-3EBF13E9EBFD}" type="pres">
      <dgm:prSet presAssocID="{B89CDB4C-D798-4812-ADA1-93BF2D2863C8}" presName="linear" presStyleCnt="0">
        <dgm:presLayoutVars>
          <dgm:animLvl val="lvl"/>
          <dgm:resizeHandles val="exact"/>
        </dgm:presLayoutVars>
      </dgm:prSet>
      <dgm:spPr/>
    </dgm:pt>
    <dgm:pt modelId="{9C6A40FA-A089-4CB2-802E-24105D04F809}" type="pres">
      <dgm:prSet presAssocID="{D45C1BA2-2FC4-45E0-9D09-2993A7AB4B10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9D850FC5-12A8-4966-B505-C5D84254BD76}" type="pres">
      <dgm:prSet presAssocID="{FFB87215-DA2B-4C28-B2AB-3D51EB2DD7E4}" presName="spacer" presStyleCnt="0"/>
      <dgm:spPr/>
    </dgm:pt>
    <dgm:pt modelId="{851F4919-A59D-4DCA-A291-132A6A4500E1}" type="pres">
      <dgm:prSet presAssocID="{1F8CDA7F-56CC-4401-BC06-42B3FC80C804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6369BA77-BEA3-42B0-AA69-970B2671C646}" type="pres">
      <dgm:prSet presAssocID="{1F8CDA7F-56CC-4401-BC06-42B3FC80C804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5124670F-02C2-4983-A1EF-453B0F293F1B}" type="presOf" srcId="{D45C1BA2-2FC4-45E0-9D09-2993A7AB4B10}" destId="{9C6A40FA-A089-4CB2-802E-24105D04F809}" srcOrd="0" destOrd="0" presId="urn:microsoft.com/office/officeart/2005/8/layout/vList2"/>
    <dgm:cxn modelId="{9B03F01F-6F2A-4C34-A8CE-934169140315}" srcId="{B89CDB4C-D798-4812-ADA1-93BF2D2863C8}" destId="{1F8CDA7F-56CC-4401-BC06-42B3FC80C804}" srcOrd="1" destOrd="0" parTransId="{7D470266-FB6E-496F-91AD-4862C1E0486E}" sibTransId="{3072FD94-091F-40F7-BD47-D9463319D0EE}"/>
    <dgm:cxn modelId="{E822BB31-C9BB-4B1C-B609-4EE6740E05E4}" type="presOf" srcId="{B89CDB4C-D798-4812-ADA1-93BF2D2863C8}" destId="{C8A158C0-0CB8-4142-82A9-3EBF13E9EBFD}" srcOrd="0" destOrd="0" presId="urn:microsoft.com/office/officeart/2005/8/layout/vList2"/>
    <dgm:cxn modelId="{FFAC5C33-9D08-486E-800D-66BBA8BB35E8}" type="presOf" srcId="{587686C2-0EB5-4546-B05D-4CD120B7CA0D}" destId="{6369BA77-BEA3-42B0-AA69-970B2671C646}" srcOrd="0" destOrd="1" presId="urn:microsoft.com/office/officeart/2005/8/layout/vList2"/>
    <dgm:cxn modelId="{30431C3E-F133-43A7-B467-07FD8B7C9ACC}" srcId="{1F8CDA7F-56CC-4401-BC06-42B3FC80C804}" destId="{8A49D6D9-95F3-489C-BCC7-85ABB2CFB94A}" srcOrd="3" destOrd="0" parTransId="{CFC5EC07-4879-4308-9647-142E0B8801CF}" sibTransId="{03E31087-8949-4C9D-949E-9909E09FD7D2}"/>
    <dgm:cxn modelId="{120C0B5F-3A25-4EC7-815D-6921FDE2084C}" type="presOf" srcId="{203CB342-82E1-4DB6-8FE2-EAA017F6F21A}" destId="{6369BA77-BEA3-42B0-AA69-970B2671C646}" srcOrd="0" destOrd="0" presId="urn:microsoft.com/office/officeart/2005/8/layout/vList2"/>
    <dgm:cxn modelId="{DC53D463-A755-469E-9F70-CCA7CD05EB8F}" srcId="{1F8CDA7F-56CC-4401-BC06-42B3FC80C804}" destId="{587686C2-0EB5-4546-B05D-4CD120B7CA0D}" srcOrd="1" destOrd="0" parTransId="{9E5DCD5A-B8DD-4E97-9A42-482ED51E0CE9}" sibTransId="{EA516365-0569-48C2-AC8E-F36ACCC8AFD3}"/>
    <dgm:cxn modelId="{9061B07C-AE70-430C-828B-B3854CBC061A}" srcId="{1F8CDA7F-56CC-4401-BC06-42B3FC80C804}" destId="{203CB342-82E1-4DB6-8FE2-EAA017F6F21A}" srcOrd="0" destOrd="0" parTransId="{8EBE1BEC-F961-484F-836E-E5C5243F46CD}" sibTransId="{10045865-602E-4656-B930-41F0F0224281}"/>
    <dgm:cxn modelId="{35F9B3A6-5699-43B4-B9B9-A833437E33EF}" type="presOf" srcId="{1F8CDA7F-56CC-4401-BC06-42B3FC80C804}" destId="{851F4919-A59D-4DCA-A291-132A6A4500E1}" srcOrd="0" destOrd="0" presId="urn:microsoft.com/office/officeart/2005/8/layout/vList2"/>
    <dgm:cxn modelId="{12E2C9A7-2A07-40A7-8B1A-84B5C1CD1817}" srcId="{B89CDB4C-D798-4812-ADA1-93BF2D2863C8}" destId="{D45C1BA2-2FC4-45E0-9D09-2993A7AB4B10}" srcOrd="0" destOrd="0" parTransId="{8F14F787-E82D-446A-A8CA-E95694676C72}" sibTransId="{FFB87215-DA2B-4C28-B2AB-3D51EB2DD7E4}"/>
    <dgm:cxn modelId="{3C651EF5-2045-4233-9352-57F47E9DF8FD}" srcId="{1F8CDA7F-56CC-4401-BC06-42B3FC80C804}" destId="{9B3784D4-4BEB-4096-A5A4-93606077C5E1}" srcOrd="2" destOrd="0" parTransId="{FE2703E2-1BE9-4085-B5D3-BFF45A295074}" sibTransId="{8C6A52A1-36ED-44D8-A615-B01226D6ED50}"/>
    <dgm:cxn modelId="{5B061EF7-59B8-470F-848C-0D20DF91667E}" type="presOf" srcId="{9B3784D4-4BEB-4096-A5A4-93606077C5E1}" destId="{6369BA77-BEA3-42B0-AA69-970B2671C646}" srcOrd="0" destOrd="2" presId="urn:microsoft.com/office/officeart/2005/8/layout/vList2"/>
    <dgm:cxn modelId="{38F013FC-F18B-4E6C-9B68-197B87ED0ACB}" type="presOf" srcId="{8A49D6D9-95F3-489C-BCC7-85ABB2CFB94A}" destId="{6369BA77-BEA3-42B0-AA69-970B2671C646}" srcOrd="0" destOrd="3" presId="urn:microsoft.com/office/officeart/2005/8/layout/vList2"/>
    <dgm:cxn modelId="{21011622-0A9E-40DD-8BE1-9B2A6CE57726}" type="presParOf" srcId="{C8A158C0-0CB8-4142-82A9-3EBF13E9EBFD}" destId="{9C6A40FA-A089-4CB2-802E-24105D04F809}" srcOrd="0" destOrd="0" presId="urn:microsoft.com/office/officeart/2005/8/layout/vList2"/>
    <dgm:cxn modelId="{B8F46FFC-ACA8-46A9-8BFF-8123661A89CD}" type="presParOf" srcId="{C8A158C0-0CB8-4142-82A9-3EBF13E9EBFD}" destId="{9D850FC5-12A8-4966-B505-C5D84254BD76}" srcOrd="1" destOrd="0" presId="urn:microsoft.com/office/officeart/2005/8/layout/vList2"/>
    <dgm:cxn modelId="{A17CC545-E1E4-4C0F-9342-80BC3C1A8EBE}" type="presParOf" srcId="{C8A158C0-0CB8-4142-82A9-3EBF13E9EBFD}" destId="{851F4919-A59D-4DCA-A291-132A6A4500E1}" srcOrd="2" destOrd="0" presId="urn:microsoft.com/office/officeart/2005/8/layout/vList2"/>
    <dgm:cxn modelId="{F3D743CB-883A-40CF-BC14-A7F51D415A90}" type="presParOf" srcId="{C8A158C0-0CB8-4142-82A9-3EBF13E9EBFD}" destId="{6369BA77-BEA3-42B0-AA69-970B2671C646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6B3AEFB-6304-458A-B735-845D3A9E0CA8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4C119D8-A258-4954-99C1-273791B77774}">
      <dgm:prSet/>
      <dgm:spPr/>
      <dgm:t>
        <a:bodyPr/>
        <a:lstStyle/>
        <a:p>
          <a:r>
            <a:rPr lang="en-US" dirty="0"/>
            <a:t>United owns Optum which engages over 90,000 physicians, making it one of the largest physician groups in the U.S.</a:t>
          </a:r>
        </a:p>
      </dgm:t>
    </dgm:pt>
    <dgm:pt modelId="{048BD1C6-023A-4E5C-BBB7-49BE51F89837}" type="parTrans" cxnId="{7E778798-678C-4119-ACF6-125817C6D939}">
      <dgm:prSet/>
      <dgm:spPr/>
      <dgm:t>
        <a:bodyPr/>
        <a:lstStyle/>
        <a:p>
          <a:endParaRPr lang="en-US"/>
        </a:p>
      </dgm:t>
    </dgm:pt>
    <dgm:pt modelId="{2DD74E58-B80D-49F8-8342-392F613A8E9F}" type="sibTrans" cxnId="{7E778798-678C-4119-ACF6-125817C6D939}">
      <dgm:prSet/>
      <dgm:spPr/>
      <dgm:t>
        <a:bodyPr/>
        <a:lstStyle/>
        <a:p>
          <a:endParaRPr lang="en-US"/>
        </a:p>
      </dgm:t>
    </dgm:pt>
    <dgm:pt modelId="{30F1AF20-07A4-400B-AAFB-7DC4C8EF2F30}">
      <dgm:prSet/>
      <dgm:spPr/>
      <dgm:t>
        <a:bodyPr/>
        <a:lstStyle/>
        <a:p>
          <a:r>
            <a:rPr lang="en-US"/>
            <a:t>Optum serves patients insured by multiple insurers</a:t>
          </a:r>
        </a:p>
      </dgm:t>
    </dgm:pt>
    <dgm:pt modelId="{AD04D049-6CED-45DC-85D9-718ED9BD86A3}" type="parTrans" cxnId="{A40FB8A6-438B-4996-9D93-23E45879CA90}">
      <dgm:prSet/>
      <dgm:spPr/>
      <dgm:t>
        <a:bodyPr/>
        <a:lstStyle/>
        <a:p>
          <a:endParaRPr lang="en-US"/>
        </a:p>
      </dgm:t>
    </dgm:pt>
    <dgm:pt modelId="{BF168D6C-ED7E-4E40-BE63-37D446069E30}" type="sibTrans" cxnId="{A40FB8A6-438B-4996-9D93-23E45879CA90}">
      <dgm:prSet/>
      <dgm:spPr/>
      <dgm:t>
        <a:bodyPr/>
        <a:lstStyle/>
        <a:p>
          <a:endParaRPr lang="en-US"/>
        </a:p>
      </dgm:t>
    </dgm:pt>
    <dgm:pt modelId="{5C1AFA5A-86E2-4E8B-B0C2-F556B47F8BA7}">
      <dgm:prSet/>
      <dgm:spPr/>
      <dgm:t>
        <a:bodyPr/>
        <a:lstStyle/>
        <a:p>
          <a:r>
            <a:rPr lang="en-US"/>
            <a:t>According to a 2025 Health Affairs study, UnitedHealthcare’s payments to Optum were 17 percent higher than the relative price of its competitors in connection with the ACA employer sponsored and individual markets</a:t>
          </a:r>
        </a:p>
      </dgm:t>
    </dgm:pt>
    <dgm:pt modelId="{3B79922C-D482-4BF8-8EFE-35E95F271DCF}" type="parTrans" cxnId="{8BB7A5A1-E4D0-417F-A37A-0334EC272184}">
      <dgm:prSet/>
      <dgm:spPr/>
      <dgm:t>
        <a:bodyPr/>
        <a:lstStyle/>
        <a:p>
          <a:endParaRPr lang="en-US"/>
        </a:p>
      </dgm:t>
    </dgm:pt>
    <dgm:pt modelId="{4175EB94-F2B6-4839-BCF2-FBEC36CBC740}" type="sibTrans" cxnId="{8BB7A5A1-E4D0-417F-A37A-0334EC272184}">
      <dgm:prSet/>
      <dgm:spPr/>
      <dgm:t>
        <a:bodyPr/>
        <a:lstStyle/>
        <a:p>
          <a:endParaRPr lang="en-US"/>
        </a:p>
      </dgm:t>
    </dgm:pt>
    <dgm:pt modelId="{829D2A37-D408-413B-80CD-33B37FE2CFBA}">
      <dgm:prSet/>
      <dgm:spPr/>
      <dgm:t>
        <a:bodyPr/>
        <a:lstStyle/>
        <a:p>
          <a:r>
            <a:rPr lang="en-US"/>
            <a:t>In markets where United had 25 percent or more market share, this percentage increased to 61 percent according to the same study</a:t>
          </a:r>
        </a:p>
      </dgm:t>
    </dgm:pt>
    <dgm:pt modelId="{B4696485-727E-44A7-B57A-02E815AEF5D5}" type="parTrans" cxnId="{BAE35D40-43CF-4068-B217-3680BEE36005}">
      <dgm:prSet/>
      <dgm:spPr/>
      <dgm:t>
        <a:bodyPr/>
        <a:lstStyle/>
        <a:p>
          <a:endParaRPr lang="en-US"/>
        </a:p>
      </dgm:t>
    </dgm:pt>
    <dgm:pt modelId="{AD879B03-86CD-419B-80FB-53DE33094CC0}" type="sibTrans" cxnId="{BAE35D40-43CF-4068-B217-3680BEE36005}">
      <dgm:prSet/>
      <dgm:spPr/>
      <dgm:t>
        <a:bodyPr/>
        <a:lstStyle/>
        <a:p>
          <a:endParaRPr lang="en-US"/>
        </a:p>
      </dgm:t>
    </dgm:pt>
    <dgm:pt modelId="{515407C0-287E-4424-B5F1-13655D2182BC}" type="pres">
      <dgm:prSet presAssocID="{46B3AEFB-6304-458A-B735-845D3A9E0CA8}" presName="linear" presStyleCnt="0">
        <dgm:presLayoutVars>
          <dgm:animLvl val="lvl"/>
          <dgm:resizeHandles val="exact"/>
        </dgm:presLayoutVars>
      </dgm:prSet>
      <dgm:spPr/>
    </dgm:pt>
    <dgm:pt modelId="{F379F29E-7F9D-4F4D-95FB-88C32A270C85}" type="pres">
      <dgm:prSet presAssocID="{E4C119D8-A258-4954-99C1-273791B77774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B95EAFC-B0AC-4DA6-830C-9F9F4AAB247F}" type="pres">
      <dgm:prSet presAssocID="{2DD74E58-B80D-49F8-8342-392F613A8E9F}" presName="spacer" presStyleCnt="0"/>
      <dgm:spPr/>
    </dgm:pt>
    <dgm:pt modelId="{425924A7-FD4C-4E7D-A5BB-B136C621E6B6}" type="pres">
      <dgm:prSet presAssocID="{30F1AF20-07A4-400B-AAFB-7DC4C8EF2F30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97A6C5ED-45E9-4B46-A414-2D0606812F9E}" type="pres">
      <dgm:prSet presAssocID="{BF168D6C-ED7E-4E40-BE63-37D446069E30}" presName="spacer" presStyleCnt="0"/>
      <dgm:spPr/>
    </dgm:pt>
    <dgm:pt modelId="{B97C2FE2-09C8-43CA-A9AD-B93DE0DBAB87}" type="pres">
      <dgm:prSet presAssocID="{5C1AFA5A-86E2-4E8B-B0C2-F556B47F8BA7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A5C0030-BD1C-4438-A65A-144AE6B145A8}" type="pres">
      <dgm:prSet presAssocID="{4175EB94-F2B6-4839-BCF2-FBEC36CBC740}" presName="spacer" presStyleCnt="0"/>
      <dgm:spPr/>
    </dgm:pt>
    <dgm:pt modelId="{4E3D7ABF-2AFB-4ED0-85FC-035B14EFEE29}" type="pres">
      <dgm:prSet presAssocID="{829D2A37-D408-413B-80CD-33B37FE2CFBA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BAE35D40-43CF-4068-B217-3680BEE36005}" srcId="{46B3AEFB-6304-458A-B735-845D3A9E0CA8}" destId="{829D2A37-D408-413B-80CD-33B37FE2CFBA}" srcOrd="3" destOrd="0" parTransId="{B4696485-727E-44A7-B57A-02E815AEF5D5}" sibTransId="{AD879B03-86CD-419B-80FB-53DE33094CC0}"/>
    <dgm:cxn modelId="{7A993858-C67E-41DF-84B5-4BA9A5F5EC46}" type="presOf" srcId="{E4C119D8-A258-4954-99C1-273791B77774}" destId="{F379F29E-7F9D-4F4D-95FB-88C32A270C85}" srcOrd="0" destOrd="0" presId="urn:microsoft.com/office/officeart/2005/8/layout/vList2"/>
    <dgm:cxn modelId="{7E778798-678C-4119-ACF6-125817C6D939}" srcId="{46B3AEFB-6304-458A-B735-845D3A9E0CA8}" destId="{E4C119D8-A258-4954-99C1-273791B77774}" srcOrd="0" destOrd="0" parTransId="{048BD1C6-023A-4E5C-BBB7-49BE51F89837}" sibTransId="{2DD74E58-B80D-49F8-8342-392F613A8E9F}"/>
    <dgm:cxn modelId="{8BB7A5A1-E4D0-417F-A37A-0334EC272184}" srcId="{46B3AEFB-6304-458A-B735-845D3A9E0CA8}" destId="{5C1AFA5A-86E2-4E8B-B0C2-F556B47F8BA7}" srcOrd="2" destOrd="0" parTransId="{3B79922C-D482-4BF8-8EFE-35E95F271DCF}" sibTransId="{4175EB94-F2B6-4839-BCF2-FBEC36CBC740}"/>
    <dgm:cxn modelId="{A40FB8A6-438B-4996-9D93-23E45879CA90}" srcId="{46B3AEFB-6304-458A-B735-845D3A9E0CA8}" destId="{30F1AF20-07A4-400B-AAFB-7DC4C8EF2F30}" srcOrd="1" destOrd="0" parTransId="{AD04D049-6CED-45DC-85D9-718ED9BD86A3}" sibTransId="{BF168D6C-ED7E-4E40-BE63-37D446069E30}"/>
    <dgm:cxn modelId="{174675BC-45D5-4A66-8E24-53CEB79D9760}" type="presOf" srcId="{30F1AF20-07A4-400B-AAFB-7DC4C8EF2F30}" destId="{425924A7-FD4C-4E7D-A5BB-B136C621E6B6}" srcOrd="0" destOrd="0" presId="urn:microsoft.com/office/officeart/2005/8/layout/vList2"/>
    <dgm:cxn modelId="{65C224BE-49F2-44A0-A52D-F0D05ECF3768}" type="presOf" srcId="{829D2A37-D408-413B-80CD-33B37FE2CFBA}" destId="{4E3D7ABF-2AFB-4ED0-85FC-035B14EFEE29}" srcOrd="0" destOrd="0" presId="urn:microsoft.com/office/officeart/2005/8/layout/vList2"/>
    <dgm:cxn modelId="{87E2A6D9-CF0B-4F0E-B339-2A28DB9621BE}" type="presOf" srcId="{46B3AEFB-6304-458A-B735-845D3A9E0CA8}" destId="{515407C0-287E-4424-B5F1-13655D2182BC}" srcOrd="0" destOrd="0" presId="urn:microsoft.com/office/officeart/2005/8/layout/vList2"/>
    <dgm:cxn modelId="{A25C57FA-BB35-4C45-9C35-7466A8FB201E}" type="presOf" srcId="{5C1AFA5A-86E2-4E8B-B0C2-F556B47F8BA7}" destId="{B97C2FE2-09C8-43CA-A9AD-B93DE0DBAB87}" srcOrd="0" destOrd="0" presId="urn:microsoft.com/office/officeart/2005/8/layout/vList2"/>
    <dgm:cxn modelId="{6405F65C-EDDA-41AD-9BBD-617971715863}" type="presParOf" srcId="{515407C0-287E-4424-B5F1-13655D2182BC}" destId="{F379F29E-7F9D-4F4D-95FB-88C32A270C85}" srcOrd="0" destOrd="0" presId="urn:microsoft.com/office/officeart/2005/8/layout/vList2"/>
    <dgm:cxn modelId="{0E4040B1-FCA5-4E3D-B793-C6BF050CF561}" type="presParOf" srcId="{515407C0-287E-4424-B5F1-13655D2182BC}" destId="{1B95EAFC-B0AC-4DA6-830C-9F9F4AAB247F}" srcOrd="1" destOrd="0" presId="urn:microsoft.com/office/officeart/2005/8/layout/vList2"/>
    <dgm:cxn modelId="{492183D9-2814-434F-9184-B2AD39C33F66}" type="presParOf" srcId="{515407C0-287E-4424-B5F1-13655D2182BC}" destId="{425924A7-FD4C-4E7D-A5BB-B136C621E6B6}" srcOrd="2" destOrd="0" presId="urn:microsoft.com/office/officeart/2005/8/layout/vList2"/>
    <dgm:cxn modelId="{5A725403-EDC1-4A18-A4E2-0923760333CF}" type="presParOf" srcId="{515407C0-287E-4424-B5F1-13655D2182BC}" destId="{97A6C5ED-45E9-4B46-A414-2D0606812F9E}" srcOrd="3" destOrd="0" presId="urn:microsoft.com/office/officeart/2005/8/layout/vList2"/>
    <dgm:cxn modelId="{3D4AB52F-71A3-4973-B789-C25A36D20F0F}" type="presParOf" srcId="{515407C0-287E-4424-B5F1-13655D2182BC}" destId="{B97C2FE2-09C8-43CA-A9AD-B93DE0DBAB87}" srcOrd="4" destOrd="0" presId="urn:microsoft.com/office/officeart/2005/8/layout/vList2"/>
    <dgm:cxn modelId="{DEBE01ED-74A2-4CEF-BC12-EAC80F486C0B}" type="presParOf" srcId="{515407C0-287E-4424-B5F1-13655D2182BC}" destId="{6A5C0030-BD1C-4438-A65A-144AE6B145A8}" srcOrd="5" destOrd="0" presId="urn:microsoft.com/office/officeart/2005/8/layout/vList2"/>
    <dgm:cxn modelId="{A01DD357-B136-4BCD-80AF-1A935D58806A}" type="presParOf" srcId="{515407C0-287E-4424-B5F1-13655D2182BC}" destId="{4E3D7ABF-2AFB-4ED0-85FC-035B14EFEE2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C483791-44B2-481C-A030-554182FA5E86}" type="doc">
      <dgm:prSet loTypeId="urn:microsoft.com/office/officeart/2005/8/layout/vList2" loCatId="list" qsTypeId="urn:microsoft.com/office/officeart/2005/8/quickstyle/simple4" qsCatId="simple" csTypeId="urn:microsoft.com/office/officeart/2005/8/colors/colorful5#1" csCatId="colorful" phldr="1"/>
      <dgm:spPr/>
      <dgm:t>
        <a:bodyPr/>
        <a:lstStyle/>
        <a:p>
          <a:endParaRPr lang="en-US"/>
        </a:p>
      </dgm:t>
    </dgm:pt>
    <dgm:pt modelId="{67273117-0C78-474D-AAC8-17780F9F506D}">
      <dgm:prSet/>
      <dgm:spPr/>
      <dgm:t>
        <a:bodyPr/>
        <a:lstStyle/>
        <a:p>
          <a:r>
            <a:rPr lang="en-US" dirty="0"/>
            <a:t>80% to 85% under Affordable Care Act (“ACA”) which varies by market</a:t>
          </a:r>
        </a:p>
      </dgm:t>
    </dgm:pt>
    <dgm:pt modelId="{351A1CBE-7539-48E0-AFA6-93603D76E3AA}" type="parTrans" cxnId="{1F1798A2-59A8-4B1C-827A-CF3A2C2A2966}">
      <dgm:prSet/>
      <dgm:spPr/>
      <dgm:t>
        <a:bodyPr/>
        <a:lstStyle/>
        <a:p>
          <a:endParaRPr lang="en-US"/>
        </a:p>
      </dgm:t>
    </dgm:pt>
    <dgm:pt modelId="{6C4E88F0-CD8F-4439-A48D-798F365BC3AB}" type="sibTrans" cxnId="{1F1798A2-59A8-4B1C-827A-CF3A2C2A2966}">
      <dgm:prSet/>
      <dgm:spPr/>
      <dgm:t>
        <a:bodyPr/>
        <a:lstStyle/>
        <a:p>
          <a:endParaRPr lang="en-US"/>
        </a:p>
      </dgm:t>
    </dgm:pt>
    <dgm:pt modelId="{31639DCC-D946-41CC-8560-0B9932CF5318}">
      <dgm:prSet/>
      <dgm:spPr/>
      <dgm:t>
        <a:bodyPr/>
        <a:lstStyle/>
        <a:p>
          <a:r>
            <a:rPr lang="en-US" dirty="0"/>
            <a:t>85% under Medicare Advantage (“MA”)</a:t>
          </a:r>
        </a:p>
      </dgm:t>
    </dgm:pt>
    <dgm:pt modelId="{7AE05C8F-6215-40EE-BD65-FBD911C74FCB}" type="parTrans" cxnId="{BF664FEE-81CC-4858-BC12-28CE84685449}">
      <dgm:prSet/>
      <dgm:spPr/>
      <dgm:t>
        <a:bodyPr/>
        <a:lstStyle/>
        <a:p>
          <a:endParaRPr lang="en-US"/>
        </a:p>
      </dgm:t>
    </dgm:pt>
    <dgm:pt modelId="{35932C5A-BC67-4AA0-90AB-4E40DD27D516}" type="sibTrans" cxnId="{BF664FEE-81CC-4858-BC12-28CE84685449}">
      <dgm:prSet/>
      <dgm:spPr/>
      <dgm:t>
        <a:bodyPr/>
        <a:lstStyle/>
        <a:p>
          <a:endParaRPr lang="en-US"/>
        </a:p>
      </dgm:t>
    </dgm:pt>
    <dgm:pt modelId="{A2D8EE5B-44BB-4EB4-8B74-C3B1942F6575}">
      <dgm:prSet/>
      <dgm:spPr/>
      <dgm:t>
        <a:bodyPr/>
        <a:lstStyle/>
        <a:p>
          <a:r>
            <a:rPr lang="en-US"/>
            <a:t>Failure to meet thresholds triggers different legal remedies based on statute</a:t>
          </a:r>
        </a:p>
      </dgm:t>
    </dgm:pt>
    <dgm:pt modelId="{A825C9FF-2EFF-4D29-BBD7-E9E854301484}" type="parTrans" cxnId="{F0762FE0-CB28-447E-8136-3FB76EE9030F}">
      <dgm:prSet/>
      <dgm:spPr/>
      <dgm:t>
        <a:bodyPr/>
        <a:lstStyle/>
        <a:p>
          <a:endParaRPr lang="en-US"/>
        </a:p>
      </dgm:t>
    </dgm:pt>
    <dgm:pt modelId="{00991B76-BD12-4C80-BA1F-444E491E9CE2}" type="sibTrans" cxnId="{F0762FE0-CB28-447E-8136-3FB76EE9030F}">
      <dgm:prSet/>
      <dgm:spPr/>
      <dgm:t>
        <a:bodyPr/>
        <a:lstStyle/>
        <a:p>
          <a:endParaRPr lang="en-US"/>
        </a:p>
      </dgm:t>
    </dgm:pt>
    <dgm:pt modelId="{A135725A-4B10-46F1-A9DA-4CE2394EF6E4}">
      <dgm:prSet/>
      <dgm:spPr/>
      <dgm:t>
        <a:bodyPr/>
        <a:lstStyle/>
        <a:p>
          <a:r>
            <a:rPr lang="en-US" dirty="0"/>
            <a:t>ACA: rebates to consumers</a:t>
          </a:r>
        </a:p>
      </dgm:t>
    </dgm:pt>
    <dgm:pt modelId="{F039A845-71FA-4D7E-BBE2-6CF8FC6D6E39}" type="parTrans" cxnId="{FEF6752A-9CC8-4CB6-A56A-3EC1CD2B9232}">
      <dgm:prSet/>
      <dgm:spPr/>
      <dgm:t>
        <a:bodyPr/>
        <a:lstStyle/>
        <a:p>
          <a:endParaRPr lang="en-US"/>
        </a:p>
      </dgm:t>
    </dgm:pt>
    <dgm:pt modelId="{F3CAF1CD-6675-45AE-8561-D4E86559EAA9}" type="sibTrans" cxnId="{FEF6752A-9CC8-4CB6-A56A-3EC1CD2B9232}">
      <dgm:prSet/>
      <dgm:spPr/>
      <dgm:t>
        <a:bodyPr/>
        <a:lstStyle/>
        <a:p>
          <a:endParaRPr lang="en-US"/>
        </a:p>
      </dgm:t>
    </dgm:pt>
    <dgm:pt modelId="{E91FB2F0-D928-4830-8467-D6C0B64CAF7A}">
      <dgm:prSet/>
      <dgm:spPr/>
      <dgm:t>
        <a:bodyPr/>
        <a:lstStyle/>
        <a:p>
          <a:r>
            <a:rPr lang="en-US"/>
            <a:t>MA:  return of margin excess to CMS</a:t>
          </a:r>
        </a:p>
      </dgm:t>
    </dgm:pt>
    <dgm:pt modelId="{F218C909-1EC3-45B9-9E2A-083F68325AC3}" type="parTrans" cxnId="{7EB36AA6-E6C5-4025-9CE9-97E5F1EA41F2}">
      <dgm:prSet/>
      <dgm:spPr/>
      <dgm:t>
        <a:bodyPr/>
        <a:lstStyle/>
        <a:p>
          <a:endParaRPr lang="en-US"/>
        </a:p>
      </dgm:t>
    </dgm:pt>
    <dgm:pt modelId="{C67E817C-13FA-4F0A-BD85-3BEE2FF09969}" type="sibTrans" cxnId="{7EB36AA6-E6C5-4025-9CE9-97E5F1EA41F2}">
      <dgm:prSet/>
      <dgm:spPr/>
      <dgm:t>
        <a:bodyPr/>
        <a:lstStyle/>
        <a:p>
          <a:endParaRPr lang="en-US"/>
        </a:p>
      </dgm:t>
    </dgm:pt>
    <dgm:pt modelId="{56DD038F-9037-467C-B96C-926D3CD19B09}" type="pres">
      <dgm:prSet presAssocID="{5C483791-44B2-481C-A030-554182FA5E86}" presName="linear" presStyleCnt="0">
        <dgm:presLayoutVars>
          <dgm:animLvl val="lvl"/>
          <dgm:resizeHandles val="exact"/>
        </dgm:presLayoutVars>
      </dgm:prSet>
      <dgm:spPr/>
    </dgm:pt>
    <dgm:pt modelId="{67A0442F-7BFB-47ED-AD86-A7BC7521F067}" type="pres">
      <dgm:prSet presAssocID="{67273117-0C78-474D-AAC8-17780F9F506D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E3036A89-8B50-4FBC-97B9-8D41F78385A4}" type="pres">
      <dgm:prSet presAssocID="{6C4E88F0-CD8F-4439-A48D-798F365BC3AB}" presName="spacer" presStyleCnt="0"/>
      <dgm:spPr/>
    </dgm:pt>
    <dgm:pt modelId="{B7B42DF2-963D-4EF7-825C-03A0032976D1}" type="pres">
      <dgm:prSet presAssocID="{31639DCC-D946-41CC-8560-0B9932CF5318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6BDFA3F4-224C-4CA3-9D2E-03B31977EA38}" type="pres">
      <dgm:prSet presAssocID="{35932C5A-BC67-4AA0-90AB-4E40DD27D516}" presName="spacer" presStyleCnt="0"/>
      <dgm:spPr/>
    </dgm:pt>
    <dgm:pt modelId="{AEC7B12C-4D14-473E-9035-E23BC6461BEF}" type="pres">
      <dgm:prSet presAssocID="{A2D8EE5B-44BB-4EB4-8B74-C3B1942F6575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097C54E5-1E88-4091-B446-E2BD4BECCFD2}" type="pres">
      <dgm:prSet presAssocID="{00991B76-BD12-4C80-BA1F-444E491E9CE2}" presName="spacer" presStyleCnt="0"/>
      <dgm:spPr/>
    </dgm:pt>
    <dgm:pt modelId="{5FC202C6-CB36-4BE3-B9AE-C1B696815D34}" type="pres">
      <dgm:prSet presAssocID="{A135725A-4B10-46F1-A9DA-4CE2394EF6E4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1E5F0001-50D8-4C1C-80C9-9DFBCA60EC54}" type="pres">
      <dgm:prSet presAssocID="{F3CAF1CD-6675-45AE-8561-D4E86559EAA9}" presName="spacer" presStyleCnt="0"/>
      <dgm:spPr/>
    </dgm:pt>
    <dgm:pt modelId="{702A38B3-FE25-458D-B652-34746420642C}" type="pres">
      <dgm:prSet presAssocID="{E91FB2F0-D928-4830-8467-D6C0B64CAF7A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FEF6752A-9CC8-4CB6-A56A-3EC1CD2B9232}" srcId="{5C483791-44B2-481C-A030-554182FA5E86}" destId="{A135725A-4B10-46F1-A9DA-4CE2394EF6E4}" srcOrd="3" destOrd="0" parTransId="{F039A845-71FA-4D7E-BBE2-6CF8FC6D6E39}" sibTransId="{F3CAF1CD-6675-45AE-8561-D4E86559EAA9}"/>
    <dgm:cxn modelId="{4DC8AB74-1FE3-4367-A92A-F2C5E91A98D5}" type="presOf" srcId="{A2D8EE5B-44BB-4EB4-8B74-C3B1942F6575}" destId="{AEC7B12C-4D14-473E-9035-E23BC6461BEF}" srcOrd="0" destOrd="0" presId="urn:microsoft.com/office/officeart/2005/8/layout/vList2"/>
    <dgm:cxn modelId="{CB771A81-90CC-4F07-9EDF-D5318C2EDBE3}" type="presOf" srcId="{E91FB2F0-D928-4830-8467-D6C0B64CAF7A}" destId="{702A38B3-FE25-458D-B652-34746420642C}" srcOrd="0" destOrd="0" presId="urn:microsoft.com/office/officeart/2005/8/layout/vList2"/>
    <dgm:cxn modelId="{1F1798A2-59A8-4B1C-827A-CF3A2C2A2966}" srcId="{5C483791-44B2-481C-A030-554182FA5E86}" destId="{67273117-0C78-474D-AAC8-17780F9F506D}" srcOrd="0" destOrd="0" parTransId="{351A1CBE-7539-48E0-AFA6-93603D76E3AA}" sibTransId="{6C4E88F0-CD8F-4439-A48D-798F365BC3AB}"/>
    <dgm:cxn modelId="{7EB36AA6-E6C5-4025-9CE9-97E5F1EA41F2}" srcId="{5C483791-44B2-481C-A030-554182FA5E86}" destId="{E91FB2F0-D928-4830-8467-D6C0B64CAF7A}" srcOrd="4" destOrd="0" parTransId="{F218C909-1EC3-45B9-9E2A-083F68325AC3}" sibTransId="{C67E817C-13FA-4F0A-BD85-3BEE2FF09969}"/>
    <dgm:cxn modelId="{A7FB5CAD-8671-4AFD-B71C-BF951FDCD38A}" type="presOf" srcId="{31639DCC-D946-41CC-8560-0B9932CF5318}" destId="{B7B42DF2-963D-4EF7-825C-03A0032976D1}" srcOrd="0" destOrd="0" presId="urn:microsoft.com/office/officeart/2005/8/layout/vList2"/>
    <dgm:cxn modelId="{D556F2CB-A0A1-43B2-BA3E-73B66F88CE27}" type="presOf" srcId="{67273117-0C78-474D-AAC8-17780F9F506D}" destId="{67A0442F-7BFB-47ED-AD86-A7BC7521F067}" srcOrd="0" destOrd="0" presId="urn:microsoft.com/office/officeart/2005/8/layout/vList2"/>
    <dgm:cxn modelId="{F0762FE0-CB28-447E-8136-3FB76EE9030F}" srcId="{5C483791-44B2-481C-A030-554182FA5E86}" destId="{A2D8EE5B-44BB-4EB4-8B74-C3B1942F6575}" srcOrd="2" destOrd="0" parTransId="{A825C9FF-2EFF-4D29-BBD7-E9E854301484}" sibTransId="{00991B76-BD12-4C80-BA1F-444E491E9CE2}"/>
    <dgm:cxn modelId="{D6F6F8EA-9099-48D8-B26A-18A98AC3165B}" type="presOf" srcId="{A135725A-4B10-46F1-A9DA-4CE2394EF6E4}" destId="{5FC202C6-CB36-4BE3-B9AE-C1B696815D34}" srcOrd="0" destOrd="0" presId="urn:microsoft.com/office/officeart/2005/8/layout/vList2"/>
    <dgm:cxn modelId="{BF664FEE-81CC-4858-BC12-28CE84685449}" srcId="{5C483791-44B2-481C-A030-554182FA5E86}" destId="{31639DCC-D946-41CC-8560-0B9932CF5318}" srcOrd="1" destOrd="0" parTransId="{7AE05C8F-6215-40EE-BD65-FBD911C74FCB}" sibTransId="{35932C5A-BC67-4AA0-90AB-4E40DD27D516}"/>
    <dgm:cxn modelId="{D5F018F7-E2BD-406F-AC19-152D100269EA}" type="presOf" srcId="{5C483791-44B2-481C-A030-554182FA5E86}" destId="{56DD038F-9037-467C-B96C-926D3CD19B09}" srcOrd="0" destOrd="0" presId="urn:microsoft.com/office/officeart/2005/8/layout/vList2"/>
    <dgm:cxn modelId="{427E4316-DFB4-4825-AD1D-6FC74492E0BC}" type="presParOf" srcId="{56DD038F-9037-467C-B96C-926D3CD19B09}" destId="{67A0442F-7BFB-47ED-AD86-A7BC7521F067}" srcOrd="0" destOrd="0" presId="urn:microsoft.com/office/officeart/2005/8/layout/vList2"/>
    <dgm:cxn modelId="{95A7BBF7-F523-4D93-BD65-B07D9B122B1F}" type="presParOf" srcId="{56DD038F-9037-467C-B96C-926D3CD19B09}" destId="{E3036A89-8B50-4FBC-97B9-8D41F78385A4}" srcOrd="1" destOrd="0" presId="urn:microsoft.com/office/officeart/2005/8/layout/vList2"/>
    <dgm:cxn modelId="{D21D5571-75C8-494F-BEF1-3249593F34E2}" type="presParOf" srcId="{56DD038F-9037-467C-B96C-926D3CD19B09}" destId="{B7B42DF2-963D-4EF7-825C-03A0032976D1}" srcOrd="2" destOrd="0" presId="urn:microsoft.com/office/officeart/2005/8/layout/vList2"/>
    <dgm:cxn modelId="{2A4D051C-E761-4A10-9541-29D2B018D885}" type="presParOf" srcId="{56DD038F-9037-467C-B96C-926D3CD19B09}" destId="{6BDFA3F4-224C-4CA3-9D2E-03B31977EA38}" srcOrd="3" destOrd="0" presId="urn:microsoft.com/office/officeart/2005/8/layout/vList2"/>
    <dgm:cxn modelId="{0B0A890A-9368-4A26-8A9D-0EBF1E7FD32F}" type="presParOf" srcId="{56DD038F-9037-467C-B96C-926D3CD19B09}" destId="{AEC7B12C-4D14-473E-9035-E23BC6461BEF}" srcOrd="4" destOrd="0" presId="urn:microsoft.com/office/officeart/2005/8/layout/vList2"/>
    <dgm:cxn modelId="{025F8F7B-1C50-4E0A-9B04-78151B9FE611}" type="presParOf" srcId="{56DD038F-9037-467C-B96C-926D3CD19B09}" destId="{097C54E5-1E88-4091-B446-E2BD4BECCFD2}" srcOrd="5" destOrd="0" presId="urn:microsoft.com/office/officeart/2005/8/layout/vList2"/>
    <dgm:cxn modelId="{972BEBE5-6E3F-491C-8630-75EBBDD821B9}" type="presParOf" srcId="{56DD038F-9037-467C-B96C-926D3CD19B09}" destId="{5FC202C6-CB36-4BE3-B9AE-C1B696815D34}" srcOrd="6" destOrd="0" presId="urn:microsoft.com/office/officeart/2005/8/layout/vList2"/>
    <dgm:cxn modelId="{64C1EEC1-D854-4927-8AB4-5300F02FFC16}" type="presParOf" srcId="{56DD038F-9037-467C-B96C-926D3CD19B09}" destId="{1E5F0001-50D8-4C1C-80C9-9DFBCA60EC54}" srcOrd="7" destOrd="0" presId="urn:microsoft.com/office/officeart/2005/8/layout/vList2"/>
    <dgm:cxn modelId="{F1C20C46-C666-4C18-BCE2-27259A6C5398}" type="presParOf" srcId="{56DD038F-9037-467C-B96C-926D3CD19B09}" destId="{702A38B3-FE25-458D-B652-34746420642C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C1F9215-F677-4306-BBA8-8E151B0DB7A9}" type="doc">
      <dgm:prSet loTypeId="urn:microsoft.com/office/officeart/2005/8/layout/vList2" loCatId="list" qsTypeId="urn:microsoft.com/office/officeart/2005/8/quickstyle/simple4" qsCatId="simple" csTypeId="urn:microsoft.com/office/officeart/2005/8/colors/colorful2#8" csCatId="colorful"/>
      <dgm:spPr/>
      <dgm:t>
        <a:bodyPr/>
        <a:lstStyle/>
        <a:p>
          <a:endParaRPr lang="en-US"/>
        </a:p>
      </dgm:t>
    </dgm:pt>
    <dgm:pt modelId="{C4529FD0-8FDD-4026-8523-E7C332C59AF9}">
      <dgm:prSet/>
      <dgm:spPr/>
      <dgm:t>
        <a:bodyPr/>
        <a:lstStyle/>
        <a:p>
          <a:r>
            <a:rPr lang="en-US"/>
            <a:t>MA Plans receive from CMS a fixed per-member-per-month or “capitation payment” for each enrolled Medicare </a:t>
          </a:r>
        </a:p>
      </dgm:t>
    </dgm:pt>
    <dgm:pt modelId="{6FB74B1F-AF83-4612-98ED-ABC70F3BA5F9}" type="parTrans" cxnId="{536265ED-7D0E-4067-A57C-04F74EF94762}">
      <dgm:prSet/>
      <dgm:spPr/>
      <dgm:t>
        <a:bodyPr/>
        <a:lstStyle/>
        <a:p>
          <a:endParaRPr lang="en-US"/>
        </a:p>
      </dgm:t>
    </dgm:pt>
    <dgm:pt modelId="{D43117C5-A9D3-4B19-B07A-2EDFE4EDA39B}" type="sibTrans" cxnId="{536265ED-7D0E-4067-A57C-04F74EF94762}">
      <dgm:prSet/>
      <dgm:spPr/>
      <dgm:t>
        <a:bodyPr/>
        <a:lstStyle/>
        <a:p>
          <a:endParaRPr lang="en-US"/>
        </a:p>
      </dgm:t>
    </dgm:pt>
    <dgm:pt modelId="{DA71DF27-55DF-4687-9737-19B7B102580A}">
      <dgm:prSet/>
      <dgm:spPr/>
      <dgm:t>
        <a:bodyPr/>
        <a:lstStyle/>
        <a:p>
          <a:r>
            <a:rPr lang="en-US"/>
            <a:t>A health risk factor adjustment process (known as “risk adjustment”) is made to the capitation payment based on patient diagnosis documented in the  medical record</a:t>
          </a:r>
        </a:p>
      </dgm:t>
    </dgm:pt>
    <dgm:pt modelId="{6294EA67-4612-4863-882D-FA5FD7868FF0}" type="parTrans" cxnId="{21E4CED0-ACC3-4AAD-B477-B0256AD55BD7}">
      <dgm:prSet/>
      <dgm:spPr/>
      <dgm:t>
        <a:bodyPr/>
        <a:lstStyle/>
        <a:p>
          <a:endParaRPr lang="en-US"/>
        </a:p>
      </dgm:t>
    </dgm:pt>
    <dgm:pt modelId="{4E0AAE26-D4B7-44A8-B5AA-1FFA97C06C50}" type="sibTrans" cxnId="{21E4CED0-ACC3-4AAD-B477-B0256AD55BD7}">
      <dgm:prSet/>
      <dgm:spPr/>
      <dgm:t>
        <a:bodyPr/>
        <a:lstStyle/>
        <a:p>
          <a:endParaRPr lang="en-US"/>
        </a:p>
      </dgm:t>
    </dgm:pt>
    <dgm:pt modelId="{5D12A2D3-EA4F-43D2-A33C-AD71E6C26C18}">
      <dgm:prSet/>
      <dgm:spPr/>
      <dgm:t>
        <a:bodyPr/>
        <a:lstStyle/>
        <a:p>
          <a:r>
            <a:rPr lang="en-US"/>
            <a:t>These risk-adjusted elements are often passed on to the MA Plan’s providers, creating strong incentives by providers to capture all diagnoses</a:t>
          </a:r>
        </a:p>
      </dgm:t>
    </dgm:pt>
    <dgm:pt modelId="{9F60ED5B-5C14-4FE7-A101-F3EDF40F089D}" type="parTrans" cxnId="{A4DBA417-7525-4AD8-B078-98DD9565A320}">
      <dgm:prSet/>
      <dgm:spPr/>
      <dgm:t>
        <a:bodyPr/>
        <a:lstStyle/>
        <a:p>
          <a:endParaRPr lang="en-US"/>
        </a:p>
      </dgm:t>
    </dgm:pt>
    <dgm:pt modelId="{70EE5E87-989F-4F30-82CD-52A634ADF8A0}" type="sibTrans" cxnId="{A4DBA417-7525-4AD8-B078-98DD9565A320}">
      <dgm:prSet/>
      <dgm:spPr/>
      <dgm:t>
        <a:bodyPr/>
        <a:lstStyle/>
        <a:p>
          <a:endParaRPr lang="en-US"/>
        </a:p>
      </dgm:t>
    </dgm:pt>
    <dgm:pt modelId="{4507B671-246C-4599-A91F-C9FC7064FB73}" type="pres">
      <dgm:prSet presAssocID="{6C1F9215-F677-4306-BBA8-8E151B0DB7A9}" presName="linear" presStyleCnt="0">
        <dgm:presLayoutVars>
          <dgm:animLvl val="lvl"/>
          <dgm:resizeHandles val="exact"/>
        </dgm:presLayoutVars>
      </dgm:prSet>
      <dgm:spPr/>
    </dgm:pt>
    <dgm:pt modelId="{A2CD7178-AC61-494F-9374-A74B9B58DC0D}" type="pres">
      <dgm:prSet presAssocID="{C4529FD0-8FDD-4026-8523-E7C332C59AF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20157B3-9983-4817-BCCA-8EB84FEEB5F8}" type="pres">
      <dgm:prSet presAssocID="{D43117C5-A9D3-4B19-B07A-2EDFE4EDA39B}" presName="spacer" presStyleCnt="0"/>
      <dgm:spPr/>
    </dgm:pt>
    <dgm:pt modelId="{431815BE-2543-4E83-B3F5-A6E974CBDBA3}" type="pres">
      <dgm:prSet presAssocID="{DA71DF27-55DF-4687-9737-19B7B102580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340A9DCD-78B3-434B-8432-A7704A156A08}" type="pres">
      <dgm:prSet presAssocID="{4E0AAE26-D4B7-44A8-B5AA-1FFA97C06C50}" presName="spacer" presStyleCnt="0"/>
      <dgm:spPr/>
    </dgm:pt>
    <dgm:pt modelId="{A166C67F-6590-432E-9F28-CBA76BCF752B}" type="pres">
      <dgm:prSet presAssocID="{5D12A2D3-EA4F-43D2-A33C-AD71E6C26C18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79F02210-3703-4659-A5E7-A7ADF77B835B}" type="presOf" srcId="{5D12A2D3-EA4F-43D2-A33C-AD71E6C26C18}" destId="{A166C67F-6590-432E-9F28-CBA76BCF752B}" srcOrd="0" destOrd="0" presId="urn:microsoft.com/office/officeart/2005/8/layout/vList2"/>
    <dgm:cxn modelId="{A4DBA417-7525-4AD8-B078-98DD9565A320}" srcId="{6C1F9215-F677-4306-BBA8-8E151B0DB7A9}" destId="{5D12A2D3-EA4F-43D2-A33C-AD71E6C26C18}" srcOrd="2" destOrd="0" parTransId="{9F60ED5B-5C14-4FE7-A101-F3EDF40F089D}" sibTransId="{70EE5E87-989F-4F30-82CD-52A634ADF8A0}"/>
    <dgm:cxn modelId="{120E7460-B88F-4E6F-AFFE-D6958BC52398}" type="presOf" srcId="{DA71DF27-55DF-4687-9737-19B7B102580A}" destId="{431815BE-2543-4E83-B3F5-A6E974CBDBA3}" srcOrd="0" destOrd="0" presId="urn:microsoft.com/office/officeart/2005/8/layout/vList2"/>
    <dgm:cxn modelId="{21E4CED0-ACC3-4AAD-B477-B0256AD55BD7}" srcId="{6C1F9215-F677-4306-BBA8-8E151B0DB7A9}" destId="{DA71DF27-55DF-4687-9737-19B7B102580A}" srcOrd="1" destOrd="0" parTransId="{6294EA67-4612-4863-882D-FA5FD7868FF0}" sibTransId="{4E0AAE26-D4B7-44A8-B5AA-1FFA97C06C50}"/>
    <dgm:cxn modelId="{372A03E8-2992-41F7-BC42-E4B4234D4DC8}" type="presOf" srcId="{6C1F9215-F677-4306-BBA8-8E151B0DB7A9}" destId="{4507B671-246C-4599-A91F-C9FC7064FB73}" srcOrd="0" destOrd="0" presId="urn:microsoft.com/office/officeart/2005/8/layout/vList2"/>
    <dgm:cxn modelId="{536265ED-7D0E-4067-A57C-04F74EF94762}" srcId="{6C1F9215-F677-4306-BBA8-8E151B0DB7A9}" destId="{C4529FD0-8FDD-4026-8523-E7C332C59AF9}" srcOrd="0" destOrd="0" parTransId="{6FB74B1F-AF83-4612-98ED-ABC70F3BA5F9}" sibTransId="{D43117C5-A9D3-4B19-B07A-2EDFE4EDA39B}"/>
    <dgm:cxn modelId="{D187E4F1-8E31-4559-9D34-84D5329F4890}" type="presOf" srcId="{C4529FD0-8FDD-4026-8523-E7C332C59AF9}" destId="{A2CD7178-AC61-494F-9374-A74B9B58DC0D}" srcOrd="0" destOrd="0" presId="urn:microsoft.com/office/officeart/2005/8/layout/vList2"/>
    <dgm:cxn modelId="{53E5AC42-4E58-4346-83EF-3869D7AA734E}" type="presParOf" srcId="{4507B671-246C-4599-A91F-C9FC7064FB73}" destId="{A2CD7178-AC61-494F-9374-A74B9B58DC0D}" srcOrd="0" destOrd="0" presId="urn:microsoft.com/office/officeart/2005/8/layout/vList2"/>
    <dgm:cxn modelId="{13D3E7EA-230B-4CDA-AD88-149ABDABD309}" type="presParOf" srcId="{4507B671-246C-4599-A91F-C9FC7064FB73}" destId="{220157B3-9983-4817-BCCA-8EB84FEEB5F8}" srcOrd="1" destOrd="0" presId="urn:microsoft.com/office/officeart/2005/8/layout/vList2"/>
    <dgm:cxn modelId="{4FC832EB-71FB-467D-896E-66F714449BA8}" type="presParOf" srcId="{4507B671-246C-4599-A91F-C9FC7064FB73}" destId="{431815BE-2543-4E83-B3F5-A6E974CBDBA3}" srcOrd="2" destOrd="0" presId="urn:microsoft.com/office/officeart/2005/8/layout/vList2"/>
    <dgm:cxn modelId="{BD846513-AA37-485B-96B3-3A934E0F9326}" type="presParOf" srcId="{4507B671-246C-4599-A91F-C9FC7064FB73}" destId="{340A9DCD-78B3-434B-8432-A7704A156A08}" srcOrd="3" destOrd="0" presId="urn:microsoft.com/office/officeart/2005/8/layout/vList2"/>
    <dgm:cxn modelId="{D9045492-A719-4D8F-AB14-734ADD3C343F}" type="presParOf" srcId="{4507B671-246C-4599-A91F-C9FC7064FB73}" destId="{A166C67F-6590-432E-9F28-CBA76BCF752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58E00E1-C685-4B9F-B991-0BDCDC3D9C7E}" type="doc">
      <dgm:prSet loTypeId="urn:microsoft.com/office/officeart/2005/8/layout/vList2" loCatId="list" qsTypeId="urn:microsoft.com/office/officeart/2005/8/quickstyle/simple4" qsCatId="simple" csTypeId="urn:microsoft.com/office/officeart/2005/8/colors/colorful2#2" csCatId="colorful" phldr="1"/>
      <dgm:spPr/>
      <dgm:t>
        <a:bodyPr/>
        <a:lstStyle/>
        <a:p>
          <a:endParaRPr lang="en-US"/>
        </a:p>
      </dgm:t>
    </dgm:pt>
    <dgm:pt modelId="{482F6779-2595-4501-BCB6-34E5AE3D51BD}">
      <dgm:prSet/>
      <dgm:spPr/>
      <dgm:t>
        <a:bodyPr/>
        <a:lstStyle/>
        <a:p>
          <a:r>
            <a:rPr lang="en-US"/>
            <a:t>Aggressive coding increases MA payments and provider payments resulting in higher overall program costs</a:t>
          </a:r>
        </a:p>
      </dgm:t>
    </dgm:pt>
    <dgm:pt modelId="{BA28C4CA-9C01-4FF6-9519-C47029C72595}" type="parTrans" cxnId="{40E055CE-7561-41BA-B144-0F1A41C2687D}">
      <dgm:prSet/>
      <dgm:spPr/>
      <dgm:t>
        <a:bodyPr/>
        <a:lstStyle/>
        <a:p>
          <a:endParaRPr lang="en-US"/>
        </a:p>
      </dgm:t>
    </dgm:pt>
    <dgm:pt modelId="{3A26682D-4A30-4B3C-8A99-9CF0717E07C1}" type="sibTrans" cxnId="{40E055CE-7561-41BA-B144-0F1A41C2687D}">
      <dgm:prSet/>
      <dgm:spPr/>
      <dgm:t>
        <a:bodyPr/>
        <a:lstStyle/>
        <a:p>
          <a:endParaRPr lang="en-US"/>
        </a:p>
      </dgm:t>
    </dgm:pt>
    <dgm:pt modelId="{4D05BC71-4E75-493F-860E-7C8B3FDA125F}">
      <dgm:prSet/>
      <dgm:spPr/>
      <dgm:t>
        <a:bodyPr/>
        <a:lstStyle/>
        <a:p>
          <a:r>
            <a:rPr lang="en-US" dirty="0"/>
            <a:t>Higher revenue may improve parent company’s overall financial performance and share valuation</a:t>
          </a:r>
        </a:p>
      </dgm:t>
    </dgm:pt>
    <dgm:pt modelId="{B40151CC-B53F-4E12-B198-D1BD956A6E8F}" type="parTrans" cxnId="{B4B418B3-B4F1-42BD-81C5-8BE2129080E3}">
      <dgm:prSet/>
      <dgm:spPr/>
      <dgm:t>
        <a:bodyPr/>
        <a:lstStyle/>
        <a:p>
          <a:endParaRPr lang="en-US"/>
        </a:p>
      </dgm:t>
    </dgm:pt>
    <dgm:pt modelId="{6160924D-D068-48BD-8549-CF698781AC00}" type="sibTrans" cxnId="{B4B418B3-B4F1-42BD-81C5-8BE2129080E3}">
      <dgm:prSet/>
      <dgm:spPr/>
      <dgm:t>
        <a:bodyPr/>
        <a:lstStyle/>
        <a:p>
          <a:endParaRPr lang="en-US"/>
        </a:p>
      </dgm:t>
    </dgm:pt>
    <dgm:pt modelId="{C4030712-08E3-4647-B484-1B40678B4241}">
      <dgm:prSet/>
      <dgm:spPr/>
      <dgm:t>
        <a:bodyPr/>
        <a:lstStyle/>
        <a:p>
          <a:r>
            <a:rPr lang="en-US"/>
            <a:t>Value captured anywhere in the integrated entity’s structure benefits shareholders</a:t>
          </a:r>
        </a:p>
      </dgm:t>
    </dgm:pt>
    <dgm:pt modelId="{DE5205F5-61F9-4B08-BC04-CCA69D3E6EF6}" type="parTrans" cxnId="{47831C80-03C7-498C-8D4C-19D0D1F81A40}">
      <dgm:prSet/>
      <dgm:spPr/>
      <dgm:t>
        <a:bodyPr/>
        <a:lstStyle/>
        <a:p>
          <a:endParaRPr lang="en-US"/>
        </a:p>
      </dgm:t>
    </dgm:pt>
    <dgm:pt modelId="{FB1176F8-D05B-4677-BBE1-D49E11BD8AA3}" type="sibTrans" cxnId="{47831C80-03C7-498C-8D4C-19D0D1F81A40}">
      <dgm:prSet/>
      <dgm:spPr/>
      <dgm:t>
        <a:bodyPr/>
        <a:lstStyle/>
        <a:p>
          <a:endParaRPr lang="en-US"/>
        </a:p>
      </dgm:t>
    </dgm:pt>
    <dgm:pt modelId="{0253E3A0-E136-4C71-B407-D82038C89AAC}">
      <dgm:prSet/>
      <dgm:spPr/>
      <dgm:t>
        <a:bodyPr/>
        <a:lstStyle/>
        <a:p>
          <a:r>
            <a:rPr lang="en-US"/>
            <a:t>MLR requirements may be neutralized as health insurer’s claims expense from affiliated providers goes up</a:t>
          </a:r>
        </a:p>
      </dgm:t>
    </dgm:pt>
    <dgm:pt modelId="{296CCEE4-5F6E-41B5-8B36-939DEB450326}" type="parTrans" cxnId="{D0605598-E085-4735-B2F5-958C1DB2163D}">
      <dgm:prSet/>
      <dgm:spPr/>
      <dgm:t>
        <a:bodyPr/>
        <a:lstStyle/>
        <a:p>
          <a:endParaRPr lang="en-US"/>
        </a:p>
      </dgm:t>
    </dgm:pt>
    <dgm:pt modelId="{61BE181D-B010-47F4-9461-2F7229EE7438}" type="sibTrans" cxnId="{D0605598-E085-4735-B2F5-958C1DB2163D}">
      <dgm:prSet/>
      <dgm:spPr/>
      <dgm:t>
        <a:bodyPr/>
        <a:lstStyle/>
        <a:p>
          <a:endParaRPr lang="en-US"/>
        </a:p>
      </dgm:t>
    </dgm:pt>
    <dgm:pt modelId="{21B986A9-78DA-4E54-B1CA-A57242319CE0}" type="pres">
      <dgm:prSet presAssocID="{458E00E1-C685-4B9F-B991-0BDCDC3D9C7E}" presName="linear" presStyleCnt="0">
        <dgm:presLayoutVars>
          <dgm:animLvl val="lvl"/>
          <dgm:resizeHandles val="exact"/>
        </dgm:presLayoutVars>
      </dgm:prSet>
      <dgm:spPr/>
    </dgm:pt>
    <dgm:pt modelId="{35E00E2C-7970-4257-AA02-51D5D4A9201D}" type="pres">
      <dgm:prSet presAssocID="{482F6779-2595-4501-BCB6-34E5AE3D51BD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803F7B74-61F2-4193-8872-E407B287FDA7}" type="pres">
      <dgm:prSet presAssocID="{3A26682D-4A30-4B3C-8A99-9CF0717E07C1}" presName="spacer" presStyleCnt="0"/>
      <dgm:spPr/>
    </dgm:pt>
    <dgm:pt modelId="{3781856A-2886-4612-B9C7-AC10E62A9531}" type="pres">
      <dgm:prSet presAssocID="{4D05BC71-4E75-493F-860E-7C8B3FDA125F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15D7982B-517C-4828-A5A6-2A09A1B38C81}" type="pres">
      <dgm:prSet presAssocID="{6160924D-D068-48BD-8549-CF698781AC00}" presName="spacer" presStyleCnt="0"/>
      <dgm:spPr/>
    </dgm:pt>
    <dgm:pt modelId="{1BCF2955-B4EF-4F78-90D9-D89CE8F6C081}" type="pres">
      <dgm:prSet presAssocID="{C4030712-08E3-4647-B484-1B40678B424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A2D07485-F501-4858-886C-3CEB273D3211}" type="pres">
      <dgm:prSet presAssocID="{FB1176F8-D05B-4677-BBE1-D49E11BD8AA3}" presName="spacer" presStyleCnt="0"/>
      <dgm:spPr/>
    </dgm:pt>
    <dgm:pt modelId="{13A25CF4-BF6C-4346-89E0-7486F5EDBA45}" type="pres">
      <dgm:prSet presAssocID="{0253E3A0-E136-4C71-B407-D82038C89AAC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C937D41E-D516-48DD-9F88-B5B8234BF3D0}" type="presOf" srcId="{4D05BC71-4E75-493F-860E-7C8B3FDA125F}" destId="{3781856A-2886-4612-B9C7-AC10E62A9531}" srcOrd="0" destOrd="0" presId="urn:microsoft.com/office/officeart/2005/8/layout/vList2"/>
    <dgm:cxn modelId="{9579B83A-96D2-42F2-AE07-B5A9A00436A3}" type="presOf" srcId="{482F6779-2595-4501-BCB6-34E5AE3D51BD}" destId="{35E00E2C-7970-4257-AA02-51D5D4A9201D}" srcOrd="0" destOrd="0" presId="urn:microsoft.com/office/officeart/2005/8/layout/vList2"/>
    <dgm:cxn modelId="{1DE94854-FFE9-423D-B979-B2E8F82C2CB7}" type="presOf" srcId="{0253E3A0-E136-4C71-B407-D82038C89AAC}" destId="{13A25CF4-BF6C-4346-89E0-7486F5EDBA45}" srcOrd="0" destOrd="0" presId="urn:microsoft.com/office/officeart/2005/8/layout/vList2"/>
    <dgm:cxn modelId="{47831C80-03C7-498C-8D4C-19D0D1F81A40}" srcId="{458E00E1-C685-4B9F-B991-0BDCDC3D9C7E}" destId="{C4030712-08E3-4647-B484-1B40678B4241}" srcOrd="2" destOrd="0" parTransId="{DE5205F5-61F9-4B08-BC04-CCA69D3E6EF6}" sibTransId="{FB1176F8-D05B-4677-BBE1-D49E11BD8AA3}"/>
    <dgm:cxn modelId="{D0605598-E085-4735-B2F5-958C1DB2163D}" srcId="{458E00E1-C685-4B9F-B991-0BDCDC3D9C7E}" destId="{0253E3A0-E136-4C71-B407-D82038C89AAC}" srcOrd="3" destOrd="0" parTransId="{296CCEE4-5F6E-41B5-8B36-939DEB450326}" sibTransId="{61BE181D-B010-47F4-9461-2F7229EE7438}"/>
    <dgm:cxn modelId="{B4B418B3-B4F1-42BD-81C5-8BE2129080E3}" srcId="{458E00E1-C685-4B9F-B991-0BDCDC3D9C7E}" destId="{4D05BC71-4E75-493F-860E-7C8B3FDA125F}" srcOrd="1" destOrd="0" parTransId="{B40151CC-B53F-4E12-B198-D1BD956A6E8F}" sibTransId="{6160924D-D068-48BD-8549-CF698781AC00}"/>
    <dgm:cxn modelId="{05BD4FC2-CA7B-4FD5-8E00-1C6B831AF672}" type="presOf" srcId="{458E00E1-C685-4B9F-B991-0BDCDC3D9C7E}" destId="{21B986A9-78DA-4E54-B1CA-A57242319CE0}" srcOrd="0" destOrd="0" presId="urn:microsoft.com/office/officeart/2005/8/layout/vList2"/>
    <dgm:cxn modelId="{40E055CE-7561-41BA-B144-0F1A41C2687D}" srcId="{458E00E1-C685-4B9F-B991-0BDCDC3D9C7E}" destId="{482F6779-2595-4501-BCB6-34E5AE3D51BD}" srcOrd="0" destOrd="0" parTransId="{BA28C4CA-9C01-4FF6-9519-C47029C72595}" sibTransId="{3A26682D-4A30-4B3C-8A99-9CF0717E07C1}"/>
    <dgm:cxn modelId="{137EB5E0-AA0C-48E8-A0A1-36A4011DCC22}" type="presOf" srcId="{C4030712-08E3-4647-B484-1B40678B4241}" destId="{1BCF2955-B4EF-4F78-90D9-D89CE8F6C081}" srcOrd="0" destOrd="0" presId="urn:microsoft.com/office/officeart/2005/8/layout/vList2"/>
    <dgm:cxn modelId="{94BC2464-7DC7-41C1-BDBF-DC4F69834241}" type="presParOf" srcId="{21B986A9-78DA-4E54-B1CA-A57242319CE0}" destId="{35E00E2C-7970-4257-AA02-51D5D4A9201D}" srcOrd="0" destOrd="0" presId="urn:microsoft.com/office/officeart/2005/8/layout/vList2"/>
    <dgm:cxn modelId="{553124C4-BEDC-4A36-AC51-49E982E24263}" type="presParOf" srcId="{21B986A9-78DA-4E54-B1CA-A57242319CE0}" destId="{803F7B74-61F2-4193-8872-E407B287FDA7}" srcOrd="1" destOrd="0" presId="urn:microsoft.com/office/officeart/2005/8/layout/vList2"/>
    <dgm:cxn modelId="{C4CB5A7C-9593-4FB0-B8A2-7CD071ADB4A9}" type="presParOf" srcId="{21B986A9-78DA-4E54-B1CA-A57242319CE0}" destId="{3781856A-2886-4612-B9C7-AC10E62A9531}" srcOrd="2" destOrd="0" presId="urn:microsoft.com/office/officeart/2005/8/layout/vList2"/>
    <dgm:cxn modelId="{ED12A502-A9FA-4532-B49F-9878B4EDCB0D}" type="presParOf" srcId="{21B986A9-78DA-4E54-B1CA-A57242319CE0}" destId="{15D7982B-517C-4828-A5A6-2A09A1B38C81}" srcOrd="3" destOrd="0" presId="urn:microsoft.com/office/officeart/2005/8/layout/vList2"/>
    <dgm:cxn modelId="{D0256184-BD3A-46D0-9FC6-CD5F2362F2F5}" type="presParOf" srcId="{21B986A9-78DA-4E54-B1CA-A57242319CE0}" destId="{1BCF2955-B4EF-4F78-90D9-D89CE8F6C081}" srcOrd="4" destOrd="0" presId="urn:microsoft.com/office/officeart/2005/8/layout/vList2"/>
    <dgm:cxn modelId="{25C07669-65C6-4145-8648-A49A98DA6636}" type="presParOf" srcId="{21B986A9-78DA-4E54-B1CA-A57242319CE0}" destId="{A2D07485-F501-4858-886C-3CEB273D3211}" srcOrd="5" destOrd="0" presId="urn:microsoft.com/office/officeart/2005/8/layout/vList2"/>
    <dgm:cxn modelId="{9496014B-7D5B-4B86-A2AD-1F34FEBB8F07}" type="presParOf" srcId="{21B986A9-78DA-4E54-B1CA-A57242319CE0}" destId="{13A25CF4-BF6C-4346-89E0-7486F5EDBA45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4FA0852-B05E-4255-A460-67EA7B8B404B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mainScheme" phldr="1"/>
      <dgm:spPr/>
      <dgm:t>
        <a:bodyPr/>
        <a:lstStyle/>
        <a:p>
          <a:endParaRPr lang="en-US"/>
        </a:p>
      </dgm:t>
    </dgm:pt>
    <dgm:pt modelId="{668057D2-6277-4A98-AAED-717C1B0A8037}">
      <dgm:prSet/>
      <dgm:spPr/>
      <dgm:t>
        <a:bodyPr/>
        <a:lstStyle/>
        <a:p>
          <a:r>
            <a:rPr lang="en-US"/>
            <a:t>MA patients insured by United and treated by Optum physicians had significantly higher risk adjustment scores</a:t>
          </a:r>
        </a:p>
      </dgm:t>
    </dgm:pt>
    <dgm:pt modelId="{FBEEA3E6-6350-451E-9A1D-C35DD7A391EB}" type="parTrans" cxnId="{5A5C664C-E89E-4C48-90B2-1F51854DFCE7}">
      <dgm:prSet/>
      <dgm:spPr/>
      <dgm:t>
        <a:bodyPr/>
        <a:lstStyle/>
        <a:p>
          <a:endParaRPr lang="en-US"/>
        </a:p>
      </dgm:t>
    </dgm:pt>
    <dgm:pt modelId="{89FEA5DD-777D-4824-A345-381C4955981C}" type="sibTrans" cxnId="{5A5C664C-E89E-4C48-90B2-1F51854DFCE7}">
      <dgm:prSet/>
      <dgm:spPr/>
      <dgm:t>
        <a:bodyPr/>
        <a:lstStyle/>
        <a:p>
          <a:endParaRPr lang="en-US"/>
        </a:p>
      </dgm:t>
    </dgm:pt>
    <dgm:pt modelId="{73012590-8479-4DA5-8636-0CDC44BBB294}">
      <dgm:prSet/>
      <dgm:spPr/>
      <dgm:t>
        <a:bodyPr/>
        <a:lstStyle/>
        <a:p>
          <a:r>
            <a:rPr lang="en-US"/>
            <a:t>WSJ reported a 55% rise in the first year after patient switching from traditional Medicare </a:t>
          </a:r>
        </a:p>
      </dgm:t>
    </dgm:pt>
    <dgm:pt modelId="{3690590A-9926-4739-8461-0BC09E51C4BA}" type="parTrans" cxnId="{97AD98FC-E55E-47FA-B0F0-3C5EE8AC5267}">
      <dgm:prSet/>
      <dgm:spPr/>
      <dgm:t>
        <a:bodyPr/>
        <a:lstStyle/>
        <a:p>
          <a:endParaRPr lang="en-US"/>
        </a:p>
      </dgm:t>
    </dgm:pt>
    <dgm:pt modelId="{9D5BAFB1-7295-4655-AF45-6B4E031F0B38}" type="sibTrans" cxnId="{97AD98FC-E55E-47FA-B0F0-3C5EE8AC5267}">
      <dgm:prSet/>
      <dgm:spPr/>
      <dgm:t>
        <a:bodyPr/>
        <a:lstStyle/>
        <a:p>
          <a:endParaRPr lang="en-US"/>
        </a:p>
      </dgm:t>
    </dgm:pt>
    <dgm:pt modelId="{1752DBC9-7EA0-4B70-B7BE-092697EC416F}">
      <dgm:prSet/>
      <dgm:spPr/>
      <dgm:t>
        <a:bodyPr/>
        <a:lstStyle/>
        <a:p>
          <a:r>
            <a:rPr lang="en-US" dirty="0"/>
            <a:t>Compare to patient risk scores insured by other insurers (industry average was estimated at around 30%)</a:t>
          </a:r>
        </a:p>
      </dgm:t>
    </dgm:pt>
    <dgm:pt modelId="{AF8D8D0D-69B5-4ED0-A017-DEAFB66C8416}" type="parTrans" cxnId="{095DCC4C-99C3-4203-9233-52BB198B1455}">
      <dgm:prSet/>
      <dgm:spPr/>
      <dgm:t>
        <a:bodyPr/>
        <a:lstStyle/>
        <a:p>
          <a:endParaRPr lang="en-US"/>
        </a:p>
      </dgm:t>
    </dgm:pt>
    <dgm:pt modelId="{ED33D470-18A7-4320-9392-F1205167C187}" type="sibTrans" cxnId="{095DCC4C-99C3-4203-9233-52BB198B1455}">
      <dgm:prSet/>
      <dgm:spPr/>
      <dgm:t>
        <a:bodyPr/>
        <a:lstStyle/>
        <a:p>
          <a:endParaRPr lang="en-US"/>
        </a:p>
      </dgm:t>
    </dgm:pt>
    <dgm:pt modelId="{EFBB53B4-8A63-4CF8-9743-8108DD2C6104}" type="pres">
      <dgm:prSet presAssocID="{14FA0852-B05E-4255-A460-67EA7B8B404B}" presName="linear" presStyleCnt="0">
        <dgm:presLayoutVars>
          <dgm:animLvl val="lvl"/>
          <dgm:resizeHandles val="exact"/>
        </dgm:presLayoutVars>
      </dgm:prSet>
      <dgm:spPr/>
    </dgm:pt>
    <dgm:pt modelId="{E7B6E2F1-7758-4CA8-87D4-5541DFC086E4}" type="pres">
      <dgm:prSet presAssocID="{668057D2-6277-4A98-AAED-717C1B0A803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4058A6D-60B0-4D35-BCE6-5DCD21E866FD}" type="pres">
      <dgm:prSet presAssocID="{89FEA5DD-777D-4824-A345-381C4955981C}" presName="spacer" presStyleCnt="0"/>
      <dgm:spPr/>
    </dgm:pt>
    <dgm:pt modelId="{E9B68466-B4FD-439C-AD03-AFF0492D4277}" type="pres">
      <dgm:prSet presAssocID="{73012590-8479-4DA5-8636-0CDC44BBB29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4514528-5C14-4867-AFC1-013834B39990}" type="pres">
      <dgm:prSet presAssocID="{9D5BAFB1-7295-4655-AF45-6B4E031F0B38}" presName="spacer" presStyleCnt="0"/>
      <dgm:spPr/>
    </dgm:pt>
    <dgm:pt modelId="{F106649D-E3C3-499B-88E3-9C1CD1D6153E}" type="pres">
      <dgm:prSet presAssocID="{1752DBC9-7EA0-4B70-B7BE-092697EC416F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69867764-3529-4A9D-933A-C4795FA55980}" type="presOf" srcId="{1752DBC9-7EA0-4B70-B7BE-092697EC416F}" destId="{F106649D-E3C3-499B-88E3-9C1CD1D6153E}" srcOrd="0" destOrd="0" presId="urn:microsoft.com/office/officeart/2005/8/layout/vList2"/>
    <dgm:cxn modelId="{9614F96A-D16C-4523-92F6-B9C17B1B26FC}" type="presOf" srcId="{14FA0852-B05E-4255-A460-67EA7B8B404B}" destId="{EFBB53B4-8A63-4CF8-9743-8108DD2C6104}" srcOrd="0" destOrd="0" presId="urn:microsoft.com/office/officeart/2005/8/layout/vList2"/>
    <dgm:cxn modelId="{0AFA796B-DD37-4BB6-A9BA-C5F03A728C47}" type="presOf" srcId="{668057D2-6277-4A98-AAED-717C1B0A8037}" destId="{E7B6E2F1-7758-4CA8-87D4-5541DFC086E4}" srcOrd="0" destOrd="0" presId="urn:microsoft.com/office/officeart/2005/8/layout/vList2"/>
    <dgm:cxn modelId="{5A5C664C-E89E-4C48-90B2-1F51854DFCE7}" srcId="{14FA0852-B05E-4255-A460-67EA7B8B404B}" destId="{668057D2-6277-4A98-AAED-717C1B0A8037}" srcOrd="0" destOrd="0" parTransId="{FBEEA3E6-6350-451E-9A1D-C35DD7A391EB}" sibTransId="{89FEA5DD-777D-4824-A345-381C4955981C}"/>
    <dgm:cxn modelId="{095DCC4C-99C3-4203-9233-52BB198B1455}" srcId="{14FA0852-B05E-4255-A460-67EA7B8B404B}" destId="{1752DBC9-7EA0-4B70-B7BE-092697EC416F}" srcOrd="2" destOrd="0" parTransId="{AF8D8D0D-69B5-4ED0-A017-DEAFB66C8416}" sibTransId="{ED33D470-18A7-4320-9392-F1205167C187}"/>
    <dgm:cxn modelId="{75533BA4-DFE3-4E1B-999B-332E1D2E4B9E}" type="presOf" srcId="{73012590-8479-4DA5-8636-0CDC44BBB294}" destId="{E9B68466-B4FD-439C-AD03-AFF0492D4277}" srcOrd="0" destOrd="0" presId="urn:microsoft.com/office/officeart/2005/8/layout/vList2"/>
    <dgm:cxn modelId="{97AD98FC-E55E-47FA-B0F0-3C5EE8AC5267}" srcId="{14FA0852-B05E-4255-A460-67EA7B8B404B}" destId="{73012590-8479-4DA5-8636-0CDC44BBB294}" srcOrd="1" destOrd="0" parTransId="{3690590A-9926-4739-8461-0BC09E51C4BA}" sibTransId="{9D5BAFB1-7295-4655-AF45-6B4E031F0B38}"/>
    <dgm:cxn modelId="{2EF49D43-CD6F-4D59-AC81-B0EDC5725B67}" type="presParOf" srcId="{EFBB53B4-8A63-4CF8-9743-8108DD2C6104}" destId="{E7B6E2F1-7758-4CA8-87D4-5541DFC086E4}" srcOrd="0" destOrd="0" presId="urn:microsoft.com/office/officeart/2005/8/layout/vList2"/>
    <dgm:cxn modelId="{8A495B44-C78F-4B31-A222-E1C80779B8ED}" type="presParOf" srcId="{EFBB53B4-8A63-4CF8-9743-8108DD2C6104}" destId="{64058A6D-60B0-4D35-BCE6-5DCD21E866FD}" srcOrd="1" destOrd="0" presId="urn:microsoft.com/office/officeart/2005/8/layout/vList2"/>
    <dgm:cxn modelId="{8966F0EB-8CF1-4E36-A4AD-DB9F6CFFD9D2}" type="presParOf" srcId="{EFBB53B4-8A63-4CF8-9743-8108DD2C6104}" destId="{E9B68466-B4FD-439C-AD03-AFF0492D4277}" srcOrd="2" destOrd="0" presId="urn:microsoft.com/office/officeart/2005/8/layout/vList2"/>
    <dgm:cxn modelId="{1452F01C-AF19-4CB2-BAC1-857D9DF04EAB}" type="presParOf" srcId="{EFBB53B4-8A63-4CF8-9743-8108DD2C6104}" destId="{14514528-5C14-4867-AFC1-013834B39990}" srcOrd="3" destOrd="0" presId="urn:microsoft.com/office/officeart/2005/8/layout/vList2"/>
    <dgm:cxn modelId="{B198C561-094C-4580-86FB-56024BC0C366}" type="presParOf" srcId="{EFBB53B4-8A63-4CF8-9743-8108DD2C6104}" destId="{F106649D-E3C3-499B-88E3-9C1CD1D6153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4EA069-E8FE-4C8F-A5BB-688124A47CCF}">
      <dsp:nvSpPr>
        <dsp:cNvPr id="0" name=""/>
        <dsp:cNvSpPr/>
      </dsp:nvSpPr>
      <dsp:spPr>
        <a:xfrm>
          <a:off x="0" y="58797"/>
          <a:ext cx="5000124" cy="1740375"/>
        </a:xfrm>
        <a:prstGeom prst="roundRect">
          <a:avLst/>
        </a:prstGeom>
        <a:solidFill>
          <a:srgbClr val="ED7D3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Acquiring suppliers, distributors, or downstream providers</a:t>
          </a:r>
        </a:p>
      </dsp:txBody>
      <dsp:txXfrm>
        <a:off x="84958" y="143755"/>
        <a:ext cx="4830208" cy="1570459"/>
      </dsp:txXfrm>
    </dsp:sp>
    <dsp:sp modelId="{8BFF029B-7862-461E-A5B2-F8700A6629FB}">
      <dsp:nvSpPr>
        <dsp:cNvPr id="0" name=""/>
        <dsp:cNvSpPr/>
      </dsp:nvSpPr>
      <dsp:spPr>
        <a:xfrm>
          <a:off x="0" y="1856772"/>
          <a:ext cx="5000124" cy="1740375"/>
        </a:xfrm>
        <a:prstGeom prst="roundRect">
          <a:avLst/>
        </a:prstGeom>
        <a:solidFill>
          <a:srgbClr val="5B9BD5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Brings more of the health care delivery chain in-house</a:t>
          </a:r>
        </a:p>
      </dsp:txBody>
      <dsp:txXfrm>
        <a:off x="84958" y="1941730"/>
        <a:ext cx="4830208" cy="1570459"/>
      </dsp:txXfrm>
    </dsp:sp>
    <dsp:sp modelId="{68656E10-256E-4025-845E-C0D0644F50C9}">
      <dsp:nvSpPr>
        <dsp:cNvPr id="0" name=""/>
        <dsp:cNvSpPr/>
      </dsp:nvSpPr>
      <dsp:spPr>
        <a:xfrm>
          <a:off x="0" y="3654747"/>
          <a:ext cx="5000124" cy="1740375"/>
        </a:xfrm>
        <a:prstGeom prst="roundRect">
          <a:avLst/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Application of antitrust rules in the health insurer/provider vertical integration context have more limited enforcement precedent when compared with </a:t>
          </a:r>
          <a:r>
            <a:rPr lang="en-US" sz="2000" kern="1200" dirty="0" err="1"/>
            <a:t>horizotal</a:t>
          </a:r>
          <a:r>
            <a:rPr lang="en-US" sz="2000" kern="1200" dirty="0"/>
            <a:t> health care mergers</a:t>
          </a:r>
        </a:p>
      </dsp:txBody>
      <dsp:txXfrm>
        <a:off x="84958" y="3739705"/>
        <a:ext cx="4830208" cy="157045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31FE3F-6796-4F09-B7AA-CA5895611403}">
      <dsp:nvSpPr>
        <dsp:cNvPr id="0" name=""/>
        <dsp:cNvSpPr/>
      </dsp:nvSpPr>
      <dsp:spPr>
        <a:xfrm>
          <a:off x="0" y="98059"/>
          <a:ext cx="5000124" cy="126477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A January 2026 report detailed how Optum pursued aggressive risk-adjustment coding tactics </a:t>
          </a:r>
        </a:p>
      </dsp:txBody>
      <dsp:txXfrm>
        <a:off x="61741" y="159800"/>
        <a:ext cx="4876642" cy="1141288"/>
      </dsp:txXfrm>
    </dsp:sp>
    <dsp:sp modelId="{0B6748ED-16F3-4C25-AC11-80D8CD97E043}">
      <dsp:nvSpPr>
        <dsp:cNvPr id="0" name=""/>
        <dsp:cNvSpPr/>
      </dsp:nvSpPr>
      <dsp:spPr>
        <a:xfrm>
          <a:off x="0" y="1429069"/>
          <a:ext cx="5000124" cy="1264770"/>
        </a:xfrm>
        <a:prstGeom prst="roundRect">
          <a:avLst/>
        </a:prstGeom>
        <a:gradFill rotWithShape="0">
          <a:gsLst>
            <a:gs pos="0">
              <a:schemeClr val="accent4">
                <a:hueOff val="3266964"/>
                <a:satOff val="-13592"/>
                <a:lumOff val="320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3266964"/>
                <a:satOff val="-13592"/>
                <a:lumOff val="320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3266964"/>
                <a:satOff val="-13592"/>
                <a:lumOff val="320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MA Plans receive higher taxpayer-funded payments for sicker enrollees</a:t>
          </a:r>
        </a:p>
      </dsp:txBody>
      <dsp:txXfrm>
        <a:off x="61741" y="1490810"/>
        <a:ext cx="4876642" cy="1141288"/>
      </dsp:txXfrm>
    </dsp:sp>
    <dsp:sp modelId="{A00A8883-82D5-460D-A23E-087B391AA832}">
      <dsp:nvSpPr>
        <dsp:cNvPr id="0" name=""/>
        <dsp:cNvSpPr/>
      </dsp:nvSpPr>
      <dsp:spPr>
        <a:xfrm>
          <a:off x="0" y="2760080"/>
          <a:ext cx="5000124" cy="1264770"/>
        </a:xfrm>
        <a:prstGeom prst="roundRect">
          <a:avLst/>
        </a:prstGeom>
        <a:gradFill rotWithShape="0">
          <a:gsLst>
            <a:gs pos="0">
              <a:schemeClr val="accent4">
                <a:hueOff val="6533927"/>
                <a:satOff val="-27185"/>
                <a:lumOff val="64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6533927"/>
                <a:satOff val="-27185"/>
                <a:lumOff val="64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6533927"/>
                <a:satOff val="-27185"/>
                <a:lumOff val="64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United leveraged this system as a profit center rather than a safeguard</a:t>
          </a:r>
        </a:p>
      </dsp:txBody>
      <dsp:txXfrm>
        <a:off x="61741" y="2821821"/>
        <a:ext cx="4876642" cy="1141288"/>
      </dsp:txXfrm>
    </dsp:sp>
    <dsp:sp modelId="{C7364C56-80AE-40F0-93DB-0F1100837D42}">
      <dsp:nvSpPr>
        <dsp:cNvPr id="0" name=""/>
        <dsp:cNvSpPr/>
      </dsp:nvSpPr>
      <dsp:spPr>
        <a:xfrm>
          <a:off x="0" y="4091090"/>
          <a:ext cx="5000124" cy="1264770"/>
        </a:xfrm>
        <a:prstGeom prst="roundRect">
          <a:avLst/>
        </a:prstGeom>
        <a:gradFill rotWithShape="0">
          <a:gsLst>
            <a:gs pos="0">
              <a:schemeClr val="accent4">
                <a:hueOff val="9800891"/>
                <a:satOff val="-40777"/>
                <a:lumOff val="960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9800891"/>
                <a:satOff val="-40777"/>
                <a:lumOff val="960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9800891"/>
                <a:satOff val="-40777"/>
                <a:lumOff val="960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United submitted more diagnosis codes than any other insurer, resulting in billions in inflated reimbursements</a:t>
          </a:r>
        </a:p>
      </dsp:txBody>
      <dsp:txXfrm>
        <a:off x="61741" y="4152831"/>
        <a:ext cx="4876642" cy="1141288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2841F0-1B84-4DEB-A7E5-BEEEA4CE8607}">
      <dsp:nvSpPr>
        <dsp:cNvPr id="0" name=""/>
        <dsp:cNvSpPr/>
      </dsp:nvSpPr>
      <dsp:spPr>
        <a:xfrm>
          <a:off x="0" y="71959"/>
          <a:ext cx="5000124" cy="17316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Strategic Use of Vertical Integration</a:t>
          </a:r>
          <a:r>
            <a:rPr lang="en-US" sz="2000" kern="1200"/>
            <a:t>: United “</a:t>
          </a:r>
          <a:r>
            <a:rPr lang="en-US" sz="2000" i="1" kern="1200"/>
            <a:t>leverages its size, vertical integration, and data analytics</a:t>
          </a:r>
          <a:r>
            <a:rPr lang="en-US" sz="2000" kern="1200"/>
            <a:t>” to stay ahead of CMS oversight and extract higher payments from the MA risk adjustment system</a:t>
          </a:r>
        </a:p>
      </dsp:txBody>
      <dsp:txXfrm>
        <a:off x="84530" y="156489"/>
        <a:ext cx="4831064" cy="1562540"/>
      </dsp:txXfrm>
    </dsp:sp>
    <dsp:sp modelId="{6AE1AE0D-AF3D-4599-8AA3-8AF2DAA6A59D}">
      <dsp:nvSpPr>
        <dsp:cNvPr id="0" name=""/>
        <dsp:cNvSpPr/>
      </dsp:nvSpPr>
      <dsp:spPr>
        <a:xfrm>
          <a:off x="0" y="1861160"/>
          <a:ext cx="5000124" cy="1731600"/>
        </a:xfrm>
        <a:prstGeom prst="roundRect">
          <a:avLst/>
        </a:prstGeom>
        <a:gradFill rotWithShape="0">
          <a:gsLst>
            <a:gs pos="0">
              <a:schemeClr val="accent1">
                <a:hueOff val="-3676672"/>
                <a:satOff val="-5114"/>
                <a:lumOff val="-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-3676672"/>
                <a:satOff val="-5114"/>
                <a:lumOff val="-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-3676672"/>
                <a:satOff val="-5114"/>
                <a:lumOff val="-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Risk Adjustment as a Profit Center</a:t>
          </a:r>
          <a:r>
            <a:rPr lang="en-US" sz="2000" kern="1200"/>
            <a:t>: United used its integrated assets — including Optum’s provider networks and data platforms — to systematically identify and code more diagnoses than competitors</a:t>
          </a:r>
        </a:p>
      </dsp:txBody>
      <dsp:txXfrm>
        <a:off x="84530" y="1945690"/>
        <a:ext cx="4831064" cy="1562540"/>
      </dsp:txXfrm>
    </dsp:sp>
    <dsp:sp modelId="{EE0C83DA-9AF9-4B0E-A3A5-FC1E3AF72E49}">
      <dsp:nvSpPr>
        <dsp:cNvPr id="0" name=""/>
        <dsp:cNvSpPr/>
      </dsp:nvSpPr>
      <dsp:spPr>
        <a:xfrm>
          <a:off x="0" y="3650360"/>
          <a:ext cx="5000124" cy="1731600"/>
        </a:xfrm>
        <a:prstGeom prst="roundRect">
          <a:avLst/>
        </a:prstGeom>
        <a:gradFill rotWithShape="0">
          <a:gsLst>
            <a:gs pos="0">
              <a:schemeClr val="accent1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Foreclosure and Market Power Concerns</a:t>
          </a:r>
          <a:r>
            <a:rPr lang="en-US" sz="2000" kern="1200"/>
            <a:t>:  United’s vertical structure may disadvantage smaller or non-integrated Medicare Advantage Organizations (MAOs) that lack similar data and provider access</a:t>
          </a:r>
        </a:p>
      </dsp:txBody>
      <dsp:txXfrm>
        <a:off x="84530" y="3734890"/>
        <a:ext cx="4831064" cy="156254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15CBFB-D298-42D9-9D01-0009CBC6E896}">
      <dsp:nvSpPr>
        <dsp:cNvPr id="0" name=""/>
        <dsp:cNvSpPr/>
      </dsp:nvSpPr>
      <dsp:spPr>
        <a:xfrm>
          <a:off x="0" y="669560"/>
          <a:ext cx="5000124" cy="98982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The FTC Reports (July  2024 and January 2025)  focused on six PBMs that were vertically integrated with major insurers and specialty pharmacies</a:t>
          </a:r>
        </a:p>
      </dsp:txBody>
      <dsp:txXfrm>
        <a:off x="48319" y="717879"/>
        <a:ext cx="4903486" cy="893182"/>
      </dsp:txXfrm>
    </dsp:sp>
    <dsp:sp modelId="{9D3CC955-3E48-4A88-90C9-E6155BD2AEBA}">
      <dsp:nvSpPr>
        <dsp:cNvPr id="0" name=""/>
        <dsp:cNvSpPr/>
      </dsp:nvSpPr>
      <dsp:spPr>
        <a:xfrm>
          <a:off x="0" y="1711220"/>
          <a:ext cx="5000124" cy="989820"/>
        </a:xfrm>
        <a:prstGeom prst="roundRect">
          <a:avLst/>
        </a:prstGeom>
        <a:gradFill rotWithShape="0">
          <a:gsLst>
            <a:gs pos="0">
              <a:schemeClr val="accent5">
                <a:hueOff val="-2252848"/>
                <a:satOff val="-5806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252848"/>
                <a:satOff val="-5806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252848"/>
                <a:satOff val="-5806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The 2025 report found that PBMs steered prescriptions to their own affiliated pharmacies, often at inflated prices</a:t>
          </a:r>
        </a:p>
      </dsp:txBody>
      <dsp:txXfrm>
        <a:off x="48319" y="1759539"/>
        <a:ext cx="4903486" cy="893182"/>
      </dsp:txXfrm>
    </dsp:sp>
    <dsp:sp modelId="{84CB0E5F-3322-41EA-BAEA-9D5BA68509E6}">
      <dsp:nvSpPr>
        <dsp:cNvPr id="0" name=""/>
        <dsp:cNvSpPr/>
      </dsp:nvSpPr>
      <dsp:spPr>
        <a:xfrm>
          <a:off x="0" y="2752880"/>
          <a:ext cx="5000124" cy="989820"/>
        </a:xfrm>
        <a:prstGeom prst="roundRect">
          <a:avLst/>
        </a:prstGeom>
        <a:gradFill rotWithShape="0">
          <a:gsLst>
            <a:gs pos="0">
              <a:schemeClr val="accent5">
                <a:hueOff val="-4505695"/>
                <a:satOff val="-11613"/>
                <a:lumOff val="-784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505695"/>
                <a:satOff val="-11613"/>
                <a:lumOff val="-784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505695"/>
                <a:satOff val="-11613"/>
                <a:lumOff val="-784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Steering was not always based on clinical value, but maximizing profits within the vertically integrated entity</a:t>
          </a:r>
        </a:p>
      </dsp:txBody>
      <dsp:txXfrm>
        <a:off x="48319" y="2801199"/>
        <a:ext cx="4903486" cy="893182"/>
      </dsp:txXfrm>
    </dsp:sp>
    <dsp:sp modelId="{8E6D5483-0D11-40AB-96F1-2A47E124C94C}">
      <dsp:nvSpPr>
        <dsp:cNvPr id="0" name=""/>
        <dsp:cNvSpPr/>
      </dsp:nvSpPr>
      <dsp:spPr>
        <a:xfrm>
          <a:off x="0" y="3794539"/>
          <a:ext cx="5000124" cy="989820"/>
        </a:xfrm>
        <a:prstGeom prst="roundRect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Significant PBM rebate issues resulted in higher consumer out-of-pocket costs</a:t>
          </a:r>
        </a:p>
      </dsp:txBody>
      <dsp:txXfrm>
        <a:off x="48319" y="3842858"/>
        <a:ext cx="4903486" cy="893182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7DF7D5-5291-43CA-829A-7E51F884F072}">
      <dsp:nvSpPr>
        <dsp:cNvPr id="0" name=""/>
        <dsp:cNvSpPr/>
      </dsp:nvSpPr>
      <dsp:spPr>
        <a:xfrm>
          <a:off x="0" y="294440"/>
          <a:ext cx="5000124" cy="115362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Lawsuit filed by FTC against three largest PBMs</a:t>
          </a:r>
        </a:p>
      </dsp:txBody>
      <dsp:txXfrm>
        <a:off x="56315" y="350755"/>
        <a:ext cx="4887494" cy="1040990"/>
      </dsp:txXfrm>
    </dsp:sp>
    <dsp:sp modelId="{6B4FF833-F6F1-452F-85EE-56F1CCB6A45B}">
      <dsp:nvSpPr>
        <dsp:cNvPr id="0" name=""/>
        <dsp:cNvSpPr/>
      </dsp:nvSpPr>
      <dsp:spPr>
        <a:xfrm>
          <a:off x="0" y="1531580"/>
          <a:ext cx="5000124" cy="1153620"/>
        </a:xfrm>
        <a:prstGeom prst="roundRect">
          <a:avLst/>
        </a:prstGeom>
        <a:gradFill rotWithShape="0">
          <a:gsLst>
            <a:gs pos="0">
              <a:schemeClr val="accent6">
                <a:hueOff val="-1014116"/>
                <a:satOff val="19399"/>
                <a:lumOff val="71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-1014116"/>
                <a:satOff val="19399"/>
                <a:lumOff val="71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-1014116"/>
                <a:satOff val="19399"/>
                <a:lumOff val="71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Alleged rebate system inflated insulin list prices</a:t>
          </a:r>
        </a:p>
      </dsp:txBody>
      <dsp:txXfrm>
        <a:off x="56315" y="1587895"/>
        <a:ext cx="4887494" cy="1040990"/>
      </dsp:txXfrm>
    </dsp:sp>
    <dsp:sp modelId="{ACF530CB-48CA-4BDE-A065-E00E891BF45D}">
      <dsp:nvSpPr>
        <dsp:cNvPr id="0" name=""/>
        <dsp:cNvSpPr/>
      </dsp:nvSpPr>
      <dsp:spPr>
        <a:xfrm>
          <a:off x="0" y="2768719"/>
          <a:ext cx="5000124" cy="1153620"/>
        </a:xfrm>
        <a:prstGeom prst="roundRect">
          <a:avLst/>
        </a:prstGeom>
        <a:gradFill rotWithShape="0">
          <a:gsLst>
            <a:gs pos="0">
              <a:schemeClr val="accent6">
                <a:hueOff val="-2028232"/>
                <a:satOff val="38797"/>
                <a:lumOff val="143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-2028232"/>
                <a:satOff val="38797"/>
                <a:lumOff val="143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-2028232"/>
                <a:satOff val="38797"/>
                <a:lumOff val="143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Lower-priced insulins excluded despite patient benefit</a:t>
          </a:r>
        </a:p>
      </dsp:txBody>
      <dsp:txXfrm>
        <a:off x="56315" y="2825034"/>
        <a:ext cx="4887494" cy="1040990"/>
      </dsp:txXfrm>
    </dsp:sp>
    <dsp:sp modelId="{2E5E6613-6F3D-4203-8D59-03C30483287F}">
      <dsp:nvSpPr>
        <dsp:cNvPr id="0" name=""/>
        <dsp:cNvSpPr/>
      </dsp:nvSpPr>
      <dsp:spPr>
        <a:xfrm>
          <a:off x="0" y="4005860"/>
          <a:ext cx="5000124" cy="1153620"/>
        </a:xfrm>
        <a:prstGeom prst="roundRect">
          <a:avLst/>
        </a:prstGeom>
        <a:gradFill rotWithShape="0">
          <a:gsLst>
            <a:gs pos="0">
              <a:schemeClr val="accent6">
                <a:hueOff val="-3042348"/>
                <a:satOff val="58196"/>
                <a:lumOff val="215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-3042348"/>
                <a:satOff val="58196"/>
                <a:lumOff val="215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-3042348"/>
                <a:satOff val="58196"/>
                <a:lumOff val="215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Patients faced higher out-of-pocket costs</a:t>
          </a:r>
        </a:p>
      </dsp:txBody>
      <dsp:txXfrm>
        <a:off x="56315" y="4062175"/>
        <a:ext cx="4887494" cy="1040990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7DF7D5-5291-43CA-829A-7E51F884F072}">
      <dsp:nvSpPr>
        <dsp:cNvPr id="0" name=""/>
        <dsp:cNvSpPr/>
      </dsp:nvSpPr>
      <dsp:spPr>
        <a:xfrm>
          <a:off x="0" y="112786"/>
          <a:ext cx="5000124" cy="1268206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Cigna’s Express Scripts settled the FTC lawsuit (Feb. 2026), changing rebate and pricing practices with comparable settlements imminent</a:t>
          </a:r>
        </a:p>
      </dsp:txBody>
      <dsp:txXfrm>
        <a:off x="61909" y="174695"/>
        <a:ext cx="4876306" cy="1144388"/>
      </dsp:txXfrm>
    </dsp:sp>
    <dsp:sp modelId="{6B4FF833-F6F1-452F-85EE-56F1CCB6A45B}">
      <dsp:nvSpPr>
        <dsp:cNvPr id="0" name=""/>
        <dsp:cNvSpPr/>
      </dsp:nvSpPr>
      <dsp:spPr>
        <a:xfrm>
          <a:off x="0" y="1432833"/>
          <a:ext cx="5000124" cy="1268206"/>
        </a:xfrm>
        <a:prstGeom prst="roundRect">
          <a:avLst/>
        </a:prstGeom>
        <a:gradFill rotWithShape="0">
          <a:gsLst>
            <a:gs pos="0">
              <a:schemeClr val="accent5">
                <a:hueOff val="-2252848"/>
                <a:satOff val="-5806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252848"/>
                <a:satOff val="-5806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252848"/>
                <a:satOff val="-5806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DOL Proposed Rule (Jan. 2026) increases PBM transparency for self-funded plans but coordination with the federal law referenced below will be required  when and if it is finalized. </a:t>
          </a:r>
        </a:p>
      </dsp:txBody>
      <dsp:txXfrm>
        <a:off x="61909" y="1494742"/>
        <a:ext cx="4876306" cy="1144388"/>
      </dsp:txXfrm>
    </dsp:sp>
    <dsp:sp modelId="{ACF530CB-48CA-4BDE-A065-E00E891BF45D}">
      <dsp:nvSpPr>
        <dsp:cNvPr id="0" name=""/>
        <dsp:cNvSpPr/>
      </dsp:nvSpPr>
      <dsp:spPr>
        <a:xfrm>
          <a:off x="0" y="2752880"/>
          <a:ext cx="5000124" cy="1268206"/>
        </a:xfrm>
        <a:prstGeom prst="roundRect">
          <a:avLst/>
        </a:prstGeom>
        <a:gradFill rotWithShape="0">
          <a:gsLst>
            <a:gs pos="0">
              <a:schemeClr val="accent5">
                <a:hueOff val="-4505695"/>
                <a:satOff val="-11613"/>
                <a:lumOff val="-784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505695"/>
                <a:satOff val="-11613"/>
                <a:lumOff val="-784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505695"/>
                <a:satOff val="-11613"/>
                <a:lumOff val="-784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Consolidated Appropriations Act of 2026 restricts PBM compensation tied to drug prices and requires greater transparency</a:t>
          </a:r>
        </a:p>
      </dsp:txBody>
      <dsp:txXfrm>
        <a:off x="61909" y="2814789"/>
        <a:ext cx="4876306" cy="1144388"/>
      </dsp:txXfrm>
    </dsp:sp>
    <dsp:sp modelId="{2E5E6613-6F3D-4203-8D59-03C30483287F}">
      <dsp:nvSpPr>
        <dsp:cNvPr id="0" name=""/>
        <dsp:cNvSpPr/>
      </dsp:nvSpPr>
      <dsp:spPr>
        <a:xfrm>
          <a:off x="0" y="4072926"/>
          <a:ext cx="5000124" cy="1268206"/>
        </a:xfrm>
        <a:prstGeom prst="roundRect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PBM industry currently undergoing major overhaul of business practices and payment models due to these enhanced legal pressures</a:t>
          </a:r>
        </a:p>
      </dsp:txBody>
      <dsp:txXfrm>
        <a:off x="61909" y="4134835"/>
        <a:ext cx="4876306" cy="11443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8DDB96-FA9F-4A5A-81D1-B09555CABE2C}">
      <dsp:nvSpPr>
        <dsp:cNvPr id="0" name=""/>
        <dsp:cNvSpPr/>
      </dsp:nvSpPr>
      <dsp:spPr>
        <a:xfrm>
          <a:off x="610" y="346529"/>
          <a:ext cx="2380430" cy="1428258"/>
        </a:xfrm>
        <a:prstGeom prst="rect">
          <a:avLst/>
        </a:prstGeom>
        <a:solidFill>
          <a:srgbClr val="ED7D3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Eliminates double marginalization (“EDM”)</a:t>
          </a:r>
        </a:p>
      </dsp:txBody>
      <dsp:txXfrm>
        <a:off x="610" y="346529"/>
        <a:ext cx="2380430" cy="1428258"/>
      </dsp:txXfrm>
    </dsp:sp>
    <dsp:sp modelId="{E75A522E-3F2C-43E6-8F88-21C4B65D1445}">
      <dsp:nvSpPr>
        <dsp:cNvPr id="0" name=""/>
        <dsp:cNvSpPr/>
      </dsp:nvSpPr>
      <dsp:spPr>
        <a:xfrm>
          <a:off x="2619083" y="346529"/>
          <a:ext cx="2380430" cy="1428258"/>
        </a:xfrm>
        <a:prstGeom prst="rect">
          <a:avLst/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>
              <a:solidFill>
                <a:srgbClr val="333333"/>
              </a:solidFill>
            </a:rPr>
            <a:t>Strengthens care coordination and data sharing</a:t>
          </a:r>
        </a:p>
      </dsp:txBody>
      <dsp:txXfrm>
        <a:off x="2619083" y="346529"/>
        <a:ext cx="2380430" cy="1428258"/>
      </dsp:txXfrm>
    </dsp:sp>
    <dsp:sp modelId="{3CE71E4C-2544-4288-96E8-944E2E635D0B}">
      <dsp:nvSpPr>
        <dsp:cNvPr id="0" name=""/>
        <dsp:cNvSpPr/>
      </dsp:nvSpPr>
      <dsp:spPr>
        <a:xfrm>
          <a:off x="610" y="2012830"/>
          <a:ext cx="2380430" cy="1428258"/>
        </a:xfrm>
        <a:prstGeom prst="rect">
          <a:avLst/>
        </a:prstGeom>
        <a:solidFill>
          <a:srgbClr val="70AD47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/>
            <a:t>Aligns with value-based and risk-based payment models</a:t>
          </a:r>
          <a:endParaRPr lang="en-US" sz="2200" kern="1200"/>
        </a:p>
      </dsp:txBody>
      <dsp:txXfrm>
        <a:off x="610" y="2012830"/>
        <a:ext cx="2380430" cy="1428258"/>
      </dsp:txXfrm>
    </dsp:sp>
    <dsp:sp modelId="{9F6AB5DD-223F-4E87-8A6C-0ABA2F1E01BE}">
      <dsp:nvSpPr>
        <dsp:cNvPr id="0" name=""/>
        <dsp:cNvSpPr/>
      </dsp:nvSpPr>
      <dsp:spPr>
        <a:xfrm>
          <a:off x="2619083" y="2012830"/>
          <a:ext cx="2380430" cy="1428258"/>
        </a:xfrm>
        <a:prstGeom prst="rect">
          <a:avLst/>
        </a:prstGeom>
        <a:solidFill>
          <a:srgbClr val="ED7D3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Enhances management of high-cost patients</a:t>
          </a:r>
        </a:p>
      </dsp:txBody>
      <dsp:txXfrm>
        <a:off x="2619083" y="2012830"/>
        <a:ext cx="2380430" cy="1428258"/>
      </dsp:txXfrm>
    </dsp:sp>
    <dsp:sp modelId="{1B6B212E-C7D9-48F2-9756-EED6DF30D463}">
      <dsp:nvSpPr>
        <dsp:cNvPr id="0" name=""/>
        <dsp:cNvSpPr/>
      </dsp:nvSpPr>
      <dsp:spPr>
        <a:xfrm>
          <a:off x="610" y="3679132"/>
          <a:ext cx="2380430" cy="1428258"/>
        </a:xfrm>
        <a:prstGeom prst="rect">
          <a:avLst/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>
              <a:solidFill>
                <a:srgbClr val="333333"/>
              </a:solidFill>
            </a:rPr>
            <a:t>Enables innovation and long-term investment</a:t>
          </a:r>
        </a:p>
      </dsp:txBody>
      <dsp:txXfrm>
        <a:off x="610" y="3679132"/>
        <a:ext cx="2380430" cy="1428258"/>
      </dsp:txXfrm>
    </dsp:sp>
    <dsp:sp modelId="{646A449A-5927-4CC2-B62B-15FF305EA039}">
      <dsp:nvSpPr>
        <dsp:cNvPr id="0" name=""/>
        <dsp:cNvSpPr/>
      </dsp:nvSpPr>
      <dsp:spPr>
        <a:xfrm>
          <a:off x="2619083" y="3679132"/>
          <a:ext cx="2380430" cy="1428258"/>
        </a:xfrm>
        <a:prstGeom prst="rect">
          <a:avLst/>
        </a:prstGeom>
        <a:solidFill>
          <a:srgbClr val="70AD47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Reduces friction in arm’s length contracting</a:t>
          </a:r>
        </a:p>
      </dsp:txBody>
      <dsp:txXfrm>
        <a:off x="2619083" y="3679132"/>
        <a:ext cx="2380430" cy="14282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4FFA4A-DFE1-42DC-B601-7ABC69F642A6}">
      <dsp:nvSpPr>
        <dsp:cNvPr id="0" name=""/>
        <dsp:cNvSpPr/>
      </dsp:nvSpPr>
      <dsp:spPr>
        <a:xfrm>
          <a:off x="0" y="98307"/>
          <a:ext cx="5650545" cy="1275446"/>
        </a:xfrm>
        <a:prstGeom prst="roundRect">
          <a:avLst/>
        </a:prstGeom>
        <a:solidFill>
          <a:srgbClr val="ED7D3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For profit, publicly traded parent corporation with an acquisition-driven strategy</a:t>
          </a:r>
        </a:p>
      </dsp:txBody>
      <dsp:txXfrm>
        <a:off x="62262" y="160569"/>
        <a:ext cx="5526021" cy="1150922"/>
      </dsp:txXfrm>
    </dsp:sp>
    <dsp:sp modelId="{F2340179-4EC1-40E2-87B1-5FE8AD77AE96}">
      <dsp:nvSpPr>
        <dsp:cNvPr id="0" name=""/>
        <dsp:cNvSpPr/>
      </dsp:nvSpPr>
      <dsp:spPr>
        <a:xfrm>
          <a:off x="0" y="1425593"/>
          <a:ext cx="5650545" cy="1275446"/>
        </a:xfrm>
        <a:prstGeom prst="roundRect">
          <a:avLst/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Targets: physician groups (with a focus on primary care groups), home health agencies, ambulatory surgery centers, pharmacies (including retail and specialty pharmacies)</a:t>
          </a:r>
        </a:p>
      </dsp:txBody>
      <dsp:txXfrm>
        <a:off x="62262" y="1487855"/>
        <a:ext cx="5526021" cy="1150922"/>
      </dsp:txXfrm>
    </dsp:sp>
    <dsp:sp modelId="{90783E0B-1A6D-43C7-9839-519C103762ED}">
      <dsp:nvSpPr>
        <dsp:cNvPr id="0" name=""/>
        <dsp:cNvSpPr/>
      </dsp:nvSpPr>
      <dsp:spPr>
        <a:xfrm>
          <a:off x="0" y="2752880"/>
          <a:ext cx="5650545" cy="1275446"/>
        </a:xfrm>
        <a:prstGeom prst="roundRect">
          <a:avLst/>
        </a:prstGeom>
        <a:solidFill>
          <a:srgbClr val="70AD47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Pharmacy Benefits Managers (PBMs) are often a part of a health insurer’s  vertical integration strategy</a:t>
          </a:r>
        </a:p>
      </dsp:txBody>
      <dsp:txXfrm>
        <a:off x="62262" y="2815142"/>
        <a:ext cx="5526021" cy="1150922"/>
      </dsp:txXfrm>
    </dsp:sp>
    <dsp:sp modelId="{36D8C5CB-95A1-4367-84DE-7EFC590AAF4F}">
      <dsp:nvSpPr>
        <dsp:cNvPr id="0" name=""/>
        <dsp:cNvSpPr/>
      </dsp:nvSpPr>
      <dsp:spPr>
        <a:xfrm>
          <a:off x="0" y="3931252"/>
          <a:ext cx="5650545" cy="1275446"/>
        </a:xfrm>
        <a:prstGeom prst="roundRect">
          <a:avLst/>
        </a:prstGeom>
        <a:solidFill>
          <a:srgbClr val="ED7D3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Hospitals are generally not acquisition targets</a:t>
          </a:r>
        </a:p>
      </dsp:txBody>
      <dsp:txXfrm>
        <a:off x="62262" y="3993514"/>
        <a:ext cx="5526021" cy="115092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6A40FA-A089-4CB2-802E-24105D04F809}">
      <dsp:nvSpPr>
        <dsp:cNvPr id="0" name=""/>
        <dsp:cNvSpPr/>
      </dsp:nvSpPr>
      <dsp:spPr>
        <a:xfrm>
          <a:off x="0" y="181759"/>
          <a:ext cx="5000124" cy="111384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FTC and DOJ December 2023 Merger Guidelines apply</a:t>
          </a:r>
        </a:p>
      </dsp:txBody>
      <dsp:txXfrm>
        <a:off x="54373" y="236132"/>
        <a:ext cx="4891378" cy="1005094"/>
      </dsp:txXfrm>
    </dsp:sp>
    <dsp:sp modelId="{851F4919-A59D-4DCA-A291-132A6A4500E1}">
      <dsp:nvSpPr>
        <dsp:cNvPr id="0" name=""/>
        <dsp:cNvSpPr/>
      </dsp:nvSpPr>
      <dsp:spPr>
        <a:xfrm>
          <a:off x="0" y="1376239"/>
          <a:ext cx="5000124" cy="1113840"/>
        </a:xfrm>
        <a:prstGeom prst="roundRect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Key considerations include the following:</a:t>
          </a:r>
        </a:p>
      </dsp:txBody>
      <dsp:txXfrm>
        <a:off x="54373" y="1430612"/>
        <a:ext cx="4891378" cy="1005094"/>
      </dsp:txXfrm>
    </dsp:sp>
    <dsp:sp modelId="{6369BA77-BEA3-42B0-AA69-970B2671C646}">
      <dsp:nvSpPr>
        <dsp:cNvPr id="0" name=""/>
        <dsp:cNvSpPr/>
      </dsp:nvSpPr>
      <dsp:spPr>
        <a:xfrm>
          <a:off x="0" y="2490080"/>
          <a:ext cx="5000124" cy="2782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4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 dirty="0"/>
            <a:t>Market definition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 dirty="0"/>
            <a:t>Potential for foreclosure of rivals and raising rival’s costs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 dirty="0"/>
            <a:t>Coordinated effects that may reduce competition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 dirty="0"/>
            <a:t>Balancing efficiencies against anticompetitive risks such as limiting competitor access or increasing prices </a:t>
          </a:r>
        </a:p>
      </dsp:txBody>
      <dsp:txXfrm>
        <a:off x="0" y="2490080"/>
        <a:ext cx="5000124" cy="278208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79F29E-7F9D-4F4D-95FB-88C32A270C85}">
      <dsp:nvSpPr>
        <dsp:cNvPr id="0" name=""/>
        <dsp:cNvSpPr/>
      </dsp:nvSpPr>
      <dsp:spPr>
        <a:xfrm>
          <a:off x="0" y="536416"/>
          <a:ext cx="5000124" cy="1062871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United owns Optum which engages over 90,000 physicians, making it one of the largest physician groups in the U.S.</a:t>
          </a:r>
        </a:p>
      </dsp:txBody>
      <dsp:txXfrm>
        <a:off x="51885" y="588301"/>
        <a:ext cx="4896354" cy="959101"/>
      </dsp:txXfrm>
    </dsp:sp>
    <dsp:sp modelId="{425924A7-FD4C-4E7D-A5BB-B136C621E6B6}">
      <dsp:nvSpPr>
        <dsp:cNvPr id="0" name=""/>
        <dsp:cNvSpPr/>
      </dsp:nvSpPr>
      <dsp:spPr>
        <a:xfrm>
          <a:off x="0" y="1642488"/>
          <a:ext cx="5000124" cy="1062871"/>
        </a:xfrm>
        <a:prstGeom prst="roundRect">
          <a:avLst/>
        </a:prstGeom>
        <a:gradFill rotWithShape="0">
          <a:gsLst>
            <a:gs pos="0">
              <a:schemeClr val="accent5">
                <a:hueOff val="-2252848"/>
                <a:satOff val="-5806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252848"/>
                <a:satOff val="-5806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252848"/>
                <a:satOff val="-5806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Optum serves patients insured by multiple insurers</a:t>
          </a:r>
        </a:p>
      </dsp:txBody>
      <dsp:txXfrm>
        <a:off x="51885" y="1694373"/>
        <a:ext cx="4896354" cy="959101"/>
      </dsp:txXfrm>
    </dsp:sp>
    <dsp:sp modelId="{B97C2FE2-09C8-43CA-A9AD-B93DE0DBAB87}">
      <dsp:nvSpPr>
        <dsp:cNvPr id="0" name=""/>
        <dsp:cNvSpPr/>
      </dsp:nvSpPr>
      <dsp:spPr>
        <a:xfrm>
          <a:off x="0" y="2748559"/>
          <a:ext cx="5000124" cy="1062871"/>
        </a:xfrm>
        <a:prstGeom prst="roundRect">
          <a:avLst/>
        </a:prstGeom>
        <a:gradFill rotWithShape="0">
          <a:gsLst>
            <a:gs pos="0">
              <a:schemeClr val="accent5">
                <a:hueOff val="-4505695"/>
                <a:satOff val="-11613"/>
                <a:lumOff val="-784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505695"/>
                <a:satOff val="-11613"/>
                <a:lumOff val="-784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505695"/>
                <a:satOff val="-11613"/>
                <a:lumOff val="-784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According to a 2025 Health Affairs study, UnitedHealthcare’s payments to Optum were 17 percent higher than the relative price of its competitors in connection with the ACA employer sponsored and individual markets</a:t>
          </a:r>
        </a:p>
      </dsp:txBody>
      <dsp:txXfrm>
        <a:off x="51885" y="2800444"/>
        <a:ext cx="4896354" cy="959101"/>
      </dsp:txXfrm>
    </dsp:sp>
    <dsp:sp modelId="{4E3D7ABF-2AFB-4ED0-85FC-035B14EFEE29}">
      <dsp:nvSpPr>
        <dsp:cNvPr id="0" name=""/>
        <dsp:cNvSpPr/>
      </dsp:nvSpPr>
      <dsp:spPr>
        <a:xfrm>
          <a:off x="0" y="3854631"/>
          <a:ext cx="5000124" cy="1062871"/>
        </a:xfrm>
        <a:prstGeom prst="roundRect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In markets where United had 25 percent or more market share, this percentage increased to 61 percent according to the same study</a:t>
          </a:r>
        </a:p>
      </dsp:txBody>
      <dsp:txXfrm>
        <a:off x="51885" y="3906516"/>
        <a:ext cx="4896354" cy="95910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A0442F-7BFB-47ED-AD86-A7BC7521F067}">
      <dsp:nvSpPr>
        <dsp:cNvPr id="0" name=""/>
        <dsp:cNvSpPr/>
      </dsp:nvSpPr>
      <dsp:spPr>
        <a:xfrm>
          <a:off x="0" y="412339"/>
          <a:ext cx="5000124" cy="87516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80% to 85% under Affordable Care Act (“ACA”) which varies by market</a:t>
          </a:r>
        </a:p>
      </dsp:txBody>
      <dsp:txXfrm>
        <a:off x="42722" y="455061"/>
        <a:ext cx="4914680" cy="789716"/>
      </dsp:txXfrm>
    </dsp:sp>
    <dsp:sp modelId="{B7B42DF2-963D-4EF7-825C-03A0032976D1}">
      <dsp:nvSpPr>
        <dsp:cNvPr id="0" name=""/>
        <dsp:cNvSpPr/>
      </dsp:nvSpPr>
      <dsp:spPr>
        <a:xfrm>
          <a:off x="0" y="1350859"/>
          <a:ext cx="5000124" cy="875160"/>
        </a:xfrm>
        <a:prstGeom prst="roundRect">
          <a:avLst/>
        </a:prstGeom>
        <a:gradFill rotWithShape="0">
          <a:gsLst>
            <a:gs pos="0">
              <a:schemeClr val="accent4">
                <a:hueOff val="2450223"/>
                <a:satOff val="-10194"/>
                <a:lumOff val="24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450223"/>
                <a:satOff val="-10194"/>
                <a:lumOff val="24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450223"/>
                <a:satOff val="-10194"/>
                <a:lumOff val="24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85% under Medicare Advantage (“MA”)</a:t>
          </a:r>
        </a:p>
      </dsp:txBody>
      <dsp:txXfrm>
        <a:off x="42722" y="1393581"/>
        <a:ext cx="4914680" cy="789716"/>
      </dsp:txXfrm>
    </dsp:sp>
    <dsp:sp modelId="{AEC7B12C-4D14-473E-9035-E23BC6461BEF}">
      <dsp:nvSpPr>
        <dsp:cNvPr id="0" name=""/>
        <dsp:cNvSpPr/>
      </dsp:nvSpPr>
      <dsp:spPr>
        <a:xfrm>
          <a:off x="0" y="2289379"/>
          <a:ext cx="5000124" cy="875160"/>
        </a:xfrm>
        <a:prstGeom prst="roundRect">
          <a:avLst/>
        </a:prstGeom>
        <a:gradFill rotWithShape="0">
          <a:gsLst>
            <a:gs pos="0">
              <a:schemeClr val="accent4">
                <a:hueOff val="4900445"/>
                <a:satOff val="-20388"/>
                <a:lumOff val="480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4900445"/>
                <a:satOff val="-20388"/>
                <a:lumOff val="480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4900445"/>
                <a:satOff val="-20388"/>
                <a:lumOff val="480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Failure to meet thresholds triggers different legal remedies based on statute</a:t>
          </a:r>
        </a:p>
      </dsp:txBody>
      <dsp:txXfrm>
        <a:off x="42722" y="2332101"/>
        <a:ext cx="4914680" cy="789716"/>
      </dsp:txXfrm>
    </dsp:sp>
    <dsp:sp modelId="{5FC202C6-CB36-4BE3-B9AE-C1B696815D34}">
      <dsp:nvSpPr>
        <dsp:cNvPr id="0" name=""/>
        <dsp:cNvSpPr/>
      </dsp:nvSpPr>
      <dsp:spPr>
        <a:xfrm>
          <a:off x="0" y="3227900"/>
          <a:ext cx="5000124" cy="875160"/>
        </a:xfrm>
        <a:prstGeom prst="roundRect">
          <a:avLst/>
        </a:prstGeom>
        <a:gradFill rotWithShape="0">
          <a:gsLst>
            <a:gs pos="0">
              <a:schemeClr val="accent4">
                <a:hueOff val="7350668"/>
                <a:satOff val="-30583"/>
                <a:lumOff val="72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350668"/>
                <a:satOff val="-30583"/>
                <a:lumOff val="72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350668"/>
                <a:satOff val="-30583"/>
                <a:lumOff val="72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ACA: rebates to consumers</a:t>
          </a:r>
        </a:p>
      </dsp:txBody>
      <dsp:txXfrm>
        <a:off x="42722" y="3270622"/>
        <a:ext cx="4914680" cy="789716"/>
      </dsp:txXfrm>
    </dsp:sp>
    <dsp:sp modelId="{702A38B3-FE25-458D-B652-34746420642C}">
      <dsp:nvSpPr>
        <dsp:cNvPr id="0" name=""/>
        <dsp:cNvSpPr/>
      </dsp:nvSpPr>
      <dsp:spPr>
        <a:xfrm>
          <a:off x="0" y="4166420"/>
          <a:ext cx="5000124" cy="875160"/>
        </a:xfrm>
        <a:prstGeom prst="roundRect">
          <a:avLst/>
        </a:prstGeom>
        <a:gradFill rotWithShape="0">
          <a:gsLst>
            <a:gs pos="0">
              <a:schemeClr val="accent4">
                <a:hueOff val="9800891"/>
                <a:satOff val="-40777"/>
                <a:lumOff val="960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9800891"/>
                <a:satOff val="-40777"/>
                <a:lumOff val="960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9800891"/>
                <a:satOff val="-40777"/>
                <a:lumOff val="960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MA:  return of margin excess to CMS</a:t>
          </a:r>
        </a:p>
      </dsp:txBody>
      <dsp:txXfrm>
        <a:off x="42722" y="4209142"/>
        <a:ext cx="4914680" cy="78971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CD7178-AC61-494F-9374-A74B9B58DC0D}">
      <dsp:nvSpPr>
        <dsp:cNvPr id="0" name=""/>
        <dsp:cNvSpPr/>
      </dsp:nvSpPr>
      <dsp:spPr>
        <a:xfrm>
          <a:off x="0" y="555681"/>
          <a:ext cx="5000124" cy="1409118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MA Plans receive from CMS a fixed per-member-per-month or “capitation payment” for each enrolled Medicare </a:t>
          </a:r>
        </a:p>
      </dsp:txBody>
      <dsp:txXfrm>
        <a:off x="68787" y="624468"/>
        <a:ext cx="4862550" cy="1271544"/>
      </dsp:txXfrm>
    </dsp:sp>
    <dsp:sp modelId="{431815BE-2543-4E83-B3F5-A6E974CBDBA3}">
      <dsp:nvSpPr>
        <dsp:cNvPr id="0" name=""/>
        <dsp:cNvSpPr/>
      </dsp:nvSpPr>
      <dsp:spPr>
        <a:xfrm>
          <a:off x="0" y="2022400"/>
          <a:ext cx="5000124" cy="1409118"/>
        </a:xfrm>
        <a:prstGeom prst="roundRect">
          <a:avLst/>
        </a:prstGeom>
        <a:gradFill rotWithShape="0">
          <a:gsLst>
            <a:gs pos="0">
              <a:schemeClr val="accent5">
                <a:hueOff val="-3379271"/>
                <a:satOff val="-8710"/>
                <a:lumOff val="-5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379271"/>
                <a:satOff val="-8710"/>
                <a:lumOff val="-5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379271"/>
                <a:satOff val="-8710"/>
                <a:lumOff val="-5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A health risk factor adjustment process (known as “risk adjustment”) is made to the capitation payment based on patient diagnosis documented in the  medical record</a:t>
          </a:r>
        </a:p>
      </dsp:txBody>
      <dsp:txXfrm>
        <a:off x="68787" y="2091187"/>
        <a:ext cx="4862550" cy="1271544"/>
      </dsp:txXfrm>
    </dsp:sp>
    <dsp:sp modelId="{A166C67F-6590-432E-9F28-CBA76BCF752B}">
      <dsp:nvSpPr>
        <dsp:cNvPr id="0" name=""/>
        <dsp:cNvSpPr/>
      </dsp:nvSpPr>
      <dsp:spPr>
        <a:xfrm>
          <a:off x="0" y="3489119"/>
          <a:ext cx="5000124" cy="1409118"/>
        </a:xfrm>
        <a:prstGeom prst="roundRect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These risk-adjusted elements are often passed on to the MA Plan’s providers, creating strong incentives by providers to capture all diagnoses</a:t>
          </a:r>
        </a:p>
      </dsp:txBody>
      <dsp:txXfrm>
        <a:off x="68787" y="3557906"/>
        <a:ext cx="4862550" cy="127154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E00E2C-7970-4257-AA02-51D5D4A9201D}">
      <dsp:nvSpPr>
        <dsp:cNvPr id="0" name=""/>
        <dsp:cNvSpPr/>
      </dsp:nvSpPr>
      <dsp:spPr>
        <a:xfrm>
          <a:off x="0" y="212359"/>
          <a:ext cx="5000124" cy="120978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Aggressive coding increases MA payments and provider payments resulting in higher overall program costs</a:t>
          </a:r>
        </a:p>
      </dsp:txBody>
      <dsp:txXfrm>
        <a:off x="59057" y="271416"/>
        <a:ext cx="4882010" cy="1091666"/>
      </dsp:txXfrm>
    </dsp:sp>
    <dsp:sp modelId="{3781856A-2886-4612-B9C7-AC10E62A9531}">
      <dsp:nvSpPr>
        <dsp:cNvPr id="0" name=""/>
        <dsp:cNvSpPr/>
      </dsp:nvSpPr>
      <dsp:spPr>
        <a:xfrm>
          <a:off x="0" y="1485499"/>
          <a:ext cx="5000124" cy="1209780"/>
        </a:xfrm>
        <a:prstGeom prst="roundRect">
          <a:avLst/>
        </a:prstGeom>
        <a:gradFill rotWithShape="0">
          <a:gsLst>
            <a:gs pos="0">
              <a:schemeClr val="accent6">
                <a:hueOff val="-1014116"/>
                <a:satOff val="19399"/>
                <a:lumOff val="71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-1014116"/>
                <a:satOff val="19399"/>
                <a:lumOff val="71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-1014116"/>
                <a:satOff val="19399"/>
                <a:lumOff val="71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Higher revenue may improve parent company’s overall financial performance and share valuation</a:t>
          </a:r>
        </a:p>
      </dsp:txBody>
      <dsp:txXfrm>
        <a:off x="59057" y="1544556"/>
        <a:ext cx="4882010" cy="1091666"/>
      </dsp:txXfrm>
    </dsp:sp>
    <dsp:sp modelId="{1BCF2955-B4EF-4F78-90D9-D89CE8F6C081}">
      <dsp:nvSpPr>
        <dsp:cNvPr id="0" name=""/>
        <dsp:cNvSpPr/>
      </dsp:nvSpPr>
      <dsp:spPr>
        <a:xfrm>
          <a:off x="0" y="2758640"/>
          <a:ext cx="5000124" cy="1209780"/>
        </a:xfrm>
        <a:prstGeom prst="roundRect">
          <a:avLst/>
        </a:prstGeom>
        <a:gradFill rotWithShape="0">
          <a:gsLst>
            <a:gs pos="0">
              <a:schemeClr val="accent6">
                <a:hueOff val="-2028232"/>
                <a:satOff val="38797"/>
                <a:lumOff val="143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-2028232"/>
                <a:satOff val="38797"/>
                <a:lumOff val="143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-2028232"/>
                <a:satOff val="38797"/>
                <a:lumOff val="143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Value captured anywhere in the integrated entity’s structure benefits shareholders</a:t>
          </a:r>
        </a:p>
      </dsp:txBody>
      <dsp:txXfrm>
        <a:off x="59057" y="2817697"/>
        <a:ext cx="4882010" cy="1091666"/>
      </dsp:txXfrm>
    </dsp:sp>
    <dsp:sp modelId="{13A25CF4-BF6C-4346-89E0-7486F5EDBA45}">
      <dsp:nvSpPr>
        <dsp:cNvPr id="0" name=""/>
        <dsp:cNvSpPr/>
      </dsp:nvSpPr>
      <dsp:spPr>
        <a:xfrm>
          <a:off x="0" y="4031780"/>
          <a:ext cx="5000124" cy="1209780"/>
        </a:xfrm>
        <a:prstGeom prst="roundRect">
          <a:avLst/>
        </a:prstGeom>
        <a:gradFill rotWithShape="0">
          <a:gsLst>
            <a:gs pos="0">
              <a:schemeClr val="accent6">
                <a:hueOff val="-3042348"/>
                <a:satOff val="58196"/>
                <a:lumOff val="215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-3042348"/>
                <a:satOff val="58196"/>
                <a:lumOff val="215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-3042348"/>
                <a:satOff val="58196"/>
                <a:lumOff val="215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MLR requirements may be neutralized as health insurer’s claims expense from affiliated providers goes up</a:t>
          </a:r>
        </a:p>
      </dsp:txBody>
      <dsp:txXfrm>
        <a:off x="59057" y="4090837"/>
        <a:ext cx="4882010" cy="109166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B6E2F1-7758-4CA8-87D4-5541DFC086E4}">
      <dsp:nvSpPr>
        <dsp:cNvPr id="0" name=""/>
        <dsp:cNvSpPr/>
      </dsp:nvSpPr>
      <dsp:spPr>
        <a:xfrm>
          <a:off x="0" y="88520"/>
          <a:ext cx="5000124" cy="171288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MA patients insured by United and treated by Optum physicians had significantly higher risk adjustment scores</a:t>
          </a:r>
        </a:p>
      </dsp:txBody>
      <dsp:txXfrm>
        <a:off x="83616" y="172136"/>
        <a:ext cx="4832892" cy="1545648"/>
      </dsp:txXfrm>
    </dsp:sp>
    <dsp:sp modelId="{E9B68466-B4FD-439C-AD03-AFF0492D4277}">
      <dsp:nvSpPr>
        <dsp:cNvPr id="0" name=""/>
        <dsp:cNvSpPr/>
      </dsp:nvSpPr>
      <dsp:spPr>
        <a:xfrm>
          <a:off x="0" y="1870520"/>
          <a:ext cx="5000124" cy="1712880"/>
        </a:xfrm>
        <a:prstGeom prst="roundRect">
          <a:avLst/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WSJ reported a 55% rise in the first year after patient switching from traditional Medicare </a:t>
          </a:r>
        </a:p>
      </dsp:txBody>
      <dsp:txXfrm>
        <a:off x="83616" y="1954136"/>
        <a:ext cx="4832892" cy="1545648"/>
      </dsp:txXfrm>
    </dsp:sp>
    <dsp:sp modelId="{F106649D-E3C3-499B-88E3-9C1CD1D6153E}">
      <dsp:nvSpPr>
        <dsp:cNvPr id="0" name=""/>
        <dsp:cNvSpPr/>
      </dsp:nvSpPr>
      <dsp:spPr>
        <a:xfrm>
          <a:off x="0" y="3652520"/>
          <a:ext cx="5000124" cy="1712880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Compare to patient risk scores insured by other insurers (industry average was estimated at around 30%)</a:t>
          </a:r>
        </a:p>
      </dsp:txBody>
      <dsp:txXfrm>
        <a:off x="83616" y="3736136"/>
        <a:ext cx="4832892" cy="15456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73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73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7F1E97-38E2-478A-9B63-6B34C2DE9F27}" type="datetimeFigureOut">
              <a:rPr lang="en-US" smtClean="0"/>
              <a:pPr/>
              <a:t>5/29/2026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33500" y="1163638"/>
            <a:ext cx="4191000" cy="3143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82296"/>
            <a:ext cx="5486400" cy="366733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6554"/>
            <a:ext cx="2971800" cy="4673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6554"/>
            <a:ext cx="2971800" cy="4673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9B4A5A-AC2E-4FDB-980A-333D4282945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5448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9B4A5A-AC2E-4FDB-980A-333D4282945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4966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9B4A5A-AC2E-4FDB-980A-333D4282945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9027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9B4A5A-AC2E-4FDB-980A-333D4282945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306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9B4A5A-AC2E-4FDB-980A-333D4282945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0480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9B4A5A-AC2E-4FDB-980A-333D42829458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5667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9B4A5A-AC2E-4FDB-980A-333D42829458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4687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97214-67AC-4C95-A706-D8506E54F50F}" type="datetime1">
              <a:rPr lang="en-US" smtClean="0"/>
              <a:t>5/29/2026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A70F7-2E4A-445D-BE68-9FF90A273F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445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A7C4B-5BD6-4501-A1FE-9B111FC9D727}" type="datetime1">
              <a:rPr lang="en-US" smtClean="0"/>
              <a:t>5/29/2026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A70F7-2E4A-445D-BE68-9FF90A273F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502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3DFFC-06D5-46F6-88AB-C26E67D574B3}" type="datetime1">
              <a:rPr lang="en-US" smtClean="0"/>
              <a:t>5/29/2026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A70F7-2E4A-445D-BE68-9FF90A273F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4881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6A48C-2DD2-4630-B46B-FBF35E89D785}" type="datetime1">
              <a:rPr lang="en-US" smtClean="0"/>
              <a:t>5/29/2026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A70F7-2E4A-445D-BE68-9FF90A273F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351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E857-74CB-45E9-A7C8-D47DB41CCDCA}" type="datetime1">
              <a:rPr lang="en-US" smtClean="0"/>
              <a:t>5/29/2026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A70F7-2E4A-445D-BE68-9FF90A273F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454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7380F-2F4E-4788-8E90-132ED3374379}" type="datetime1">
              <a:rPr lang="en-US" smtClean="0"/>
              <a:t>5/29/2026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A70F7-2E4A-445D-BE68-9FF90A273F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826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B581B-B0A7-43CE-A2E7-9B1E9B85AA55}" type="datetime1">
              <a:rPr lang="en-US" smtClean="0"/>
              <a:t>5/29/2026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A70F7-2E4A-445D-BE68-9FF90A273F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892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ADEE5-7905-4D00-9C44-E5C2A46F20EB}" type="datetime1">
              <a:rPr lang="en-US" smtClean="0"/>
              <a:t>5/29/2026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A70F7-2E4A-445D-BE68-9FF90A273F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5884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18392-60F0-4C14-BED5-E1CF3905C10F}" type="datetime1">
              <a:rPr lang="en-US" smtClean="0"/>
              <a:t>5/29/2026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A70F7-2E4A-445D-BE68-9FF90A273F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521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CA11-2B6A-454F-976C-FD1AF3DB1EA2}" type="datetime1">
              <a:rPr lang="en-US" smtClean="0"/>
              <a:t>5/29/2026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A70F7-2E4A-445D-BE68-9FF90A273F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530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B5D94-E6DB-4E41-AAB4-AB7E5EC3E110}" type="datetime1">
              <a:rPr lang="en-US" smtClean="0"/>
              <a:t>5/29/2026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A70F7-2E4A-445D-BE68-9FF90A273F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393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9F90F-B499-48A7-BE24-16FA84949C6D}" type="datetime1">
              <a:rPr lang="en-US" smtClean="0"/>
              <a:t>5/29/2026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EA70F7-2E4A-445D-BE68-9FF90A273F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336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34" r:id="rId3"/>
    <p:sldLayoutId id="2147483835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8658E8-A34A-5BFC-75E5-B9694AD44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638" y="1400000"/>
            <a:ext cx="2700000" cy="2900000"/>
          </a:xfrm>
        </p:spPr>
        <p:txBody>
          <a:bodyPr anchor="b">
            <a:normAutofit/>
          </a:bodyPr>
          <a:lstStyle/>
          <a:p>
            <a:pPr algn="r"/>
            <a:r>
              <a:rPr lang="en-US" sz="1800" b="1" dirty="0">
                <a:solidFill>
                  <a:srgbClr val="FFFFFF"/>
                </a:solidFill>
              </a:rPr>
              <a:t>American Society of Law, Medicine &amp; Ethics</a:t>
            </a:r>
          </a:p>
          <a:p>
            <a:pPr algn="r">
              <a:spcBef>
                <a:spcPts val="600"/>
              </a:spcBef>
            </a:pPr>
            <a:r>
              <a:rPr lang="en-US" sz="1600" dirty="0">
                <a:solidFill>
                  <a:srgbClr val="FFFFFF"/>
                </a:solidFill>
              </a:rPr>
              <a:t>49</a:t>
            </a:r>
            <a:r>
              <a:rPr lang="en-US" sz="1600" baseline="30000" dirty="0">
                <a:solidFill>
                  <a:srgbClr val="FFFFFF"/>
                </a:solidFill>
              </a:rPr>
              <a:t>th</a:t>
            </a:r>
            <a:r>
              <a:rPr lang="en-US" sz="1600" dirty="0">
                <a:solidFill>
                  <a:srgbClr val="FFFFFF"/>
                </a:solidFill>
              </a:rPr>
              <a:t> Annual Health Law</a:t>
            </a:r>
          </a:p>
          <a:p>
            <a:pPr algn="r"/>
            <a:r>
              <a:rPr lang="en-US" sz="1600" dirty="0">
                <a:solidFill>
                  <a:srgbClr val="FFFFFF"/>
                </a:solidFill>
              </a:rPr>
              <a:t>Professors Conference</a:t>
            </a:r>
          </a:p>
          <a:p>
            <a:pPr algn="r">
              <a:spcBef>
                <a:spcPts val="600"/>
              </a:spcBef>
            </a:pPr>
            <a:r>
              <a:rPr lang="en-US" sz="1600" dirty="0">
                <a:solidFill>
                  <a:srgbClr val="FFFFFF"/>
                </a:solidFill>
              </a:rPr>
              <a:t>June 5, 2026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5CA92A-49BD-3722-CC6A-195F70C32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78240" y="6455664"/>
            <a:ext cx="33604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22EA70F7-2E4A-445D-BE68-9FF90A273F6D}" type="slidenum">
              <a:rPr lang="en-US" sz="10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</a:t>
            </a:fld>
            <a:endParaRPr lang="en-US" sz="10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00" name="Title Text"/>
          <p:cNvSpPr txBox="1"/>
          <p:nvPr/>
        </p:nvSpPr>
        <p:spPr>
          <a:xfrm>
            <a:off x="3678789" y="1400000"/>
            <a:ext cx="5000124" cy="14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b">
            <a:noAutofit/>
          </a:bodyPr>
          <a:lstStyle/>
          <a:p>
            <a:pPr algn="l"/>
            <a:r>
              <a:rPr lang="en-US" sz="2400" b="1" dirty="0"/>
              <a:t>Health Insurer–Provider Vertical Integration: Is It A Step Forward?</a:t>
            </a:r>
          </a:p>
        </p:txBody>
      </p:sp>
      <p:cxnSp>
        <p:nvCxnSpPr>
          <p:cNvPr id="101" name="Line 1"/>
          <p:cNvCxnSpPr/>
          <p:nvPr/>
        </p:nvCxnSpPr>
        <p:spPr>
          <a:xfrm>
            <a:off x="3678789" y="2850000"/>
            <a:ext cx="5000124" cy="0"/>
          </a:xfrm>
          <a:prstGeom prst="line">
            <a:avLst/>
          </a:prstGeom>
          <a:ln w="12700">
            <a:solidFill>
              <a:schemeClr val="accent1"/>
            </a:solidFill>
          </a:ln>
        </p:spPr>
      </p:cxnSp>
      <p:sp>
        <p:nvSpPr>
          <p:cNvPr id="102" name="Author Text"/>
          <p:cNvSpPr txBox="1"/>
          <p:nvPr/>
        </p:nvSpPr>
        <p:spPr>
          <a:xfrm>
            <a:off x="3678789" y="2950000"/>
            <a:ext cx="5000124" cy="6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>
            <a:noAutofit/>
          </a:bodyPr>
          <a:lstStyle/>
          <a:p>
            <a:pPr algn="l"/>
            <a:r>
              <a:rPr lang="en-US" sz="2000" dirty="0">
                <a:solidFill>
                  <a:srgbClr val="1B3A6B"/>
                </a:solidFill>
              </a:rPr>
              <a:t>Joel L. Michaels, JD  |  Adjunct Professor</a:t>
            </a:r>
          </a:p>
        </p:txBody>
      </p:sp>
      <p:cxnSp>
        <p:nvCxnSpPr>
          <p:cNvPr id="103" name="Line 2"/>
          <p:cNvCxnSpPr/>
          <p:nvPr/>
        </p:nvCxnSpPr>
        <p:spPr>
          <a:xfrm>
            <a:off x="3678789" y="3650000"/>
            <a:ext cx="5000124" cy="0"/>
          </a:xfrm>
          <a:prstGeom prst="line">
            <a:avLst/>
          </a:prstGeom>
          <a:ln w="12700">
            <a:solidFill>
              <a:srgbClr val="ED7D31"/>
            </a:solidFill>
          </a:ln>
        </p:spPr>
      </p:cxnSp>
      <p:sp>
        <p:nvSpPr>
          <p:cNvPr id="104" name="School 1 Text"/>
          <p:cNvSpPr txBox="1"/>
          <p:nvPr/>
        </p:nvSpPr>
        <p:spPr>
          <a:xfrm>
            <a:off x="3678789" y="3750000"/>
            <a:ext cx="5000124" cy="3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>
            <a:noAutofit/>
          </a:bodyPr>
          <a:lstStyle/>
          <a:p>
            <a:pPr algn="l"/>
            <a:r>
              <a:rPr lang="en-US" sz="1400">
                <a:solidFill>
                  <a:srgbClr val="87CEEB"/>
                </a:solidFill>
              </a:rPr>
              <a:t>University of Maryland, Francis King Carey School of Law</a:t>
            </a:r>
          </a:p>
        </p:txBody>
      </p:sp>
      <p:cxnSp>
        <p:nvCxnSpPr>
          <p:cNvPr id="105" name="Line 3"/>
          <p:cNvCxnSpPr/>
          <p:nvPr/>
        </p:nvCxnSpPr>
        <p:spPr>
          <a:xfrm>
            <a:off x="3678789" y="4150000"/>
            <a:ext cx="5000124" cy="0"/>
          </a:xfrm>
          <a:prstGeom prst="line">
            <a:avLst/>
          </a:prstGeom>
          <a:ln w="12700">
            <a:solidFill>
              <a:srgbClr val="70AD47"/>
            </a:solidFill>
          </a:ln>
        </p:spPr>
      </p:cxnSp>
      <p:sp>
        <p:nvSpPr>
          <p:cNvPr id="106" name="School 2 Text"/>
          <p:cNvSpPr txBox="1"/>
          <p:nvPr/>
        </p:nvSpPr>
        <p:spPr>
          <a:xfrm>
            <a:off x="3678789" y="4200000"/>
            <a:ext cx="5000124" cy="3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>
            <a:noAutofit/>
          </a:bodyPr>
          <a:lstStyle/>
          <a:p>
            <a:pPr algn="l"/>
            <a:r>
              <a:rPr lang="en-US" sz="1400">
                <a:solidFill>
                  <a:srgbClr val="70AD47"/>
                </a:solidFill>
              </a:rPr>
              <a:t>Arizona State </a:t>
            </a:r>
            <a:r>
              <a:rPr lang="en-US" sz="1400" dirty="0">
                <a:solidFill>
                  <a:srgbClr val="70AD47"/>
                </a:solidFill>
              </a:rPr>
              <a:t>University, </a:t>
            </a:r>
            <a:r>
              <a:rPr lang="en-US" sz="1400">
                <a:solidFill>
                  <a:srgbClr val="70AD47"/>
                </a:solidFill>
              </a:rPr>
              <a:t>Sandra Day O’Connor College</a:t>
            </a:r>
            <a:r>
              <a:rPr lang="en-US" sz="1400" dirty="0">
                <a:solidFill>
                  <a:srgbClr val="70AD47"/>
                </a:solidFill>
              </a:rPr>
              <a:t> of Law</a:t>
            </a:r>
          </a:p>
        </p:txBody>
      </p:sp>
      <p:cxnSp>
        <p:nvCxnSpPr>
          <p:cNvPr id="107" name="Line 4"/>
          <p:cNvCxnSpPr/>
          <p:nvPr/>
        </p:nvCxnSpPr>
        <p:spPr>
          <a:xfrm>
            <a:off x="3678789" y="4600000"/>
            <a:ext cx="5000124" cy="0"/>
          </a:xfrm>
          <a:prstGeom prst="line">
            <a:avLst/>
          </a:prstGeom>
          <a:ln w="12700">
            <a:solidFill>
              <a:srgbClr val="FFC000"/>
            </a:solidFill>
          </a:ln>
        </p:spPr>
      </p:cxnSp>
      <p:sp>
        <p:nvSpPr>
          <p:cNvPr id="108" name="School 3 Text"/>
          <p:cNvSpPr txBox="1"/>
          <p:nvPr/>
        </p:nvSpPr>
        <p:spPr>
          <a:xfrm>
            <a:off x="3678789" y="4650000"/>
            <a:ext cx="5000124" cy="3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>
            <a:noAutofit/>
          </a:bodyPr>
          <a:lstStyle/>
          <a:p>
            <a:pPr algn="l"/>
            <a:r>
              <a:rPr lang="en-US" sz="1400">
                <a:solidFill>
                  <a:srgbClr val="BF8F00"/>
                </a:solidFill>
              </a:rPr>
              <a:t>American University, Washington College of Law</a:t>
            </a:r>
          </a:p>
        </p:txBody>
      </p:sp>
    </p:spTree>
    <p:extLst>
      <p:ext uri="{BB962C8B-B14F-4D97-AF65-F5344CB8AC3E}">
        <p14:creationId xmlns:p14="http://schemas.microsoft.com/office/powerpoint/2010/main" val="12161801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858" y="1683756"/>
            <a:ext cx="27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2400" dirty="0">
                <a:solidFill>
                  <a:srgbClr val="FFFFFF"/>
                </a:solidFill>
              </a:rPr>
              <a:t>Medicare Advantage Payment Methodology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778240" y="6455664"/>
            <a:ext cx="33604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78B5C0EA-0E2B-42CC-8C50-5BABD7AB07BB}" type="slidenum">
              <a:rPr lang="en-US" sz="10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10</a:t>
            </a:fld>
            <a:endParaRPr lang="en-US" sz="10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6F5E4869-F192-D63A-ACDA-9FAF29A112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0436274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40898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430DCD4-EED8-0DBE-6F2E-588CA8A1E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858" y="1683756"/>
            <a:ext cx="27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2400">
                <a:solidFill>
                  <a:srgbClr val="FFFFFF"/>
                </a:solidFill>
              </a:rPr>
              <a:t>Potential Repercussions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EF83B6A-4376-7335-B963-F70CF9CE8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78240" y="6455664"/>
            <a:ext cx="33604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22EA70F7-2E4A-445D-BE68-9FF90A273F6D}" type="slidenum">
              <a:rPr lang="en-US" sz="10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11</a:t>
            </a:fld>
            <a:endParaRPr lang="en-US" sz="10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6593224B-8C9E-A8F0-6CE2-FEAE3992F8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5560548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901492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9A8281-A7B6-2C62-CD93-05858B993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2400">
                <a:solidFill>
                  <a:srgbClr val="FFFFFF"/>
                </a:solidFill>
              </a:rPr>
              <a:t>Optum Coding Practices: Wall St. Journal (December 2024)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230490C-4A89-8F0A-B50E-546442855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78240" y="6455664"/>
            <a:ext cx="33604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22EA70F7-2E4A-445D-BE68-9FF90A273F6D}" type="slidenum">
              <a:rPr lang="en-US" sz="10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12</a:t>
            </a:fld>
            <a:endParaRPr lang="en-US" sz="10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708C8D97-9E45-89EF-D73E-B01937D612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6323537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619322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90AA301-E49A-85DC-0FF1-585F854AB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858" y="1683756"/>
            <a:ext cx="27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2400">
                <a:solidFill>
                  <a:srgbClr val="FFFFFF"/>
                </a:solidFill>
              </a:rPr>
              <a:t>Senate Committee Report: Focus on United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7C7FDD1-56ED-4343-C6B8-64DF76C71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78240" y="6455664"/>
            <a:ext cx="33604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22EA70F7-2E4A-445D-BE68-9FF90A273F6D}" type="slidenum">
              <a:rPr lang="en-US" sz="10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13</a:t>
            </a:fld>
            <a:endParaRPr lang="en-US" sz="10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67E5A2FD-B193-614D-2223-A58178C71E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8587486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80675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08AE1B-5CC7-7B5F-2283-56B65DD0F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2400">
                <a:solidFill>
                  <a:srgbClr val="FFFFFF"/>
                </a:solidFill>
              </a:rPr>
              <a:t>Senate Report: Vertical Integration as a Strategic Tool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DE2432A-E4D3-4B3F-A8EC-E97A201CE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78240" y="6455664"/>
            <a:ext cx="33604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22EA70F7-2E4A-445D-BE68-9FF90A273F6D}" type="slidenum">
              <a:rPr lang="en-US" sz="10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14</a:t>
            </a:fld>
            <a:endParaRPr lang="en-US" sz="10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EA0DFAD2-B2DC-ABC3-3423-D34FF98C2F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6513728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539839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87F4F6-9DF5-D3B1-474A-06F784619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2400">
                <a:solidFill>
                  <a:srgbClr val="FFFFFF"/>
                </a:solidFill>
              </a:rPr>
              <a:t>PBM Rebate and Consumer Issues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9209467-AE15-6746-30E4-1EBC5DA92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78240" y="6455664"/>
            <a:ext cx="33604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22EA70F7-2E4A-445D-BE68-9FF90A273F6D}" type="slidenum">
              <a:rPr lang="en-US" sz="10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15</a:t>
            </a:fld>
            <a:endParaRPr lang="en-US" sz="10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0" name="Card 1">
            <a:extLst>
              <a:ext uri="{FF2B5EF4-FFF2-40B4-BE49-F238E27FC236}">
                <a16:creationId xmlns:a16="http://schemas.microsoft.com/office/drawing/2014/main" id="{A1B2C3D4-1111-2222-3333-444455556661}"/>
              </a:ext>
            </a:extLst>
          </p:cNvPr>
          <p:cNvSpPr/>
          <p:nvPr/>
        </p:nvSpPr>
        <p:spPr>
          <a:xfrm>
            <a:off x="3678789" y="750440"/>
            <a:ext cx="5000124" cy="1600000"/>
          </a:xfrm>
          <a:prstGeom prst="roundRect">
            <a:avLst>
              <a:gd name="adj" fmla="val 5000"/>
            </a:avLst>
          </a:prstGeom>
          <a:solidFill>
            <a:srgbClr val="4EA72E"/>
          </a:solidFill>
          <a:ln>
            <a:noFill/>
          </a:ln>
        </p:spPr>
        <p:txBody>
          <a:bodyPr wrap="square" lIns="137160" tIns="91440" rIns="137160" bIns="91440" anchor="ctr">
            <a:normAutofit/>
          </a:bodyPr>
          <a:lstStyle/>
          <a:p>
            <a:pPr>
              <a:spcAft>
                <a:spcPts val="400"/>
              </a:spcAft>
            </a:pPr>
            <a:r>
              <a:rPr lang="en-US" sz="1800" b="1">
                <a:solidFill>
                  <a:srgbClr val="FFFFFF"/>
                </a:solidFill>
              </a:rPr>
              <a:t>Inflated Rebates</a:t>
            </a:r>
          </a:p>
          <a:p>
            <a:r>
              <a:rPr lang="en-US" sz="1800">
                <a:solidFill>
                  <a:srgbClr val="FFFFFF"/>
                </a:solidFill>
              </a:rPr>
              <a:t>Certain PBMs often receive manufacturer rebates tied to inflated high drug list prices</a:t>
            </a:r>
          </a:p>
        </p:txBody>
      </p:sp>
      <p:sp>
        <p:nvSpPr>
          <p:cNvPr id="31" name="Card 2">
            <a:extLst>
              <a:ext uri="{FF2B5EF4-FFF2-40B4-BE49-F238E27FC236}">
                <a16:creationId xmlns:a16="http://schemas.microsoft.com/office/drawing/2014/main" id="{A1B2C3D4-1111-2222-3333-444455556662}"/>
              </a:ext>
            </a:extLst>
          </p:cNvPr>
          <p:cNvSpPr/>
          <p:nvPr/>
        </p:nvSpPr>
        <p:spPr>
          <a:xfrm>
            <a:off x="3678789" y="2550440"/>
            <a:ext cx="5000124" cy="1600000"/>
          </a:xfrm>
          <a:prstGeom prst="roundRect">
            <a:avLst>
              <a:gd name="adj" fmla="val 5000"/>
            </a:avLst>
          </a:prstGeom>
          <a:solidFill>
            <a:srgbClr val="ED7D31"/>
          </a:solidFill>
          <a:ln>
            <a:noFill/>
          </a:ln>
        </p:spPr>
        <p:txBody>
          <a:bodyPr wrap="square" lIns="137160" tIns="91440" rIns="137160" bIns="91440" anchor="ctr">
            <a:normAutofit lnSpcReduction="10000"/>
          </a:bodyPr>
          <a:lstStyle/>
          <a:p>
            <a:pPr>
              <a:spcAft>
                <a:spcPts val="400"/>
              </a:spcAft>
            </a:pPr>
            <a:r>
              <a:rPr lang="en-US" sz="1800" b="1">
                <a:solidFill>
                  <a:srgbClr val="FFFFFF"/>
                </a:solidFill>
              </a:rPr>
              <a:t>Consumer Cost Impact</a:t>
            </a:r>
          </a:p>
          <a:p>
            <a:r>
              <a:rPr lang="en-US" sz="1800">
                <a:solidFill>
                  <a:srgbClr val="FFFFFF"/>
                </a:solidFill>
              </a:rPr>
              <a:t>Consumers may pay deductibles or coinsurance based on inflated list prices, leading to higher out-of-pocket prescription costs even when large rebates exist</a:t>
            </a:r>
          </a:p>
        </p:txBody>
      </p:sp>
      <p:sp>
        <p:nvSpPr>
          <p:cNvPr id="32" name="Card 3">
            <a:extLst>
              <a:ext uri="{FF2B5EF4-FFF2-40B4-BE49-F238E27FC236}">
                <a16:creationId xmlns:a16="http://schemas.microsoft.com/office/drawing/2014/main" id="{A1B2C3D4-1111-2222-3333-444455556663}"/>
              </a:ext>
            </a:extLst>
          </p:cNvPr>
          <p:cNvSpPr/>
          <p:nvPr/>
        </p:nvSpPr>
        <p:spPr>
          <a:xfrm>
            <a:off x="3678789" y="4350440"/>
            <a:ext cx="5000124" cy="1600000"/>
          </a:xfrm>
          <a:prstGeom prst="roundRect">
            <a:avLst>
              <a:gd name="adj" fmla="val 5000"/>
            </a:avLst>
          </a:prstGeom>
          <a:solidFill>
            <a:srgbClr val="2E75B6"/>
          </a:solidFill>
          <a:ln>
            <a:noFill/>
          </a:ln>
        </p:spPr>
        <p:txBody>
          <a:bodyPr wrap="square" lIns="137160" tIns="91440" rIns="137160" bIns="91440" anchor="ctr">
            <a:normAutofit/>
          </a:bodyPr>
          <a:lstStyle/>
          <a:p>
            <a:pPr>
              <a:spcAft>
                <a:spcPts val="400"/>
              </a:spcAft>
            </a:pPr>
            <a:r>
              <a:rPr lang="en-US" sz="1800" b="1">
                <a:solidFill>
                  <a:srgbClr val="FFFFFF"/>
                </a:solidFill>
              </a:rPr>
              <a:t>Transparency Concerns</a:t>
            </a:r>
          </a:p>
          <a:p>
            <a:r>
              <a:rPr lang="en-US" sz="1800">
                <a:solidFill>
                  <a:srgbClr val="FFFFFF"/>
                </a:solidFill>
              </a:rPr>
              <a:t>Limited transparency around rebates has raised concerns that consumers and employers are not fully benefiting from negotiated drug discounts</a:t>
            </a:r>
          </a:p>
        </p:txBody>
      </p:sp>
    </p:spTree>
    <p:extLst>
      <p:ext uri="{BB962C8B-B14F-4D97-AF65-F5344CB8AC3E}">
        <p14:creationId xmlns:p14="http://schemas.microsoft.com/office/powerpoint/2010/main" val="29943391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979840-C59F-510C-B0F1-91F16FA48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2400">
                <a:solidFill>
                  <a:srgbClr val="FFFFFF"/>
                </a:solidFill>
              </a:rPr>
              <a:t>FTC Reports on PBMs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A04D279-AC7B-98F5-061A-CDDDDAF51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78240" y="6455664"/>
            <a:ext cx="33604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22EA70F7-2E4A-445D-BE68-9FF90A273F6D}" type="slidenum">
              <a:rPr lang="en-US" sz="10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16</a:t>
            </a:fld>
            <a:endParaRPr lang="en-US" sz="10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91D66BB5-9A75-185F-A532-1C1E7DE151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5760798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312041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8C202A-6D83-5655-24D4-F43712FDC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858" y="1683756"/>
            <a:ext cx="27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2400">
                <a:solidFill>
                  <a:srgbClr val="FFFFFF"/>
                </a:solidFill>
              </a:rPr>
              <a:t>FTC Administrative Lawsuit (Sept. 2024)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BF182DC-1D88-CFB1-33EE-9AF6921BF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78240" y="6455664"/>
            <a:ext cx="33604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78B5C0EA-0E2B-42CC-8C50-5BABD7AB07BB}" type="slidenum">
              <a:rPr lang="en-US" sz="10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17</a:t>
            </a:fld>
            <a:endParaRPr lang="en-US" sz="10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E3988409-92CD-D670-F6B9-1DE5E3FC4D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4750906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165864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6B2C21-A230-48C0-8DF1-C46611373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47E18C-932D-4C95-AABA-FEC7C9499A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50CB11-0C61-439E-910F-5787759E7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3F8A58B-5155-44CE-A5FF-7647B47D0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3F2ACA-E6D6-4028-82DD-F03C262D5D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51D497-7D8B-F75C-6F3F-80D092013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858" y="1683756"/>
            <a:ext cx="27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2400">
                <a:solidFill>
                  <a:srgbClr val="FFFFFF"/>
                </a:solidFill>
              </a:rPr>
              <a:t>PBMs and Increased Federal Oversight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51A7D4B-BBA2-54B4-DA5E-8C61EEA19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78240" y="6455664"/>
            <a:ext cx="33604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22EA70F7-2E4A-445D-BE68-9FF90A273F6D}" type="slidenum">
              <a:rPr lang="en-US" sz="10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18</a:t>
            </a:fld>
            <a:endParaRPr lang="en-US" sz="10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6A38FB2D-290E-7EA0-F617-F016E432EE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6245332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552696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56B2C21-A230-48C0-8DF1-C46611373C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847E18C-932D-4C95-AABA-FEC7C9499A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150CB11-0C61-439E-910F-5787759E7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43F8A58B-5155-44CE-A5FF-7647B47D0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43F2ACA-E6D6-4028-82DD-F03C262D5D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043C01-1D75-83B3-5D8D-4FD424077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858" y="1683756"/>
            <a:ext cx="27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2400">
                <a:solidFill>
                  <a:srgbClr val="FFFFFF"/>
                </a:solidFill>
              </a:rPr>
              <a:t>Is Vertical Integration a Step Forward?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990F6DD-E8DD-67BF-9558-476398CCB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78240" y="6455664"/>
            <a:ext cx="33604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22EA70F7-2E4A-445D-BE68-9FF90A273F6D}" type="slidenum">
              <a:rPr lang="en-US" sz="10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19</a:t>
            </a:fld>
            <a:endParaRPr lang="en-US" sz="10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0" name="RoundedRect 1">
            <a:extLst>
              <a:ext uri="{FF2B5EF4-FFF2-40B4-BE49-F238E27FC236}">
                <a16:creationId xmlns:a16="http://schemas.microsoft.com/office/drawing/2014/main" id="{A1B2C3D4-1111-2222-3333-444455556601}"/>
              </a:ext>
            </a:extLst>
          </p:cNvPr>
          <p:cNvSpPr/>
          <p:nvPr/>
        </p:nvSpPr>
        <p:spPr>
          <a:xfrm>
            <a:off x="3500000" y="550000"/>
            <a:ext cx="5200000" cy="1300000"/>
          </a:xfrm>
          <a:prstGeom prst="roundRect">
            <a:avLst>
              <a:gd name="adj" fmla="val 8000"/>
            </a:avLst>
          </a:prstGeom>
          <a:solidFill>
            <a:srgbClr val="2E75B6"/>
          </a:solidFill>
          <a:ln>
            <a:noFill/>
          </a:ln>
        </p:spPr>
        <p:txBody>
          <a:bodyPr wrap="square" lIns="137160" tIns="91440" rIns="137160" bIns="91440" anchor="ctr">
            <a:normAutofit/>
          </a:bodyPr>
          <a:lstStyle/>
          <a:p>
            <a:r>
              <a:rPr lang="en-US" sz="1800" b="0" dirty="0">
                <a:solidFill>
                  <a:srgbClr val="FFFFFF"/>
                </a:solidFill>
              </a:rPr>
              <a:t>Vertical integration’s impact on cost and quality cannot be presumed as to its benefits</a:t>
            </a:r>
          </a:p>
        </p:txBody>
      </p:sp>
      <p:sp>
        <p:nvSpPr>
          <p:cNvPr id="41" name="RoundedRect 2">
            <a:extLst>
              <a:ext uri="{FF2B5EF4-FFF2-40B4-BE49-F238E27FC236}">
                <a16:creationId xmlns:a16="http://schemas.microsoft.com/office/drawing/2014/main" id="{A1B2C3D4-1111-2222-3333-444455556602}"/>
              </a:ext>
            </a:extLst>
          </p:cNvPr>
          <p:cNvSpPr/>
          <p:nvPr/>
        </p:nvSpPr>
        <p:spPr>
          <a:xfrm>
            <a:off x="3500000" y="2000000"/>
            <a:ext cx="5200000" cy="1300000"/>
          </a:xfrm>
          <a:prstGeom prst="roundRect">
            <a:avLst>
              <a:gd name="adj" fmla="val 8000"/>
            </a:avLst>
          </a:prstGeom>
          <a:solidFill>
            <a:srgbClr val="548235"/>
          </a:solidFill>
          <a:ln>
            <a:noFill/>
          </a:ln>
        </p:spPr>
        <p:txBody>
          <a:bodyPr wrap="square" lIns="137160" tIns="91440" rIns="137160" bIns="91440" anchor="ctr">
            <a:normAutofit/>
          </a:bodyPr>
          <a:lstStyle/>
          <a:p>
            <a:r>
              <a:rPr lang="en-US" sz="1800" b="0" dirty="0">
                <a:solidFill>
                  <a:srgbClr val="FFFFFF"/>
                </a:solidFill>
              </a:rPr>
              <a:t>A more thorough examination is needed at </a:t>
            </a:r>
            <a:r>
              <a:rPr lang="en-US" dirty="0">
                <a:solidFill>
                  <a:srgbClr val="FFFFFF"/>
                </a:solidFill>
              </a:rPr>
              <a:t>federal antitrust level</a:t>
            </a:r>
            <a:r>
              <a:rPr lang="en-US" sz="1800" b="0" dirty="0">
                <a:solidFill>
                  <a:srgbClr val="FFFFFF"/>
                </a:solidFill>
              </a:rPr>
              <a:t> to assess whether vertical integration benefits outweigh potential competitive harms</a:t>
            </a:r>
          </a:p>
        </p:txBody>
      </p:sp>
      <p:sp>
        <p:nvSpPr>
          <p:cNvPr id="42" name="RoundedRect 3">
            <a:extLst>
              <a:ext uri="{FF2B5EF4-FFF2-40B4-BE49-F238E27FC236}">
                <a16:creationId xmlns:a16="http://schemas.microsoft.com/office/drawing/2014/main" id="{A1B2C3D4-1111-2222-3333-444455556603}"/>
              </a:ext>
            </a:extLst>
          </p:cNvPr>
          <p:cNvSpPr/>
          <p:nvPr/>
        </p:nvSpPr>
        <p:spPr>
          <a:xfrm>
            <a:off x="3500000" y="3450000"/>
            <a:ext cx="5200000" cy="1300000"/>
          </a:xfrm>
          <a:prstGeom prst="roundRect">
            <a:avLst>
              <a:gd name="adj" fmla="val 8000"/>
            </a:avLst>
          </a:prstGeom>
          <a:solidFill>
            <a:srgbClr val="BF8F00"/>
          </a:solidFill>
          <a:ln>
            <a:noFill/>
          </a:ln>
        </p:spPr>
        <p:txBody>
          <a:bodyPr wrap="square" lIns="137160" tIns="91440" rIns="137160" bIns="91440" anchor="ctr">
            <a:normAutofit/>
          </a:bodyPr>
          <a:lstStyle/>
          <a:p>
            <a:r>
              <a:rPr lang="en-US" sz="1800" b="0" dirty="0">
                <a:solidFill>
                  <a:srgbClr val="FFFFFF"/>
                </a:solidFill>
              </a:rPr>
              <a:t>The PBM rebate landscape illustrates how federal oversight has the capacity to address risks inherent in related party dealings</a:t>
            </a:r>
          </a:p>
        </p:txBody>
      </p:sp>
      <p:sp>
        <p:nvSpPr>
          <p:cNvPr id="43" name="RoundedRect 4">
            <a:extLst>
              <a:ext uri="{FF2B5EF4-FFF2-40B4-BE49-F238E27FC236}">
                <a16:creationId xmlns:a16="http://schemas.microsoft.com/office/drawing/2014/main" id="{A1B2C3D4-1111-2222-3333-444455556604}"/>
              </a:ext>
            </a:extLst>
          </p:cNvPr>
          <p:cNvSpPr/>
          <p:nvPr/>
        </p:nvSpPr>
        <p:spPr>
          <a:xfrm>
            <a:off x="3500000" y="5029875"/>
            <a:ext cx="5303520" cy="1154260"/>
          </a:xfrm>
          <a:prstGeom prst="roundRect">
            <a:avLst>
              <a:gd name="adj" fmla="val 8000"/>
            </a:avLst>
          </a:prstGeom>
          <a:solidFill>
            <a:srgbClr val="C55A11"/>
          </a:solidFill>
          <a:ln>
            <a:noFill/>
          </a:ln>
        </p:spPr>
        <p:txBody>
          <a:bodyPr wrap="square" lIns="137160" tIns="91440" rIns="137160" bIns="91440" anchor="ctr">
            <a:normAutofit fontScale="92500" lnSpcReduction="20000"/>
          </a:bodyPr>
          <a:lstStyle/>
          <a:p>
            <a:r>
              <a:rPr lang="en-US" sz="1800" b="0" dirty="0">
                <a:solidFill>
                  <a:srgbClr val="FFFFFF"/>
                </a:solidFill>
              </a:rPr>
              <a:t>Stronger corrective measures at federal level may be necessary to address risk</a:t>
            </a:r>
            <a:r>
              <a:rPr lang="en-US" dirty="0">
                <a:solidFill>
                  <a:srgbClr val="FFFFFF"/>
                </a:solidFill>
              </a:rPr>
              <a:t> adjustment coding practices and MLR compliance when related party </a:t>
            </a:r>
            <a:r>
              <a:rPr lang="en-US">
                <a:solidFill>
                  <a:srgbClr val="FFFFFF"/>
                </a:solidFill>
              </a:rPr>
              <a:t>relationships exist</a:t>
            </a:r>
            <a:endParaRPr lang="en-US" sz="1800" b="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624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4A41A9-D02F-8F72-1FAF-4764100B2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858" y="1683756"/>
            <a:ext cx="27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2400">
                <a:solidFill>
                  <a:srgbClr val="FFFFFF"/>
                </a:solidFill>
              </a:rPr>
              <a:t>Vertical Integration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2B7F437-E906-4D91-B997-0EEF2492F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78240" y="6455664"/>
            <a:ext cx="33604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22EA70F7-2E4A-445D-BE68-9FF90A273F6D}" type="slidenum">
              <a:rPr lang="en-US" sz="10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2</a:t>
            </a:fld>
            <a:endParaRPr lang="en-US" sz="10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7E44C675-942E-4046-42ED-8A51724991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7408296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56791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B155AE-3464-5EFA-DCB4-D2FCBD92B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858" y="1683756"/>
            <a:ext cx="27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2400">
                <a:solidFill>
                  <a:srgbClr val="FFFFFF"/>
                </a:solidFill>
              </a:rPr>
              <a:t>Benefits of Vertical Integration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D9D9E52-DA70-7D33-8741-217473285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78240" y="6455664"/>
            <a:ext cx="33604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22EA70F7-2E4A-445D-BE68-9FF90A273F6D}" type="slidenum">
              <a:rPr lang="en-US" sz="10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3</a:t>
            </a:fld>
            <a:endParaRPr lang="en-US" sz="10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D01CD1E5-1242-5C6F-E651-8E1FB16BD9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7082087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63459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3F5604-BA5B-4948-8056-C1E0751A2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858" y="1683756"/>
            <a:ext cx="27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2400">
                <a:solidFill>
                  <a:srgbClr val="FFFFFF"/>
                </a:solidFill>
              </a:rPr>
              <a:t>Publicly Traded Vertical Integration Model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C1FE420-23AE-808C-2046-7FB980E1D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78240" y="6455664"/>
            <a:ext cx="33604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22EA70F7-2E4A-445D-BE68-9FF90A273F6D}" type="slidenum">
              <a:rPr lang="en-US" sz="10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4</a:t>
            </a:fld>
            <a:endParaRPr lang="en-US" sz="10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1EE3EC0E-C563-C00E-A116-E04A7348FE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1226665"/>
              </p:ext>
            </p:extLst>
          </p:nvPr>
        </p:nvGraphicFramePr>
        <p:xfrm>
          <a:off x="3028368" y="750440"/>
          <a:ext cx="5650545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81889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Header Bar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txBody>
          <a:bodyPr lIns="457200" rIns="91440" anchor="ctr"/>
          <a:lstStyle/>
          <a:p>
            <a:r>
              <a:rPr lang="en-US" sz="2000" b="1">
                <a:solidFill>
                  <a:srgbClr val="FFFFFF"/>
                </a:solidFill>
                <a:latin typeface="Calibri"/>
              </a:rPr>
              <a:t>Vertical Integration of Insurers, PBMs, Pharmacies &amp; Healthcare Services (2026)</a:t>
            </a:r>
          </a:p>
        </p:txBody>
      </p:sp>
      <p:graphicFrame>
        <p:nvGraphicFramePr>
          <p:cNvPr id="50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0274409"/>
              </p:ext>
            </p:extLst>
          </p:nvPr>
        </p:nvGraphicFramePr>
        <p:xfrm>
          <a:off x="228600" y="1028700"/>
          <a:ext cx="8686800" cy="5084064"/>
        </p:xfrm>
        <a:graphic>
          <a:graphicData uri="http://schemas.openxmlformats.org/drawingml/2006/table">
            <a:tbl>
              <a:tblPr firstRow="1" bandRow="1"/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000" b="1">
                          <a:solidFill>
                            <a:srgbClr val="FFFFFF"/>
                          </a:solidFill>
                          <a:latin typeface="Calibri"/>
                        </a:rPr>
                        <a:t>INSURER</a:t>
                      </a:r>
                    </a:p>
                  </a:txBody>
                  <a:tcPr marL="45720" marR="45720" marT="27432" marB="27432" anchor="ctr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1B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>
                          <a:solidFill>
                            <a:srgbClr val="FFFFFF"/>
                          </a:solidFill>
                          <a:latin typeface="Calibri"/>
                        </a:rPr>
                        <a:t>PBM</a:t>
                      </a:r>
                    </a:p>
                  </a:txBody>
                  <a:tcPr marL="45720" marR="45720" marT="27432" marB="27432" anchor="ctr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/>
                        </a:rPr>
                        <a:t>GPOs (GROUP PURCHASING ORGANIZATIONS)</a:t>
                      </a:r>
                    </a:p>
                  </a:txBody>
                  <a:tcPr marL="45720" marR="45720" marT="27432" marB="27432" anchor="ctr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>
                          <a:solidFill>
                            <a:srgbClr val="FFFFFF"/>
                          </a:solidFill>
                          <a:latin typeface="Calibri"/>
                        </a:rPr>
                        <a:t>SPECIALTY / MAIL PHARMACY</a:t>
                      </a:r>
                    </a:p>
                  </a:txBody>
                  <a:tcPr marL="45720" marR="45720" marT="27432" marB="27432" anchor="ctr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1B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>
                          <a:solidFill>
                            <a:srgbClr val="FFFFFF"/>
                          </a:solidFill>
                          <a:latin typeface="Calibri"/>
                        </a:rPr>
                        <a:t>RETAIL / LTC PHARMACY</a:t>
                      </a:r>
                    </a:p>
                  </a:txBody>
                  <a:tcPr marL="45720" marR="45720" marT="27432" marB="27432" anchor="ctr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>
                          <a:solidFill>
                            <a:srgbClr val="FFFFFF"/>
                          </a:solidFill>
                          <a:latin typeface="Calibri"/>
                        </a:rPr>
                        <a:t>PROVIDER SERVICES</a:t>
                      </a:r>
                    </a:p>
                  </a:txBody>
                  <a:tcPr marL="45720" marR="45720" marT="27432" marB="27432" anchor="ctr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sz="900" b="1">
                          <a:solidFill>
                            <a:srgbClr val="1B3A5C"/>
                          </a:solidFill>
                          <a:latin typeface="Calibri"/>
                        </a:rPr>
                        <a:t>Cigna</a:t>
                      </a:r>
                    </a:p>
                    <a:p>
                      <a:pPr algn="ctr"/>
                      <a:r>
                        <a:rPr lang="en-US" sz="800">
                          <a:solidFill>
                            <a:srgbClr val="555555"/>
                          </a:solidFill>
                          <a:latin typeface="Calibri"/>
                        </a:rPr>
                        <a:t>(Evernorth)</a:t>
                      </a:r>
                    </a:p>
                  </a:txBody>
                  <a:tcPr marL="45720" marR="45720" marT="27432" marB="27432" anchor="ctr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E8ED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>
                          <a:solidFill>
                            <a:srgbClr val="1B3A5C"/>
                          </a:solidFill>
                          <a:latin typeface="Calibri"/>
                        </a:rPr>
                        <a:t>Express Scripts</a:t>
                      </a:r>
                    </a:p>
                    <a:p>
                      <a:pPr algn="ctr"/>
                      <a:r>
                        <a:rPr lang="en-US" sz="800">
                          <a:solidFill>
                            <a:srgbClr val="555555"/>
                          </a:solidFill>
                          <a:latin typeface="Calibri"/>
                        </a:rPr>
                        <a:t>31% market share</a:t>
                      </a:r>
                    </a:p>
                  </a:txBody>
                  <a:tcPr marL="45720" marR="45720" marT="27432" marB="27432" anchor="ctr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E8ED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solidFill>
                            <a:srgbClr val="333333"/>
                          </a:solidFill>
                          <a:latin typeface="Calibri"/>
                        </a:rPr>
                        <a:t>Ascent Health Solutions</a:t>
                      </a:r>
                    </a:p>
                  </a:txBody>
                  <a:tcPr marL="45720" marR="45720" marT="27432" marB="27432" anchor="ctr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E8ED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solidFill>
                            <a:srgbClr val="333333"/>
                          </a:solidFill>
                          <a:latin typeface="Calibri"/>
                        </a:rPr>
                        <a:t>Accredo</a:t>
                      </a:r>
                    </a:p>
                    <a:p>
                      <a:pPr algn="ctr"/>
                      <a:r>
                        <a:rPr lang="en-US" sz="800">
                          <a:solidFill>
                            <a:srgbClr val="555555"/>
                          </a:solidFill>
                          <a:latin typeface="Calibri"/>
                        </a:rPr>
                        <a:t>Express Scripts Pharmacy</a:t>
                      </a:r>
                    </a:p>
                  </a:txBody>
                  <a:tcPr marL="45720" marR="45720" marT="27432" marB="27432" anchor="ctr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E8ED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i="1">
                          <a:solidFill>
                            <a:srgbClr val="999999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 marL="45720" marR="45720" marT="27432" marB="27432" anchor="ctr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E8ED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solidFill>
                            <a:srgbClr val="333333"/>
                          </a:solidFill>
                          <a:latin typeface="Calibri"/>
                        </a:rPr>
                        <a:t>eviCore</a:t>
                      </a:r>
                    </a:p>
                    <a:p>
                      <a:pPr algn="ctr"/>
                      <a:r>
                        <a:rPr lang="en-US" sz="800">
                          <a:solidFill>
                            <a:srgbClr val="555555"/>
                          </a:solidFill>
                          <a:latin typeface="Calibri"/>
                        </a:rPr>
                        <a:t>MDLIVE</a:t>
                      </a:r>
                    </a:p>
                  </a:txBody>
                  <a:tcPr marL="45720" marR="45720" marT="27432" marB="27432" anchor="ctr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E8ED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sz="900" b="1">
                          <a:solidFill>
                            <a:srgbClr val="1B3A5C"/>
                          </a:solidFill>
                          <a:latin typeface="Calibri"/>
                        </a:rPr>
                        <a:t>CVS Health</a:t>
                      </a:r>
                    </a:p>
                    <a:p>
                      <a:pPr algn="ctr"/>
                      <a:r>
                        <a:rPr lang="en-US" sz="800">
                          <a:solidFill>
                            <a:srgbClr val="555555"/>
                          </a:solidFill>
                          <a:latin typeface="Calibri"/>
                        </a:rPr>
                        <a:t>(Aetna)</a:t>
                      </a:r>
                    </a:p>
                  </a:txBody>
                  <a:tcPr marL="45720" marR="45720" marT="27432" marB="27432" anchor="ctr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>
                          <a:solidFill>
                            <a:srgbClr val="1B3A5C"/>
                          </a:solidFill>
                          <a:latin typeface="Calibri"/>
                        </a:rPr>
                        <a:t>CVS Caremark</a:t>
                      </a:r>
                    </a:p>
                    <a:p>
                      <a:pPr algn="ctr"/>
                      <a:r>
                        <a:rPr lang="en-US" sz="800">
                          <a:solidFill>
                            <a:srgbClr val="555555"/>
                          </a:solidFill>
                          <a:latin typeface="Calibri"/>
                        </a:rPr>
                        <a:t>26% market share</a:t>
                      </a:r>
                    </a:p>
                  </a:txBody>
                  <a:tcPr marL="45720" marR="45720" marT="27432" marB="27432" anchor="ctr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solidFill>
                            <a:srgbClr val="333333"/>
                          </a:solidFill>
                          <a:latin typeface="Calibri"/>
                        </a:rPr>
                        <a:t>Zinc Health Services</a:t>
                      </a:r>
                    </a:p>
                  </a:txBody>
                  <a:tcPr marL="45720" marR="45720" marT="27432" marB="27432" anchor="ctr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solidFill>
                            <a:srgbClr val="333333"/>
                          </a:solidFill>
                          <a:latin typeface="Calibri"/>
                        </a:rPr>
                        <a:t>CVS Specialty</a:t>
                      </a:r>
                    </a:p>
                  </a:txBody>
                  <a:tcPr marL="45720" marR="45720" marT="27432" marB="27432" anchor="ctr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solidFill>
                            <a:srgbClr val="333333"/>
                          </a:solidFill>
                          <a:latin typeface="Calibri"/>
                        </a:rPr>
                        <a:t>CVS Pharmacy</a:t>
                      </a:r>
                    </a:p>
                    <a:p>
                      <a:pPr algn="ctr"/>
                      <a:r>
                        <a:rPr lang="en-US" sz="800">
                          <a:solidFill>
                            <a:srgbClr val="555555"/>
                          </a:solidFill>
                          <a:latin typeface="Calibri"/>
                        </a:rPr>
                        <a:t>(~9,000 locations)</a:t>
                      </a:r>
                    </a:p>
                  </a:txBody>
                  <a:tcPr marL="45720" marR="45720" marT="27432" marB="27432" anchor="ctr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solidFill>
                            <a:srgbClr val="333333"/>
                          </a:solidFill>
                          <a:latin typeface="Calibri"/>
                        </a:rPr>
                        <a:t>Oak Street Health</a:t>
                      </a:r>
                    </a:p>
                    <a:p>
                      <a:pPr algn="ctr"/>
                      <a:r>
                        <a:rPr lang="en-US" sz="800">
                          <a:solidFill>
                            <a:srgbClr val="555555"/>
                          </a:solidFill>
                          <a:latin typeface="Calibri"/>
                        </a:rPr>
                        <a:t>Signify Health</a:t>
                      </a:r>
                    </a:p>
                    <a:p>
                      <a:pPr algn="ctr"/>
                      <a:r>
                        <a:rPr lang="en-US" sz="800">
                          <a:solidFill>
                            <a:srgbClr val="555555"/>
                          </a:solidFill>
                          <a:latin typeface="Calibri"/>
                        </a:rPr>
                        <a:t>MinuteClinic</a:t>
                      </a:r>
                    </a:p>
                  </a:txBody>
                  <a:tcPr marL="45720" marR="45720" marT="27432" marB="27432" anchor="ctr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sz="900" b="1">
                          <a:solidFill>
                            <a:srgbClr val="1B3A5C"/>
                          </a:solidFill>
                          <a:latin typeface="Calibri"/>
                        </a:rPr>
                        <a:t>Elevance Health</a:t>
                      </a:r>
                    </a:p>
                  </a:txBody>
                  <a:tcPr marL="45720" marR="45720" marT="27432" marB="27432" anchor="ctr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E8ED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 err="1">
                          <a:solidFill>
                            <a:srgbClr val="1B3A5C"/>
                          </a:solidFill>
                          <a:latin typeface="Calibri"/>
                        </a:rPr>
                        <a:t>CarelonRx</a:t>
                      </a:r>
                      <a:endParaRPr lang="en-US" sz="900" b="1" dirty="0">
                        <a:solidFill>
                          <a:srgbClr val="1B3A5C"/>
                        </a:solidFill>
                        <a:latin typeface="Calibri"/>
                      </a:endParaRPr>
                    </a:p>
                  </a:txBody>
                  <a:tcPr marL="45720" marR="45720" marT="27432" marB="27432" anchor="ctr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E8ED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solidFill>
                            <a:srgbClr val="333333"/>
                          </a:solidFill>
                          <a:latin typeface="Calibri"/>
                        </a:rPr>
                        <a:t>Synergie</a:t>
                      </a:r>
                    </a:p>
                    <a:p>
                      <a:pPr algn="ctr"/>
                      <a:r>
                        <a:rPr lang="en-US" sz="800">
                          <a:solidFill>
                            <a:srgbClr val="555555"/>
                          </a:solidFill>
                          <a:latin typeface="Calibri"/>
                        </a:rPr>
                        <a:t>(w/ BCBS, Prime)</a:t>
                      </a:r>
                    </a:p>
                  </a:txBody>
                  <a:tcPr marL="45720" marR="45720" marT="27432" marB="27432" anchor="ctr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E8ED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solidFill>
                            <a:srgbClr val="333333"/>
                          </a:solidFill>
                          <a:latin typeface="Calibri"/>
                        </a:rPr>
                        <a:t>CarelonRx Pharmacy</a:t>
                      </a:r>
                    </a:p>
                  </a:txBody>
                  <a:tcPr marL="45720" marR="45720" marT="27432" marB="27432" anchor="ctr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E8ED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i="1">
                          <a:solidFill>
                            <a:srgbClr val="999999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 marL="45720" marR="45720" marT="27432" marB="27432" anchor="ctr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E8ED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solidFill>
                            <a:srgbClr val="333333"/>
                          </a:solidFill>
                          <a:latin typeface="Calibri"/>
                        </a:rPr>
                        <a:t>Carelon Health</a:t>
                      </a:r>
                    </a:p>
                  </a:txBody>
                  <a:tcPr marL="45720" marR="45720" marT="27432" marB="27432" anchor="ctr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E8ED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sz="900" b="1">
                          <a:solidFill>
                            <a:srgbClr val="1B3A5C"/>
                          </a:solidFill>
                          <a:latin typeface="Calibri"/>
                        </a:rPr>
                        <a:t>Humana</a:t>
                      </a:r>
                    </a:p>
                  </a:txBody>
                  <a:tcPr marL="45720" marR="45720" marT="27432" marB="27432" anchor="ctr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>
                          <a:solidFill>
                            <a:srgbClr val="1B3A5C"/>
                          </a:solidFill>
                          <a:latin typeface="Calibri"/>
                        </a:rPr>
                        <a:t>Humana Pharmacy Solutions</a:t>
                      </a:r>
                    </a:p>
                    <a:p>
                      <a:pPr algn="ctr"/>
                      <a:r>
                        <a:rPr lang="en-US" sz="800">
                          <a:solidFill>
                            <a:srgbClr val="555555"/>
                          </a:solidFill>
                          <a:latin typeface="Calibri"/>
                        </a:rPr>
                        <a:t>7% market share</a:t>
                      </a:r>
                    </a:p>
                  </a:txBody>
                  <a:tcPr marL="45720" marR="45720" marT="27432" marB="27432" anchor="ctr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i="1">
                          <a:solidFill>
                            <a:srgbClr val="999999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 marL="45720" marR="45720" marT="27432" marB="27432" anchor="ctr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solidFill>
                            <a:srgbClr val="333333"/>
                          </a:solidFill>
                          <a:latin typeface="Calibri"/>
                        </a:rPr>
                        <a:t>Humana Specialty Pharmacy</a:t>
                      </a:r>
                    </a:p>
                  </a:txBody>
                  <a:tcPr marL="45720" marR="45720" marT="27432" marB="27432" anchor="ctr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i="1">
                          <a:solidFill>
                            <a:srgbClr val="999999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 marL="45720" marR="45720" marT="27432" marB="27432" anchor="ctr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solidFill>
                            <a:srgbClr val="333333"/>
                          </a:solidFill>
                          <a:latin typeface="Calibri"/>
                        </a:rPr>
                        <a:t>CenterWell</a:t>
                      </a:r>
                    </a:p>
                    <a:p>
                      <a:pPr algn="ctr"/>
                      <a:r>
                        <a:rPr lang="en-US" sz="800">
                          <a:solidFill>
                            <a:srgbClr val="555555"/>
                          </a:solidFill>
                          <a:latin typeface="Calibri"/>
                        </a:rPr>
                        <a:t>(Primary Care, Home Health)</a:t>
                      </a:r>
                    </a:p>
                  </a:txBody>
                  <a:tcPr marL="45720" marR="45720" marT="27432" marB="27432" anchor="ctr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sz="900" b="1">
                          <a:solidFill>
                            <a:srgbClr val="1B3A5C"/>
                          </a:solidFill>
                          <a:latin typeface="Calibri"/>
                        </a:rPr>
                        <a:t>UnitedHealth Group</a:t>
                      </a:r>
                    </a:p>
                  </a:txBody>
                  <a:tcPr marL="45720" marR="45720" marT="27432" marB="27432" anchor="ctr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E8ED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>
                          <a:solidFill>
                            <a:srgbClr val="1B3A5C"/>
                          </a:solidFill>
                          <a:latin typeface="Calibri"/>
                        </a:rPr>
                        <a:t>Optum Rx</a:t>
                      </a:r>
                    </a:p>
                    <a:p>
                      <a:pPr algn="ctr"/>
                      <a:r>
                        <a:rPr lang="en-US" sz="800">
                          <a:solidFill>
                            <a:srgbClr val="555555"/>
                          </a:solidFill>
                          <a:latin typeface="Calibri"/>
                        </a:rPr>
                        <a:t>23% market share</a:t>
                      </a:r>
                    </a:p>
                  </a:txBody>
                  <a:tcPr marL="45720" marR="45720" marT="27432" marB="27432" anchor="ctr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E8ED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solidFill>
                            <a:srgbClr val="333333"/>
                          </a:solidFill>
                          <a:latin typeface="Calibri"/>
                        </a:rPr>
                        <a:t>Optum</a:t>
                      </a:r>
                    </a:p>
                  </a:txBody>
                  <a:tcPr marL="45720" marR="45720" marT="27432" marB="27432" anchor="ctr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E8ED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solidFill>
                            <a:srgbClr val="333333"/>
                          </a:solidFill>
                          <a:latin typeface="Calibri"/>
                        </a:rPr>
                        <a:t>Optum Specialty Pharmacy</a:t>
                      </a:r>
                    </a:p>
                    <a:p>
                      <a:pPr algn="ctr"/>
                      <a:r>
                        <a:rPr lang="en-US" sz="800">
                          <a:solidFill>
                            <a:srgbClr val="555555"/>
                          </a:solidFill>
                          <a:latin typeface="Calibri"/>
                        </a:rPr>
                        <a:t>BriovaRx</a:t>
                      </a:r>
                    </a:p>
                  </a:txBody>
                  <a:tcPr marL="45720" marR="45720" marT="27432" marB="27432" anchor="ctr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E8ED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i="1">
                          <a:solidFill>
                            <a:srgbClr val="999999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 marL="45720" marR="45720" marT="27432" marB="27432" anchor="ctr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E8ED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solidFill>
                            <a:srgbClr val="333333"/>
                          </a:solidFill>
                          <a:latin typeface="Calibri"/>
                        </a:rPr>
                        <a:t>Optum Health</a:t>
                      </a:r>
                    </a:p>
                    <a:p>
                      <a:pPr algn="ctr"/>
                      <a:r>
                        <a:rPr lang="en-US" sz="800">
                          <a:solidFill>
                            <a:srgbClr val="555555"/>
                          </a:solidFill>
                          <a:latin typeface="Calibri"/>
                        </a:rPr>
                        <a:t>Change Healthcare</a:t>
                      </a:r>
                    </a:p>
                    <a:p>
                      <a:pPr algn="ctr"/>
                      <a:r>
                        <a:rPr lang="en-US" sz="800">
                          <a:solidFill>
                            <a:srgbClr val="555555"/>
                          </a:solidFill>
                          <a:latin typeface="Calibri"/>
                        </a:rPr>
                        <a:t>90,000+ physicians</a:t>
                      </a:r>
                    </a:p>
                  </a:txBody>
                  <a:tcPr marL="45720" marR="45720" marT="27432" marB="27432" anchor="ctr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E8ED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sz="900" b="1">
                          <a:solidFill>
                            <a:srgbClr val="1B3A5C"/>
                          </a:solidFill>
                          <a:latin typeface="Calibri"/>
                        </a:rPr>
                        <a:t>Centene</a:t>
                      </a:r>
                    </a:p>
                  </a:txBody>
                  <a:tcPr marL="45720" marR="45720" marT="27432" marB="27432" anchor="ctr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solidFill>
                            <a:srgbClr val="333333"/>
                          </a:solidFill>
                          <a:latin typeface="Calibri"/>
                        </a:rPr>
                        <a:t>Centene Pharmacy Services</a:t>
                      </a:r>
                    </a:p>
                    <a:p>
                      <a:pPr algn="ctr"/>
                      <a:r>
                        <a:rPr lang="en-US" sz="800" i="1">
                          <a:solidFill>
                            <a:srgbClr val="777777"/>
                          </a:solidFill>
                          <a:latin typeface="Calibri"/>
                        </a:rPr>
                        <a:t>(outsourced to Express Scripts)</a:t>
                      </a:r>
                    </a:p>
                  </a:txBody>
                  <a:tcPr marL="45720" marR="45720" marT="27432" marB="27432" anchor="ctr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i="1">
                          <a:solidFill>
                            <a:srgbClr val="999999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 marL="45720" marR="45720" marT="27432" marB="27432" anchor="ctr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solidFill>
                            <a:srgbClr val="333333"/>
                          </a:solidFill>
                          <a:latin typeface="Calibri"/>
                        </a:rPr>
                        <a:t>Centene Pharmacy</a:t>
                      </a:r>
                    </a:p>
                  </a:txBody>
                  <a:tcPr marL="45720" marR="45720" marT="27432" marB="27432" anchor="ctr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i="1">
                          <a:solidFill>
                            <a:srgbClr val="999999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 marL="45720" marR="45720" marT="27432" marB="27432" anchor="ctr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i="1" dirty="0">
                          <a:solidFill>
                            <a:srgbClr val="999999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 marL="45720" marR="45720" marT="27432" marB="27432" anchor="ctr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FFFFFF"/>
                      </a:solidFill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01" name="Source Attribution"/>
          <p:cNvSpPr/>
          <p:nvPr/>
        </p:nvSpPr>
        <p:spPr>
          <a:xfrm>
            <a:off x="228600" y="6248400"/>
            <a:ext cx="8686800" cy="457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/>
            <a:r>
              <a:rPr lang="en-US" sz="800" i="1">
                <a:solidFill>
                  <a:srgbClr val="888888"/>
                </a:solidFill>
                <a:latin typeface="Calibri"/>
              </a:rPr>
              <a:t>Source: Drug Channels Institute, 2026 Economic Report on U.S. Pharmacies and Pharmacy Benefit Managers (Exhibit 267).  Big 3 PBMs control 80% of all equivalent prescription claims.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22EA70F7-2E4A-445D-BE68-9FF90A273F6D}" type="slidenum">
              <a:rPr lang="en-US" sz="10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5</a:t>
            </a:fld>
            <a:endParaRPr lang="en-US" sz="10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5510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26C330-6B47-47C8-95D4-7D62A2D0D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2400">
                <a:solidFill>
                  <a:srgbClr val="FFFFFF"/>
                </a:solidFill>
              </a:rPr>
              <a:t>Antitrust Agencies and Vertical Integration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957045-8499-4F37-B86F-676622B49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78240" y="6455664"/>
            <a:ext cx="33604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22EA70F7-2E4A-445D-BE68-9FF90A273F6D}" type="slidenum">
              <a:rPr lang="en-US" sz="10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6</a:t>
            </a:fld>
            <a:endParaRPr lang="en-US" sz="10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02425D64-19C2-8339-33FF-AF1BC43D26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0512450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35132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C8D5AC-8779-CBEA-FEC6-B31777FB1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lIns="45720" rIns="45720" anchor="b">
            <a:normAutofit/>
          </a:bodyPr>
          <a:lstStyle/>
          <a:p>
            <a:pPr algn="r"/>
            <a:r>
              <a:rPr lang="en-US" sz="2400">
                <a:solidFill>
                  <a:srgbClr val="FFFFFF"/>
                </a:solidFill>
              </a:rPr>
              <a:t>United/Optum:</a:t>
            </a:r>
            <a:br>
              <a:rPr lang="en-US" sz="2400">
                <a:solidFill>
                  <a:srgbClr val="FFFFFF"/>
                </a:solidFill>
              </a:rPr>
            </a:br>
            <a:r>
              <a:rPr lang="en-US" sz="2400">
                <a:solidFill>
                  <a:srgbClr val="FFFFFF"/>
                </a:solidFill>
              </a:rPr>
              <a:t>Integration and</a:t>
            </a:r>
            <a:br>
              <a:rPr lang="en-US" sz="2400">
                <a:solidFill>
                  <a:srgbClr val="FFFFFF"/>
                </a:solidFill>
              </a:rPr>
            </a:br>
            <a:r>
              <a:rPr lang="en-US" sz="2400">
                <a:solidFill>
                  <a:srgbClr val="FFFFFF"/>
                </a:solidFill>
              </a:rPr>
              <a:t>Competition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5DA0728-A567-130B-971E-6BDAB7F63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78240" y="6455664"/>
            <a:ext cx="33604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22EA70F7-2E4A-445D-BE68-9FF90A273F6D}" type="slidenum">
              <a:rPr lang="en-US" sz="10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7</a:t>
            </a:fld>
            <a:endParaRPr lang="en-US" sz="10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8E630813-3D7E-D909-4BB7-2F891296AC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4470992"/>
              </p:ext>
            </p:extLst>
          </p:nvPr>
        </p:nvGraphicFramePr>
        <p:xfrm>
          <a:off x="3586118" y="-21476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46413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1FE398-2C31-F06E-2D37-5B82F7958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" y="1683756"/>
            <a:ext cx="2971800" cy="2396359"/>
          </a:xfrm>
        </p:spPr>
        <p:txBody>
          <a:bodyPr anchor="ctr">
            <a:noAutofit/>
          </a:bodyPr>
          <a:lstStyle/>
          <a:p>
            <a:pPr algn="ctr"/>
            <a:r>
              <a:rPr lang="en-US" sz="1800" b="1" dirty="0">
                <a:solidFill>
                  <a:srgbClr val="FFFFFF"/>
                </a:solidFill>
              </a:rPr>
              <a:t>Three Vertical</a:t>
            </a:r>
            <a:br>
              <a:rPr lang="en-US" sz="1800" b="1" dirty="0">
                <a:solidFill>
                  <a:srgbClr val="FFFFFF"/>
                </a:solidFill>
              </a:rPr>
            </a:br>
            <a:r>
              <a:rPr lang="en-US" sz="1800" b="1" dirty="0">
                <a:solidFill>
                  <a:srgbClr val="FFFFFF"/>
                </a:solidFill>
              </a:rPr>
              <a:t>Integration Concerns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91F612-7ECA-DBC6-D938-ED348F9B4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78240" y="6455664"/>
            <a:ext cx="33604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22EA70F7-2E4A-445D-BE68-9FF90A273F6D}" type="slidenum">
              <a:rPr lang="en-US" sz="10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8</a:t>
            </a:fld>
            <a:endParaRPr lang="en-US" sz="10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0" name="Card 1">
            <a:extLst>
              <a:ext uri="{FF2B5EF4-FFF2-40B4-BE49-F238E27FC236}">
                <a16:creationId xmlns:a16="http://schemas.microsoft.com/office/drawing/2014/main" id="{A1B2C3D4-1111-2222-3333-444455556666}"/>
              </a:ext>
            </a:extLst>
          </p:cNvPr>
          <p:cNvSpPr/>
          <p:nvPr/>
        </p:nvSpPr>
        <p:spPr>
          <a:xfrm>
            <a:off x="3678789" y="750440"/>
            <a:ext cx="5000124" cy="1685000"/>
          </a:xfrm>
          <a:prstGeom prst="roundRect">
            <a:avLst>
              <a:gd name="adj" fmla="val 6000"/>
            </a:avLst>
          </a:prstGeom>
          <a:gradFill>
            <a:gsLst>
              <a:gs pos="0">
                <a:srgbClr val="F5954E"/>
              </a:gs>
              <a:gs pos="50000">
                <a:srgbClr val="ED7D31"/>
              </a:gs>
              <a:gs pos="100000">
                <a:srgbClr val="D4691A"/>
              </a:gs>
            </a:gsLst>
            <a:lin ang="5400000" scaled="0"/>
          </a:gradFill>
          <a:ln>
            <a:noFill/>
          </a:ln>
        </p:spPr>
        <p:txBody>
          <a:bodyPr lIns="182880" tIns="91440" rIns="182880" bIns="91440" anchor="ctr"/>
          <a:lstStyle/>
          <a:p>
            <a:r>
              <a:rPr lang="en-US" sz="1800">
                <a:solidFill>
                  <a:srgbClr val="FFFFFF"/>
                </a:solidFill>
              </a:rPr>
              <a:t>Medical Loss Ratio Requirements</a:t>
            </a:r>
          </a:p>
        </p:txBody>
      </p:sp>
      <p:sp>
        <p:nvSpPr>
          <p:cNvPr id="31" name="Card 2">
            <a:extLst>
              <a:ext uri="{FF2B5EF4-FFF2-40B4-BE49-F238E27FC236}">
                <a16:creationId xmlns:a16="http://schemas.microsoft.com/office/drawing/2014/main" id="{A1B2C3D4-1111-2222-3333-444455557777}"/>
              </a:ext>
            </a:extLst>
          </p:cNvPr>
          <p:cNvSpPr/>
          <p:nvPr/>
        </p:nvSpPr>
        <p:spPr>
          <a:xfrm>
            <a:off x="3678789" y="2635440"/>
            <a:ext cx="5000124" cy="1685000"/>
          </a:xfrm>
          <a:prstGeom prst="roundRect">
            <a:avLst>
              <a:gd name="adj" fmla="val 6000"/>
            </a:avLst>
          </a:prstGeom>
          <a:gradFill>
            <a:gsLst>
              <a:gs pos="0">
                <a:srgbClr val="8BC664"/>
              </a:gs>
              <a:gs pos="50000">
                <a:srgbClr val="70AD47"/>
              </a:gs>
              <a:gs pos="100000">
                <a:srgbClr val="5A8F38"/>
              </a:gs>
            </a:gsLst>
            <a:lin ang="5400000" scaled="0"/>
          </a:gradFill>
          <a:ln>
            <a:noFill/>
          </a:ln>
        </p:spPr>
        <p:txBody>
          <a:bodyPr lIns="182880" tIns="91440" rIns="182880" bIns="91440" anchor="ctr"/>
          <a:lstStyle/>
          <a:p>
            <a:r>
              <a:rPr lang="en-US" sz="1800">
                <a:solidFill>
                  <a:srgbClr val="FFFFFF"/>
                </a:solidFill>
              </a:rPr>
              <a:t>Risk Adjustment and Physician Coding Practices</a:t>
            </a:r>
          </a:p>
        </p:txBody>
      </p:sp>
      <p:sp>
        <p:nvSpPr>
          <p:cNvPr id="32" name="Card 3">
            <a:extLst>
              <a:ext uri="{FF2B5EF4-FFF2-40B4-BE49-F238E27FC236}">
                <a16:creationId xmlns:a16="http://schemas.microsoft.com/office/drawing/2014/main" id="{A1B2C3D4-1111-2222-3333-444455558888}"/>
              </a:ext>
            </a:extLst>
          </p:cNvPr>
          <p:cNvSpPr/>
          <p:nvPr/>
        </p:nvSpPr>
        <p:spPr>
          <a:xfrm>
            <a:off x="3678789" y="4520440"/>
            <a:ext cx="5000124" cy="1685000"/>
          </a:xfrm>
          <a:prstGeom prst="roundRect">
            <a:avLst>
              <a:gd name="adj" fmla="val 6000"/>
            </a:avLst>
          </a:prstGeom>
          <a:gradFill>
            <a:gsLst>
              <a:gs pos="0">
                <a:srgbClr val="8B42B8"/>
              </a:gs>
              <a:gs pos="50000">
                <a:srgbClr val="7030A0"/>
              </a:gs>
              <a:gs pos="100000">
                <a:srgbClr val="5C2888"/>
              </a:gs>
            </a:gsLst>
            <a:lin ang="5400000" scaled="0"/>
          </a:gradFill>
          <a:ln>
            <a:noFill/>
          </a:ln>
        </p:spPr>
        <p:txBody>
          <a:bodyPr lIns="182880" tIns="91440" rIns="182880" bIns="91440" anchor="ctr"/>
          <a:lstStyle/>
          <a:p>
            <a:r>
              <a:rPr lang="en-US" sz="1800">
                <a:solidFill>
                  <a:srgbClr val="FFFFFF"/>
                </a:solidFill>
              </a:rPr>
              <a:t>Pharmacy Benefit Managers (“PBMs”) and Drug Manufacturer Rebates</a:t>
            </a:r>
          </a:p>
        </p:txBody>
      </p:sp>
    </p:spTree>
    <p:extLst>
      <p:ext uri="{BB962C8B-B14F-4D97-AF65-F5344CB8AC3E}">
        <p14:creationId xmlns:p14="http://schemas.microsoft.com/office/powerpoint/2010/main" val="1535946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09CBFE-B523-1040-703F-9E5740DFD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858" y="1683756"/>
            <a:ext cx="27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2400">
                <a:solidFill>
                  <a:srgbClr val="FFFFFF"/>
                </a:solidFill>
              </a:rPr>
              <a:t>MLR Requirements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9B67D7A-B2B4-B8BB-4FEC-FBB06D8D7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78240" y="6455664"/>
            <a:ext cx="33604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22EA70F7-2E4A-445D-BE68-9FF90A273F6D}" type="slidenum">
              <a:rPr lang="en-US" sz="10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9</a:t>
            </a:fld>
            <a:endParaRPr lang="en-US" sz="10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F5B78F2F-2698-6B9B-D370-9459D47C36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5719866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42162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7778</TotalTime>
  <Words>1342</Words>
  <Application>Microsoft Office PowerPoint</Application>
  <PresentationFormat>On-screen Show (4:3)</PresentationFormat>
  <Paragraphs>182</Paragraphs>
  <Slides>19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 2013 - 2022 Theme</vt:lpstr>
      <vt:lpstr>American Society of Law, Medicine &amp; Ethics 49th Annual Health Law Professors Conference June 5, 2026</vt:lpstr>
      <vt:lpstr>Vertical Integration</vt:lpstr>
      <vt:lpstr>Benefits of Vertical Integration</vt:lpstr>
      <vt:lpstr>Publicly Traded Vertical Integration Model</vt:lpstr>
      <vt:lpstr>PowerPoint Presentation</vt:lpstr>
      <vt:lpstr>Antitrust Agencies and Vertical Integration</vt:lpstr>
      <vt:lpstr>United/Optum: Integration and Competition</vt:lpstr>
      <vt:lpstr>Three Vertical Integration Concerns</vt:lpstr>
      <vt:lpstr>MLR Requirements</vt:lpstr>
      <vt:lpstr>Medicare Advantage Payment Methodology</vt:lpstr>
      <vt:lpstr>Potential Repercussions</vt:lpstr>
      <vt:lpstr>Optum Coding Practices: Wall St. Journal (December 2024)</vt:lpstr>
      <vt:lpstr>Senate Committee Report: Focus on United</vt:lpstr>
      <vt:lpstr>Senate Report: Vertical Integration as a Strategic Tool</vt:lpstr>
      <vt:lpstr>PBM Rebate and Consumer Issues</vt:lpstr>
      <vt:lpstr>FTC Reports on PBMs</vt:lpstr>
      <vt:lpstr>FTC Administrative Lawsuit (Sept. 2024)</vt:lpstr>
      <vt:lpstr>PBMs and Increased Federal Oversight</vt:lpstr>
      <vt:lpstr>Is Vertical Integration a Step Forward?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Joel Michaels</dc:creator>
  <cp:lastModifiedBy>Joel Michaels</cp:lastModifiedBy>
  <cp:revision>35</cp:revision>
  <cp:lastPrinted>2019-01-08T15:08:05Z</cp:lastPrinted>
  <dcterms:created xsi:type="dcterms:W3CDTF">2022-08-22T14:23:57Z</dcterms:created>
  <dcterms:modified xsi:type="dcterms:W3CDTF">2026-05-29T23:09:54Z</dcterms:modified>
</cp:coreProperties>
</file>