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14"/>
  </p:notesMasterIdLst>
  <p:sldIdLst>
    <p:sldId id="302" r:id="rId5"/>
    <p:sldId id="317" r:id="rId6"/>
    <p:sldId id="320" r:id="rId7"/>
    <p:sldId id="318" r:id="rId8"/>
    <p:sldId id="316" r:id="rId9"/>
    <p:sldId id="322" r:id="rId10"/>
    <p:sldId id="324" r:id="rId11"/>
    <p:sldId id="325" r:id="rId12"/>
    <p:sldId id="32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615"/>
    <a:srgbClr val="D7AF5B"/>
    <a:srgbClr val="3C382C"/>
    <a:srgbClr val="3D3C13"/>
    <a:srgbClr val="474747"/>
    <a:srgbClr val="113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84" autoAdjust="0"/>
  </p:normalViewPr>
  <p:slideViewPr>
    <p:cSldViewPr snapToGrid="0">
      <p:cViewPr>
        <p:scale>
          <a:sx n="70" d="100"/>
          <a:sy n="70" d="100"/>
        </p:scale>
        <p:origin x="5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82E2-3434-4F8F-B24D-E09295921497}" type="datetimeFigureOut">
              <a:rPr lang="en-US" smtClean="0"/>
              <a:t>5/31/2026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93C6C-82EA-4D9D-AA8A-69C85F2EE2B5}" type="slidenum">
              <a:rPr lang="en-US" smtClean="0"/>
              <a:t>‹#›</a:t>
            </a:fld>
            <a:endParaRPr lang="en-US" dirty="0"/>
          </a:p>
        </p:txBody>
      </p:sp>
    </p:spTree>
    <p:extLst>
      <p:ext uri="{BB962C8B-B14F-4D97-AF65-F5344CB8AC3E}">
        <p14:creationId xmlns:p14="http://schemas.microsoft.com/office/powerpoint/2010/main" val="53732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1</a:t>
            </a:fld>
            <a:endParaRPr lang="en-US" dirty="0"/>
          </a:p>
        </p:txBody>
      </p:sp>
    </p:spTree>
    <p:extLst>
      <p:ext uri="{BB962C8B-B14F-4D97-AF65-F5344CB8AC3E}">
        <p14:creationId xmlns:p14="http://schemas.microsoft.com/office/powerpoint/2010/main" val="333453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don’t know. Here’s the usual definition:  </a:t>
            </a:r>
            <a:r>
              <a:rPr lang="en-US" sz="1200" kern="1200" dirty="0">
                <a:solidFill>
                  <a:schemeClr val="tx1"/>
                </a:solidFill>
                <a:effectLst/>
                <a:latin typeface="+mn-lt"/>
                <a:ea typeface="+mn-ea"/>
                <a:cs typeface="+mn-cs"/>
              </a:rPr>
              <a:t>Hospice is a specialized kind of palliative care designed specifically for people who are terminally ill.</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exact nature of palliative care is difficult to define. In seeking to improve someone’s quality of life, without seeking to cure, palliative care overflows the conventional boundaries between medicine and other types of care. Hospice care presents an even greater definitional challenge. Palliative care asks, “what makes a good life?” Hospice care asks, in addition, “what makes a good death?”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Hospice in its modern iteration is usually traced back to Dame Cicely Saunders, who developed a theory of end-of-life care combining the comfort-focused design of existing charitable homes for the seriously ill with a novel approach to pain and symptom management. While serving as a doctor at St. Joseph’s Hospice, a Catholic institution in East London, Dame Saunders witnessed nuns attending to the emotional, psychological, and spiritual needs of the people in their care—a stark departure from the cure-focused approach employed in conventional hospitals. Trained not only as a doctor, but also as a nurse and a social worker, Dame Saunders worked throughout her career to demonstrate that treatment of physical symptoms alone is insufficient to address the suffering of dying patients. She founded St. Christopher’s, a private inpatient hospice and teaching center in London, in 1967. Soon after St. Christopher’s founding, the Dean of Yale School of Nursing, Florence Wald, traveled to London to learn from Dame Saunders. She returned to Connecticut to lead the interdisciplinary team that founded the first modern hospice in the U.S.—The Connecticut Hospice. This is the Connecticut Hospice. </a:t>
            </a:r>
            <a:endParaRPr lang="en-US" dirty="0">
              <a:effectLst/>
            </a:endParaRPr>
          </a:p>
          <a:p>
            <a:pPr rtl="0" fontAlgn="base"/>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2</a:t>
            </a:fld>
            <a:endParaRPr lang="en-US" dirty="0"/>
          </a:p>
        </p:txBody>
      </p:sp>
    </p:spTree>
    <p:extLst>
      <p:ext uri="{BB962C8B-B14F-4D97-AF65-F5344CB8AC3E}">
        <p14:creationId xmlns:p14="http://schemas.microsoft.com/office/powerpoint/2010/main" val="119910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Connecticut Hospice is one of a dwindling number of small nonprofit hospices in the U.S. (St. Christopher’s was founded as, and remains, a nonprofit organization loosely affiliated with the Anglican church.) Once the purview of charitable organizations and small nonprofits, hospice care in the U.S. is a rapidly growing market. Of the approximately 6,000 hospices currently in operation across the country, over 4,400 are for profit.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early 2000s, the nascent hospice industry was undergoing a marked shift towards increased for-profit ownership and home-based care. More recently, the industry has undergone another transformation. Ownership structures are increasingly complex. More hospices, even nonprofits, are now part of chains that may span states, include other types of care providers, or both.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a:t>
            </a:r>
            <a:r>
              <a:rPr lang="en-US" sz="1200" b="1" kern="1200" dirty="0">
                <a:solidFill>
                  <a:schemeClr val="tx1"/>
                </a:solidFill>
                <a:effectLst/>
                <a:latin typeface="+mn-lt"/>
                <a:ea typeface="+mn-ea"/>
                <a:cs typeface="+mn-cs"/>
              </a:rPr>
              <a:t>not everything that was classified as a hospice in 1979 was even eligible for Medicare certification; from the beginning, researchers and practitioners and some policymakers voiced concern that hospice was to diffuse a concept to study for purposes of designing a benefit – extremely large variation among early U.S. hospices, from very small volunteer-run hospices that looked a lot like early European hospices from a century or more prior to freestanding inpatient facilities and inpatient units integrated into general hospitals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293C6C-82EA-4D9D-AA8A-69C85F2EE2B5}" type="slidenum">
              <a:rPr lang="en-US" smtClean="0"/>
              <a:t>3</a:t>
            </a:fld>
            <a:endParaRPr lang="en-US" dirty="0"/>
          </a:p>
        </p:txBody>
      </p:sp>
    </p:spTree>
    <p:extLst>
      <p:ext uri="{BB962C8B-B14F-4D97-AF65-F5344CB8AC3E}">
        <p14:creationId xmlns:p14="http://schemas.microsoft.com/office/powerpoint/2010/main" val="102809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Medicare hospice benefit, introduced in 1983, was intended to improve access to hospice while also serving as a cost containment measure. Instead of paying for expensive and likely futile treatments for beneficiaries with advanced cancer, Medicare would instead pay for hospice—within a regulatory scheme that would, in theory, assure that Medicare would pay less. Beneficiaries who choose hospice must be terminally ill, with a 6-month prognosis, and waive Medicare coverage for all curative treatment related to their terminal illness. Medicare-certified hospice providers are paid a flat daily rate (per diem) rather than by service, and those per diem payments are capped.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Medicare is now the primary payor in the U.S. for hospice care, by a considerable margin. </a:t>
            </a:r>
            <a:r>
              <a:rPr lang="en-US" sz="1200" b="1" kern="1200" dirty="0">
                <a:solidFill>
                  <a:schemeClr val="tx1"/>
                </a:solidFill>
                <a:effectLst/>
                <a:latin typeface="+mn-lt"/>
                <a:ea typeface="+mn-ea"/>
                <a:cs typeface="+mn-cs"/>
              </a:rPr>
              <a:t>It’s hard to get a true estimate because there are multiple ways to define “hospice care,” but based on available data “considerable margin” is fair. </a:t>
            </a:r>
            <a:r>
              <a:rPr lang="en-US" sz="1200" kern="1200" dirty="0">
                <a:solidFill>
                  <a:schemeClr val="tx1"/>
                </a:solidFill>
                <a:effectLst/>
                <a:latin typeface="+mn-lt"/>
                <a:ea typeface="+mn-ea"/>
                <a:cs typeface="+mn-cs"/>
              </a:rPr>
              <a:t> While the hospice benefit has improved hospice access, it has not been as cost-effective as originally intended. Contrary to the drafter’s expectations, Medicare beneficiaries with other conditions besides cancer, who may not have required expensive acute care, were quite interested in hospice—as were companies looking for a reliable income stream. And as with nursing homes, some of those companies discovered that insufficient regulatory oversight allowed them to cut spending on patient care without losing Medicare reimbursement. </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4</a:t>
            </a:fld>
            <a:endParaRPr lang="en-US" dirty="0"/>
          </a:p>
        </p:txBody>
      </p:sp>
    </p:spTree>
    <p:extLst>
      <p:ext uri="{BB962C8B-B14F-4D97-AF65-F5344CB8AC3E}">
        <p14:creationId xmlns:p14="http://schemas.microsoft.com/office/powerpoint/2010/main" val="223469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Medicare hospice benefit and the growth of the hospice industry illustrate a foundational, though underacknowledged, tension between medicine, care and the market. </a:t>
            </a:r>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5</a:t>
            </a:fld>
            <a:endParaRPr lang="en-US" dirty="0"/>
          </a:p>
        </p:txBody>
      </p:sp>
    </p:spTree>
    <p:extLst>
      <p:ext uri="{BB962C8B-B14F-4D97-AF65-F5344CB8AC3E}">
        <p14:creationId xmlns:p14="http://schemas.microsoft.com/office/powerpoint/2010/main" val="327343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Medicare hospice benefit and the growth of the hospice industry illustrate a foundational, though underacknowledged, tension between medicine, care and the market. The practice of medicine is now highly standardized and professionalized—facilitated, in part, by a comprehensive regulatory apparatus that spans both federal and state law, as well as modes of professional self-regulation. Though this professionalization was a positive development in many ways, it helped to solidify the once fluid boundaries between “medicine” and “care.” As a profession, medicine is a kind of occupation; as an occupation, medicine is part of the market. Care is now “not-medicine”: something that can be practiced informally or nonprofessionally without the risk of civil or criminal liability, because it falls outside of the definition of “medicine” created through the medical regulatory apparatus. </a:t>
            </a:r>
          </a:p>
          <a:p>
            <a:r>
              <a:rPr lang="en-US" sz="1200" i="1" kern="1200" dirty="0">
                <a:solidFill>
                  <a:schemeClr val="tx1"/>
                </a:solidFill>
                <a:effectLst/>
                <a:latin typeface="+mn-lt"/>
                <a:ea typeface="+mn-ea"/>
                <a:cs typeface="+mn-cs"/>
              </a:rPr>
              <a:t>See infra </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6</a:t>
            </a:fld>
            <a:endParaRPr lang="en-US" dirty="0"/>
          </a:p>
        </p:txBody>
      </p:sp>
    </p:spTree>
    <p:extLst>
      <p:ext uri="{BB962C8B-B14F-4D97-AF65-F5344CB8AC3E}">
        <p14:creationId xmlns:p14="http://schemas.microsoft.com/office/powerpoint/2010/main" val="32634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D8B4-4253-31F8-E8E2-0298E2236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94121-9069-1A60-C85F-1A0397D41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9730C-9B5B-DDB4-2366-477C0B07CA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practice of medicine has been permeated by market logic, classifying a type of care as “medical” can drive the commodification of that care. When care becomes “medical,” it is often flattened into a standardized form that can be given a monetary value. Those aspects of care that cannot be standardized or otherwise given a monetary value are not legible to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Financialization can make commodification more likely because it both prioritizes short-term profit generation over other business objectives, like long-term sustainability, and separates owners from care delivery even more than other forms of corporate ownership.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F724E74E-2BAC-219D-7D0D-F3202A0E7D52}"/>
              </a:ext>
            </a:extLst>
          </p:cNvPr>
          <p:cNvSpPr>
            <a:spLocks noGrp="1"/>
          </p:cNvSpPr>
          <p:nvPr>
            <p:ph type="sldNum" sz="quarter" idx="5"/>
          </p:nvPr>
        </p:nvSpPr>
        <p:spPr/>
        <p:txBody>
          <a:bodyPr/>
          <a:lstStyle/>
          <a:p>
            <a:fld id="{DF293C6C-82EA-4D9D-AA8A-69C85F2EE2B5}" type="slidenum">
              <a:rPr lang="en-US" smtClean="0"/>
              <a:t>7</a:t>
            </a:fld>
            <a:endParaRPr lang="en-US" dirty="0"/>
          </a:p>
        </p:txBody>
      </p:sp>
    </p:spTree>
    <p:extLst>
      <p:ext uri="{BB962C8B-B14F-4D97-AF65-F5344CB8AC3E}">
        <p14:creationId xmlns:p14="http://schemas.microsoft.com/office/powerpoint/2010/main" val="16102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3AE4-729E-0172-CF6A-B1652881C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49058-74FC-0CF4-A799-958F2861F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55DAF-4D15-1B7F-BDFB-6D1B98E79C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practice of medicine has been permeated by market logic, classifying a type of care as “medical” can drive the commodification of that care. When care becomes “medical,” it is often flattened into a standardized form that can be given a monetary value. Those aspects of care that cannot be standardized or otherwise given a monetary value are not legible to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Financialization can make commodification more likely because it both prioritizes short-term profit generation over other business objectives, like long-term sustainability, and separates owners from care delivery even more than other forms of corporate ownership.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EC624A8-A6C3-3F45-2A2F-C299F6DFED46}"/>
              </a:ext>
            </a:extLst>
          </p:cNvPr>
          <p:cNvSpPr>
            <a:spLocks noGrp="1"/>
          </p:cNvSpPr>
          <p:nvPr>
            <p:ph type="sldNum" sz="quarter" idx="5"/>
          </p:nvPr>
        </p:nvSpPr>
        <p:spPr/>
        <p:txBody>
          <a:bodyPr/>
          <a:lstStyle/>
          <a:p>
            <a:fld id="{DF293C6C-82EA-4D9D-AA8A-69C85F2EE2B5}" type="slidenum">
              <a:rPr lang="en-US" smtClean="0"/>
              <a:t>8</a:t>
            </a:fld>
            <a:endParaRPr lang="en-US" dirty="0"/>
          </a:p>
        </p:txBody>
      </p:sp>
    </p:spTree>
    <p:extLst>
      <p:ext uri="{BB962C8B-B14F-4D97-AF65-F5344CB8AC3E}">
        <p14:creationId xmlns:p14="http://schemas.microsoft.com/office/powerpoint/2010/main" val="317971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71778-59B6-3A88-30E4-81E5BB91E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7AF95-0313-CB46-014B-AA3373271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2367E-91F0-D9DE-F30F-DB3E3C0438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307B0C-0EE7-A492-F060-D2DEE7CE6320}"/>
              </a:ext>
            </a:extLst>
          </p:cNvPr>
          <p:cNvSpPr>
            <a:spLocks noGrp="1"/>
          </p:cNvSpPr>
          <p:nvPr>
            <p:ph type="sldNum" sz="quarter" idx="5"/>
          </p:nvPr>
        </p:nvSpPr>
        <p:spPr/>
        <p:txBody>
          <a:bodyPr/>
          <a:lstStyle/>
          <a:p>
            <a:fld id="{DF293C6C-82EA-4D9D-AA8A-69C85F2EE2B5}" type="slidenum">
              <a:rPr lang="en-US" smtClean="0"/>
              <a:t>9</a:t>
            </a:fld>
            <a:endParaRPr lang="en-US" dirty="0"/>
          </a:p>
        </p:txBody>
      </p:sp>
    </p:spTree>
    <p:extLst>
      <p:ext uri="{BB962C8B-B14F-4D97-AF65-F5344CB8AC3E}">
        <p14:creationId xmlns:p14="http://schemas.microsoft.com/office/powerpoint/2010/main" val="90368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685C195-9396-DF66-C2A0-3C842369FD01}"/>
              </a:ext>
            </a:extLst>
          </p:cNvPr>
          <p:cNvSpPr>
            <a:spLocks noGrp="1"/>
          </p:cNvSpPr>
          <p:nvPr>
            <p:ph type="pic" sz="quarter" idx="10"/>
          </p:nvPr>
        </p:nvSpPr>
        <p:spPr>
          <a:xfrm>
            <a:off x="3969351" y="651776"/>
            <a:ext cx="4253298" cy="5554447"/>
          </a:xfrm>
          <a:custGeom>
            <a:avLst/>
            <a:gdLst>
              <a:gd name="connsiteX0" fmla="*/ 2126650 w 4253298"/>
              <a:gd name="connsiteY0" fmla="*/ 0 h 5554447"/>
              <a:gd name="connsiteX1" fmla="*/ 4242320 w 4253298"/>
              <a:gd name="connsiteY1" fmla="*/ 2495921 h 5554447"/>
              <a:gd name="connsiteX2" fmla="*/ 4253298 w 4253298"/>
              <a:gd name="connsiteY2" fmla="*/ 2780126 h 5554447"/>
              <a:gd name="connsiteX3" fmla="*/ 4253298 w 4253298"/>
              <a:gd name="connsiteY3" fmla="*/ 2780231 h 5554447"/>
              <a:gd name="connsiteX4" fmla="*/ 4242320 w 4253298"/>
              <a:gd name="connsiteY4" fmla="*/ 3064435 h 5554447"/>
              <a:gd name="connsiteX5" fmla="*/ 2344088 w 4253298"/>
              <a:gd name="connsiteY5" fmla="*/ 5546002 h 5554447"/>
              <a:gd name="connsiteX6" fmla="*/ 2216163 w 4253298"/>
              <a:gd name="connsiteY6" fmla="*/ 5554447 h 5554447"/>
              <a:gd name="connsiteX7" fmla="*/ 2037138 w 4253298"/>
              <a:gd name="connsiteY7" fmla="*/ 5554447 h 5554447"/>
              <a:gd name="connsiteX8" fmla="*/ 1909213 w 4253298"/>
              <a:gd name="connsiteY8" fmla="*/ 5546002 h 5554447"/>
              <a:gd name="connsiteX9" fmla="*/ 0 w 4253298"/>
              <a:gd name="connsiteY9" fmla="*/ 2780178 h 5554447"/>
              <a:gd name="connsiteX10" fmla="*/ 2126650 w 4253298"/>
              <a:gd name="connsiteY10" fmla="*/ 0 h 55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3298" h="5554447">
                <a:moveTo>
                  <a:pt x="2126650" y="0"/>
                </a:moveTo>
                <a:cubicBezTo>
                  <a:pt x="3227759" y="0"/>
                  <a:pt x="4133415" y="1093999"/>
                  <a:pt x="4242320" y="2495921"/>
                </a:cubicBezTo>
                <a:lnTo>
                  <a:pt x="4253298" y="2780126"/>
                </a:lnTo>
                <a:lnTo>
                  <a:pt x="4253298" y="2780231"/>
                </a:lnTo>
                <a:lnTo>
                  <a:pt x="4242320" y="3064435"/>
                </a:lnTo>
                <a:cubicBezTo>
                  <a:pt x="4140675" y="4372896"/>
                  <a:pt x="3344972" y="5413121"/>
                  <a:pt x="2344088" y="5546002"/>
                </a:cubicBezTo>
                <a:lnTo>
                  <a:pt x="2216163" y="5554447"/>
                </a:lnTo>
                <a:lnTo>
                  <a:pt x="2037138" y="5554447"/>
                </a:lnTo>
                <a:lnTo>
                  <a:pt x="1909213" y="5546002"/>
                </a:lnTo>
                <a:cubicBezTo>
                  <a:pt x="836837" y="5403630"/>
                  <a:pt x="0" y="4219663"/>
                  <a:pt x="0" y="2780178"/>
                </a:cubicBezTo>
                <a:cubicBezTo>
                  <a:pt x="0" y="1244728"/>
                  <a:pt x="952134" y="0"/>
                  <a:pt x="2126650" y="0"/>
                </a:cubicBezTo>
                <a:close/>
              </a:path>
            </a:pathLst>
          </a:custGeom>
          <a:solidFill>
            <a:schemeClr val="bg2">
              <a:lumMod val="50000"/>
            </a:schemeClr>
          </a:solidFill>
        </p:spPr>
        <p:txBody>
          <a:bodyPr wrap="square" lIns="91440" tIns="640080">
            <a:noAutofit/>
          </a:bodyPr>
          <a:lstStyle>
            <a:lvl1pPr marL="45720" indent="0" algn="ctr">
              <a:buNone/>
              <a:defRPr sz="1400">
                <a:solidFill>
                  <a:schemeClr val="bg1"/>
                </a:solidFill>
              </a:defRPr>
            </a:lvl1pPr>
          </a:lstStyle>
          <a:p>
            <a:r>
              <a:rPr lang="en-US"/>
              <a:t>Click icon to add picture</a:t>
            </a:r>
            <a:endParaRPr lang="en-US" dirty="0"/>
          </a:p>
        </p:txBody>
      </p:sp>
      <p:sp>
        <p:nvSpPr>
          <p:cNvPr id="4" name="Title Placeholder 1">
            <a:extLst>
              <a:ext uri="{FF2B5EF4-FFF2-40B4-BE49-F238E27FC236}">
                <a16:creationId xmlns:a16="http://schemas.microsoft.com/office/drawing/2014/main" id="{831EC5ED-ABEA-EEFC-3DFD-1CF90F2EC6AD}"/>
              </a:ext>
            </a:extLst>
          </p:cNvPr>
          <p:cNvSpPr>
            <a:spLocks noGrp="1"/>
          </p:cNvSpPr>
          <p:nvPr>
            <p:ph type="title" hasCustomPrompt="1"/>
          </p:nvPr>
        </p:nvSpPr>
        <p:spPr>
          <a:xfrm>
            <a:off x="768096" y="1591056"/>
            <a:ext cx="10652760" cy="3986784"/>
          </a:xfrm>
          <a:prstGeom prst="rect">
            <a:avLst/>
          </a:prstGeom>
          <a:gradFill>
            <a:gsLst>
              <a:gs pos="52900">
                <a:schemeClr val="tx1">
                  <a:alpha val="50000"/>
                </a:schemeClr>
              </a:gs>
              <a:gs pos="0">
                <a:schemeClr val="tx1">
                  <a:alpha val="0"/>
                </a:schemeClr>
              </a:gs>
              <a:gs pos="100000">
                <a:schemeClr val="tx1">
                  <a:alpha val="0"/>
                </a:schemeClr>
              </a:gs>
            </a:gsLst>
            <a:lin ang="5400000" scaled="1"/>
          </a:gradFill>
        </p:spPr>
        <p:txBody>
          <a:bodyPr vert="horz" lIns="91440" tIns="45720" rIns="91440" bIns="45720" rtlCol="0" anchor="ctr">
            <a:noAutofit/>
          </a:bodyPr>
          <a:lstStyle>
            <a:lvl1pPr algn="ctr">
              <a:lnSpc>
                <a:spcPct val="75000"/>
              </a:lnSpc>
              <a:defRPr sz="8000" cap="all" spc="-300" baseline="0">
                <a:solidFill>
                  <a:schemeClr val="accent5"/>
                </a:solidFill>
              </a:defRPr>
            </a:lvl1pPr>
          </a:lstStyle>
          <a:p>
            <a:r>
              <a:rPr lang="en-US" dirty="0"/>
              <a:t>TITLE STYLE</a:t>
            </a:r>
          </a:p>
        </p:txBody>
      </p:sp>
      <p:sp>
        <p:nvSpPr>
          <p:cNvPr id="15" name="Freeform 14">
            <a:extLst>
              <a:ext uri="{FF2B5EF4-FFF2-40B4-BE49-F238E27FC236}">
                <a16:creationId xmlns:a16="http://schemas.microsoft.com/office/drawing/2014/main" id="{000E8195-E57E-F34E-0134-BF841A00631C}"/>
              </a:ext>
            </a:extLst>
          </p:cNvPr>
          <p:cNvSpPr/>
          <p:nvPr userDrawn="1"/>
        </p:nvSpPr>
        <p:spPr>
          <a:xfrm>
            <a:off x="-12524" y="-12526"/>
            <a:ext cx="981573" cy="2157371"/>
          </a:xfrm>
          <a:custGeom>
            <a:avLst/>
            <a:gdLst>
              <a:gd name="connsiteX0" fmla="*/ 0 w 981573"/>
              <a:gd name="connsiteY0" fmla="*/ 0 h 2157371"/>
              <a:gd name="connsiteX1" fmla="*/ 836687 w 981573"/>
              <a:gd name="connsiteY1" fmla="*/ 0 h 2157371"/>
              <a:gd name="connsiteX2" fmla="*/ 854137 w 981573"/>
              <a:gd name="connsiteY2" fmla="*/ 36224 h 2157371"/>
              <a:gd name="connsiteX3" fmla="*/ 981573 w 981573"/>
              <a:gd name="connsiteY3" fmla="*/ 667436 h 2157371"/>
              <a:gd name="connsiteX4" fmla="*/ 132907 w 981573"/>
              <a:gd name="connsiteY4" fmla="*/ 2093346 h 2157371"/>
              <a:gd name="connsiteX5" fmla="*/ 0 w 981573"/>
              <a:gd name="connsiteY5" fmla="*/ 2157371 h 215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573" h="2157371">
                <a:moveTo>
                  <a:pt x="0" y="0"/>
                </a:moveTo>
                <a:lnTo>
                  <a:pt x="836687" y="0"/>
                </a:lnTo>
                <a:lnTo>
                  <a:pt x="854137" y="36224"/>
                </a:lnTo>
                <a:cubicBezTo>
                  <a:pt x="936196" y="230233"/>
                  <a:pt x="981573" y="443535"/>
                  <a:pt x="981573" y="667436"/>
                </a:cubicBezTo>
                <a:cubicBezTo>
                  <a:pt x="981573" y="1283163"/>
                  <a:pt x="638411" y="1818740"/>
                  <a:pt x="132907" y="2093346"/>
                </a:cubicBezTo>
                <a:lnTo>
                  <a:pt x="0" y="2157371"/>
                </a:lnTo>
                <a:close/>
              </a:path>
            </a:pathLst>
          </a:custGeom>
          <a:noFill/>
          <a:ln>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7547A31A-C8C3-A6DB-C874-598E59691F18}"/>
              </a:ext>
            </a:extLst>
          </p:cNvPr>
          <p:cNvSpPr/>
          <p:nvPr userDrawn="1"/>
        </p:nvSpPr>
        <p:spPr>
          <a:xfrm>
            <a:off x="10912127" y="2748625"/>
            <a:ext cx="1304925" cy="3180458"/>
          </a:xfrm>
          <a:custGeom>
            <a:avLst/>
            <a:gdLst>
              <a:gd name="connsiteX0" fmla="*/ 1304925 w 1304925"/>
              <a:gd name="connsiteY0" fmla="*/ 0 h 3180458"/>
              <a:gd name="connsiteX1" fmla="*/ 1304925 w 1304925"/>
              <a:gd name="connsiteY1" fmla="*/ 3180458 h 3180458"/>
              <a:gd name="connsiteX2" fmla="*/ 1294817 w 1304925"/>
              <a:gd name="connsiteY2" fmla="*/ 3178915 h 3180458"/>
              <a:gd name="connsiteX3" fmla="*/ 0 w 1304925"/>
              <a:gd name="connsiteY3" fmla="*/ 1590229 h 3180458"/>
              <a:gd name="connsiteX4" fmla="*/ 1294817 w 1304925"/>
              <a:gd name="connsiteY4" fmla="*/ 1543 h 318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3180458">
                <a:moveTo>
                  <a:pt x="1304925" y="0"/>
                </a:moveTo>
                <a:lnTo>
                  <a:pt x="1304925" y="3180458"/>
                </a:lnTo>
                <a:lnTo>
                  <a:pt x="1294817" y="3178915"/>
                </a:lnTo>
                <a:cubicBezTo>
                  <a:pt x="555866" y="3027704"/>
                  <a:pt x="0" y="2373882"/>
                  <a:pt x="0" y="1590229"/>
                </a:cubicBezTo>
                <a:cubicBezTo>
                  <a:pt x="0" y="806577"/>
                  <a:pt x="555866" y="152754"/>
                  <a:pt x="1294817" y="1543"/>
                </a:cubicBezTo>
                <a:close/>
              </a:path>
            </a:pathLst>
          </a:custGeom>
          <a:noFill/>
          <a:ln>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1981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EA8-7AC1-D501-0D39-0B291B35381A}"/>
              </a:ext>
            </a:extLst>
          </p:cNvPr>
          <p:cNvSpPr>
            <a:spLocks noGrp="1"/>
          </p:cNvSpPr>
          <p:nvPr>
            <p:ph type="title"/>
          </p:nvPr>
        </p:nvSpPr>
        <p:spPr/>
        <p:txBody>
          <a:bodyPr/>
          <a:lstStyle/>
          <a:p>
            <a:r>
              <a:rPr lang="en-US"/>
              <a:t>Click to edit Master title style</a:t>
            </a:r>
          </a:p>
        </p:txBody>
      </p:sp>
      <p:sp>
        <p:nvSpPr>
          <p:cNvPr id="3" name="Table Placeholder 6">
            <a:extLst>
              <a:ext uri="{FF2B5EF4-FFF2-40B4-BE49-F238E27FC236}">
                <a16:creationId xmlns:a16="http://schemas.microsoft.com/office/drawing/2014/main" id="{26C296E1-EE9B-2E95-0FE3-17CD84DA3638}"/>
              </a:ext>
            </a:extLst>
          </p:cNvPr>
          <p:cNvSpPr>
            <a:spLocks noGrp="1"/>
          </p:cNvSpPr>
          <p:nvPr>
            <p:ph type="tbl" sz="quarter" idx="15"/>
          </p:nvPr>
        </p:nvSpPr>
        <p:spPr>
          <a:xfrm>
            <a:off x="1179576" y="2267775"/>
            <a:ext cx="9656064" cy="3922713"/>
          </a:xfrm>
        </p:spPr>
        <p:txBody>
          <a:bodyPr/>
          <a:lstStyle/>
          <a:p>
            <a:r>
              <a:rPr lang="en-US"/>
              <a:t>Click icon to add table</a:t>
            </a:r>
            <a:endParaRPr lang="en-US" dirty="0"/>
          </a:p>
        </p:txBody>
      </p:sp>
      <p:sp>
        <p:nvSpPr>
          <p:cNvPr id="6" name="Slide Number Placeholder 5">
            <a:extLst>
              <a:ext uri="{FF2B5EF4-FFF2-40B4-BE49-F238E27FC236}">
                <a16:creationId xmlns:a16="http://schemas.microsoft.com/office/drawing/2014/main" id="{C96B5B3A-AF8F-3E89-B53F-DE96E3A2BFB1}"/>
              </a:ext>
            </a:extLst>
          </p:cNvPr>
          <p:cNvSpPr>
            <a:spLocks noGrp="1"/>
          </p:cNvSpPr>
          <p:nvPr>
            <p:ph type="sldNum" sz="quarter" idx="12"/>
          </p:nvPr>
        </p:nvSpPr>
        <p:spPr/>
        <p:txBody>
          <a:bodyPr rIns="0"/>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76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ened 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EA8-7AC1-D501-0D39-0B291B35381A}"/>
              </a:ext>
            </a:extLst>
          </p:cNvPr>
          <p:cNvSpPr>
            <a:spLocks noGrp="1"/>
          </p:cNvSpPr>
          <p:nvPr>
            <p:ph type="title"/>
          </p:nvPr>
        </p:nvSpPr>
        <p:spPr/>
        <p:txBody>
          <a:bodyPr/>
          <a:lstStyle/>
          <a:p>
            <a:r>
              <a:rPr lang="en-US"/>
              <a:t>Click to edit Master title style</a:t>
            </a:r>
          </a:p>
        </p:txBody>
      </p:sp>
      <p:sp>
        <p:nvSpPr>
          <p:cNvPr id="7" name="Content Placeholder 11">
            <a:extLst>
              <a:ext uri="{FF2B5EF4-FFF2-40B4-BE49-F238E27FC236}">
                <a16:creationId xmlns:a16="http://schemas.microsoft.com/office/drawing/2014/main" id="{630C12E6-62EB-4F9A-D200-AA742447BB4E}"/>
              </a:ext>
            </a:extLst>
          </p:cNvPr>
          <p:cNvSpPr>
            <a:spLocks noGrp="1"/>
          </p:cNvSpPr>
          <p:nvPr>
            <p:ph sz="quarter" idx="14"/>
          </p:nvPr>
        </p:nvSpPr>
        <p:spPr>
          <a:xfrm>
            <a:off x="3346704" y="2267712"/>
            <a:ext cx="3364992" cy="3977640"/>
          </a:xfrm>
        </p:spPr>
        <p:txBody>
          <a:bodyPr/>
          <a:lstStyle>
            <a:lvl1pPr marL="228600" indent="-182880">
              <a:lnSpc>
                <a:spcPct val="100000"/>
              </a:lnSpc>
              <a:buFont typeface="Arial" panose="020B0604020202020204" pitchFamily="34" charset="0"/>
              <a:buChar char="•"/>
              <a:defRPr sz="1800"/>
            </a:lvl1pPr>
            <a:lvl2pPr marL="457200" indent="-182880">
              <a:lnSpc>
                <a:spcPct val="90000"/>
              </a:lnSpc>
              <a:buFont typeface="Arial" panose="020B0604020202020204" pitchFamily="34" charset="0"/>
              <a:buChar char="•"/>
              <a:defRPr sz="1600"/>
            </a:lvl2pPr>
            <a:lvl3pPr marL="834390" indent="-182880">
              <a:lnSpc>
                <a:spcPct val="90000"/>
              </a:lnSpc>
              <a:buFont typeface="Arial" panose="020B0604020202020204" pitchFamily="34" charset="0"/>
              <a:buChar char="•"/>
              <a:defRPr sz="1600"/>
            </a:lvl3pPr>
            <a:lvl4pPr marL="1108710" indent="-182880">
              <a:lnSpc>
                <a:spcPct val="90000"/>
              </a:lnSpc>
              <a:buFont typeface="Arial" panose="020B0604020202020204" pitchFamily="34" charset="0"/>
              <a:buChar char="•"/>
              <a:defRPr sz="1600"/>
            </a:lvl4pPr>
            <a:lvl5pPr marL="1383030" indent="-182880">
              <a:lnSpc>
                <a:spcPct val="90000"/>
              </a:lnSpc>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11">
            <a:extLst>
              <a:ext uri="{FF2B5EF4-FFF2-40B4-BE49-F238E27FC236}">
                <a16:creationId xmlns:a16="http://schemas.microsoft.com/office/drawing/2014/main" id="{46DDC6B7-ECA4-19C1-4DF3-473783310FF2}"/>
              </a:ext>
            </a:extLst>
          </p:cNvPr>
          <p:cNvSpPr>
            <a:spLocks noGrp="1"/>
          </p:cNvSpPr>
          <p:nvPr>
            <p:ph sz="quarter" idx="13"/>
          </p:nvPr>
        </p:nvSpPr>
        <p:spPr>
          <a:xfrm>
            <a:off x="7150608" y="2267712"/>
            <a:ext cx="3364992" cy="3977640"/>
          </a:xfrm>
        </p:spPr>
        <p:txBody>
          <a:bodyPr/>
          <a:lstStyle>
            <a:lvl1pPr marL="0" indent="0">
              <a:lnSpc>
                <a:spcPct val="90000"/>
              </a:lnSpc>
              <a:buFont typeface="Arial" panose="020B0604020202020204" pitchFamily="34" charset="0"/>
              <a:buNone/>
              <a:defRPr sz="1800" b="1"/>
            </a:lvl1pPr>
            <a:lvl2pPr marL="0" indent="0">
              <a:lnSpc>
                <a:spcPct val="90000"/>
              </a:lnSpc>
              <a:spcBef>
                <a:spcPts val="1400"/>
              </a:spcBef>
              <a:spcAft>
                <a:spcPts val="0"/>
              </a:spcAft>
              <a:buFont typeface="Arial" panose="020B0604020202020204" pitchFamily="34" charset="0"/>
              <a:buNone/>
              <a:defRPr sz="1800"/>
            </a:lvl2pPr>
            <a:lvl3pPr marL="228600" indent="-182880">
              <a:lnSpc>
                <a:spcPct val="90000"/>
              </a:lnSpc>
              <a:spcBef>
                <a:spcPts val="600"/>
              </a:spcBef>
              <a:spcAft>
                <a:spcPts val="0"/>
              </a:spcAft>
              <a:buFont typeface="Arial" panose="020B0604020202020204" pitchFamily="34" charset="0"/>
              <a:buChar char="•"/>
              <a:defRPr sz="1600"/>
            </a:lvl3pPr>
            <a:lvl4pPr marL="457200" indent="-182880">
              <a:lnSpc>
                <a:spcPct val="90000"/>
              </a:lnSpc>
              <a:spcBef>
                <a:spcPts val="600"/>
              </a:spcBef>
              <a:spcAft>
                <a:spcPts val="0"/>
              </a:spcAft>
              <a:buFont typeface="Arial" panose="020B0604020202020204" pitchFamily="34" charset="0"/>
              <a:buChar char="•"/>
              <a:defRPr sz="1600"/>
            </a:lvl4pPr>
            <a:lvl5pPr marL="685800" indent="-182880">
              <a:lnSpc>
                <a:spcPct val="90000"/>
              </a:lnSpc>
              <a:spcBef>
                <a:spcPts val="600"/>
              </a:spcBef>
              <a:spcAft>
                <a:spcPts val="0"/>
              </a:spcAft>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96B5B3A-AF8F-3E89-B53F-DE96E3A2BFB1}"/>
              </a:ext>
            </a:extLst>
          </p:cNvPr>
          <p:cNvSpPr>
            <a:spLocks noGrp="1"/>
          </p:cNvSpPr>
          <p:nvPr>
            <p:ph type="sldNum" sz="quarter" idx="12"/>
          </p:nvPr>
        </p:nvSpPr>
        <p:spPr/>
        <p:txBody>
          <a:bodyPr rIns="0"/>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566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EA8-7AC1-D501-0D39-0B291B35381A}"/>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83D2E76B-B5EB-097C-8C44-DA48C52A8AFB}"/>
              </a:ext>
            </a:extLst>
          </p:cNvPr>
          <p:cNvSpPr>
            <a:spLocks noGrp="1"/>
          </p:cNvSpPr>
          <p:nvPr>
            <p:ph sz="quarter" idx="13"/>
          </p:nvPr>
        </p:nvSpPr>
        <p:spPr>
          <a:xfrm>
            <a:off x="5084064" y="2249424"/>
            <a:ext cx="5449824" cy="3931920"/>
          </a:xfrm>
        </p:spPr>
        <p:txBody>
          <a:bodyPr/>
          <a:lstStyle>
            <a:lvl1pPr marL="45720" indent="0">
              <a:buNone/>
              <a:defRPr sz="3200" u="sng" cap="all"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96B5B3A-AF8F-3E89-B53F-DE96E3A2BFB1}"/>
              </a:ext>
            </a:extLst>
          </p:cNvPr>
          <p:cNvSpPr>
            <a:spLocks noGrp="1"/>
          </p:cNvSpPr>
          <p:nvPr>
            <p:ph type="sldNum" sz="quarter" idx="12"/>
          </p:nvPr>
        </p:nvSpPr>
        <p:spPr/>
        <p:txBody>
          <a:bodyPr rIns="0"/>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77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EA8-7AC1-D501-0D39-0B291B35381A}"/>
              </a:ext>
            </a:extLst>
          </p:cNvPr>
          <p:cNvSpPr>
            <a:spLocks noGrp="1"/>
          </p:cNvSpPr>
          <p:nvPr>
            <p:ph type="title"/>
          </p:nvPr>
        </p:nvSpPr>
        <p:spPr/>
        <p:txBody>
          <a:bodyPr/>
          <a:lstStyle/>
          <a:p>
            <a:r>
              <a:rPr lang="en-US"/>
              <a:t>Click to edit Master title style</a:t>
            </a:r>
          </a:p>
        </p:txBody>
      </p:sp>
      <p:sp>
        <p:nvSpPr>
          <p:cNvPr id="9" name="Picture Placeholder 8">
            <a:extLst>
              <a:ext uri="{FF2B5EF4-FFF2-40B4-BE49-F238E27FC236}">
                <a16:creationId xmlns:a16="http://schemas.microsoft.com/office/drawing/2014/main" id="{63723ECD-883B-31C2-B563-5F29C4A18EB4}"/>
              </a:ext>
            </a:extLst>
          </p:cNvPr>
          <p:cNvSpPr>
            <a:spLocks noGrp="1" noChangeAspect="1"/>
          </p:cNvSpPr>
          <p:nvPr>
            <p:ph type="pic" sz="quarter" idx="11"/>
          </p:nvPr>
        </p:nvSpPr>
        <p:spPr>
          <a:xfrm>
            <a:off x="1308420" y="2054506"/>
            <a:ext cx="4453128" cy="4803494"/>
          </a:xfrm>
          <a:custGeom>
            <a:avLst/>
            <a:gdLst>
              <a:gd name="connsiteX0" fmla="*/ 2224077 w 4453128"/>
              <a:gd name="connsiteY0" fmla="*/ 0 h 4803494"/>
              <a:gd name="connsiteX1" fmla="*/ 4436672 w 4453128"/>
              <a:gd name="connsiteY1" fmla="*/ 1913041 h 4803494"/>
              <a:gd name="connsiteX2" fmla="*/ 4448133 w 4453128"/>
              <a:gd name="connsiteY2" fmla="*/ 2130515 h 4803494"/>
              <a:gd name="connsiteX3" fmla="*/ 4453128 w 4453128"/>
              <a:gd name="connsiteY3" fmla="*/ 2130515 h 4803494"/>
              <a:gd name="connsiteX4" fmla="*/ 4453128 w 4453128"/>
              <a:gd name="connsiteY4" fmla="*/ 4803494 h 4803494"/>
              <a:gd name="connsiteX5" fmla="*/ 0 w 4453128"/>
              <a:gd name="connsiteY5" fmla="*/ 4803494 h 4803494"/>
              <a:gd name="connsiteX6" fmla="*/ 0 w 4453128"/>
              <a:gd name="connsiteY6" fmla="*/ 2130515 h 4803494"/>
              <a:gd name="connsiteX7" fmla="*/ 22 w 4453128"/>
              <a:gd name="connsiteY7" fmla="*/ 2130515 h 4803494"/>
              <a:gd name="connsiteX8" fmla="*/ 11485 w 4453128"/>
              <a:gd name="connsiteY8" fmla="*/ 1913041 h 4803494"/>
              <a:gd name="connsiteX9" fmla="*/ 2224077 w 4453128"/>
              <a:gd name="connsiteY9" fmla="*/ 0 h 480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3128" h="4803494">
                <a:moveTo>
                  <a:pt x="2224077" y="0"/>
                </a:moveTo>
                <a:cubicBezTo>
                  <a:pt x="3375631" y="0"/>
                  <a:pt x="4322776" y="838514"/>
                  <a:pt x="4436672" y="1913041"/>
                </a:cubicBezTo>
                <a:lnTo>
                  <a:pt x="4448133" y="2130515"/>
                </a:lnTo>
                <a:lnTo>
                  <a:pt x="4453128" y="2130515"/>
                </a:lnTo>
                <a:lnTo>
                  <a:pt x="4453128" y="4803494"/>
                </a:lnTo>
                <a:lnTo>
                  <a:pt x="0" y="4803494"/>
                </a:lnTo>
                <a:lnTo>
                  <a:pt x="0" y="2130515"/>
                </a:lnTo>
                <a:lnTo>
                  <a:pt x="22" y="2130515"/>
                </a:lnTo>
                <a:lnTo>
                  <a:pt x="11485" y="1913041"/>
                </a:lnTo>
                <a:cubicBezTo>
                  <a:pt x="125379" y="838514"/>
                  <a:pt x="1072525" y="0"/>
                  <a:pt x="2224077" y="0"/>
                </a:cubicBezTo>
                <a:close/>
              </a:path>
            </a:pathLst>
          </a:custGeom>
          <a:solidFill>
            <a:schemeClr val="accent5">
              <a:lumMod val="20000"/>
              <a:lumOff val="80000"/>
            </a:schemeClr>
          </a:solidFill>
        </p:spPr>
        <p:txBody>
          <a:bodyPr wrap="square" tIns="640080">
            <a:noAutofit/>
          </a:bodyPr>
          <a:lstStyle>
            <a:lvl1pPr marL="45720" indent="0" algn="ctr">
              <a:buNone/>
              <a:defRPr sz="16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133A2FE8-CE2D-1353-439D-41C7B2D68ED9}"/>
              </a:ext>
            </a:extLst>
          </p:cNvPr>
          <p:cNvSpPr>
            <a:spLocks noGrp="1"/>
          </p:cNvSpPr>
          <p:nvPr>
            <p:ph sz="quarter" idx="13"/>
          </p:nvPr>
        </p:nvSpPr>
        <p:spPr>
          <a:xfrm>
            <a:off x="6547104" y="2267712"/>
            <a:ext cx="4197096" cy="3913632"/>
          </a:xfrm>
        </p:spPr>
        <p:txBody>
          <a:bodyPr/>
          <a:lstStyle>
            <a:lvl1pPr marL="0" indent="0">
              <a:lnSpc>
                <a:spcPct val="100000"/>
              </a:lnSpc>
              <a:buNone/>
              <a:defRPr sz="18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96B5B3A-AF8F-3E89-B53F-DE96E3A2BFB1}"/>
              </a:ext>
            </a:extLst>
          </p:cNvPr>
          <p:cNvSpPr>
            <a:spLocks noGrp="1"/>
          </p:cNvSpPr>
          <p:nvPr>
            <p:ph type="sldNum" sz="quarter" idx="12"/>
          </p:nvPr>
        </p:nvSpPr>
        <p:spPr/>
        <p:txBody>
          <a:bodyPr rIns="0"/>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880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subtitle">
    <p:bg>
      <p:bgPr>
        <a:solidFill>
          <a:schemeClr val="accent3"/>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00E8195-E57E-F34E-0134-BF841A00631C}"/>
              </a:ext>
            </a:extLst>
          </p:cNvPr>
          <p:cNvSpPr/>
          <p:nvPr userDrawn="1"/>
        </p:nvSpPr>
        <p:spPr>
          <a:xfrm>
            <a:off x="-12524" y="-12526"/>
            <a:ext cx="981573" cy="2157371"/>
          </a:xfrm>
          <a:custGeom>
            <a:avLst/>
            <a:gdLst>
              <a:gd name="connsiteX0" fmla="*/ 0 w 981573"/>
              <a:gd name="connsiteY0" fmla="*/ 0 h 2157371"/>
              <a:gd name="connsiteX1" fmla="*/ 836687 w 981573"/>
              <a:gd name="connsiteY1" fmla="*/ 0 h 2157371"/>
              <a:gd name="connsiteX2" fmla="*/ 854137 w 981573"/>
              <a:gd name="connsiteY2" fmla="*/ 36224 h 2157371"/>
              <a:gd name="connsiteX3" fmla="*/ 981573 w 981573"/>
              <a:gd name="connsiteY3" fmla="*/ 667436 h 2157371"/>
              <a:gd name="connsiteX4" fmla="*/ 132907 w 981573"/>
              <a:gd name="connsiteY4" fmla="*/ 2093346 h 2157371"/>
              <a:gd name="connsiteX5" fmla="*/ 0 w 981573"/>
              <a:gd name="connsiteY5" fmla="*/ 2157371 h 215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573" h="2157371">
                <a:moveTo>
                  <a:pt x="0" y="0"/>
                </a:moveTo>
                <a:lnTo>
                  <a:pt x="836687" y="0"/>
                </a:lnTo>
                <a:lnTo>
                  <a:pt x="854137" y="36224"/>
                </a:lnTo>
                <a:cubicBezTo>
                  <a:pt x="936196" y="230233"/>
                  <a:pt x="981573" y="443535"/>
                  <a:pt x="981573" y="667436"/>
                </a:cubicBezTo>
                <a:cubicBezTo>
                  <a:pt x="981573" y="1283163"/>
                  <a:pt x="638411" y="1818740"/>
                  <a:pt x="132907" y="2093346"/>
                </a:cubicBezTo>
                <a:lnTo>
                  <a:pt x="0" y="2157371"/>
                </a:lnTo>
                <a:close/>
              </a:path>
            </a:pathLst>
          </a:custGeom>
          <a:noFill/>
          <a:ln>
            <a:solidFill>
              <a:schemeClr val="accent3">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7547A31A-C8C3-A6DB-C874-598E59691F18}"/>
              </a:ext>
            </a:extLst>
          </p:cNvPr>
          <p:cNvSpPr>
            <a:spLocks noChangeAspect="1"/>
          </p:cNvSpPr>
          <p:nvPr userDrawn="1"/>
        </p:nvSpPr>
        <p:spPr>
          <a:xfrm>
            <a:off x="10912126" y="2952359"/>
            <a:ext cx="1331866" cy="3246120"/>
          </a:xfrm>
          <a:custGeom>
            <a:avLst/>
            <a:gdLst>
              <a:gd name="connsiteX0" fmla="*/ 1304925 w 1304925"/>
              <a:gd name="connsiteY0" fmla="*/ 0 h 3180458"/>
              <a:gd name="connsiteX1" fmla="*/ 1304925 w 1304925"/>
              <a:gd name="connsiteY1" fmla="*/ 3180458 h 3180458"/>
              <a:gd name="connsiteX2" fmla="*/ 1294817 w 1304925"/>
              <a:gd name="connsiteY2" fmla="*/ 3178915 h 3180458"/>
              <a:gd name="connsiteX3" fmla="*/ 0 w 1304925"/>
              <a:gd name="connsiteY3" fmla="*/ 1590229 h 3180458"/>
              <a:gd name="connsiteX4" fmla="*/ 1294817 w 1304925"/>
              <a:gd name="connsiteY4" fmla="*/ 1543 h 3180458"/>
              <a:gd name="connsiteX0" fmla="*/ 1304925 w 1319684"/>
              <a:gd name="connsiteY0" fmla="*/ 0 h 3180458"/>
              <a:gd name="connsiteX1" fmla="*/ 1319684 w 1319684"/>
              <a:gd name="connsiteY1" fmla="*/ 1652579 h 3180458"/>
              <a:gd name="connsiteX2" fmla="*/ 1304925 w 1319684"/>
              <a:gd name="connsiteY2" fmla="*/ 3180458 h 3180458"/>
              <a:gd name="connsiteX3" fmla="*/ 1294817 w 1319684"/>
              <a:gd name="connsiteY3" fmla="*/ 3178915 h 3180458"/>
              <a:gd name="connsiteX4" fmla="*/ 0 w 1319684"/>
              <a:gd name="connsiteY4" fmla="*/ 1590229 h 3180458"/>
              <a:gd name="connsiteX5" fmla="*/ 1294817 w 1319684"/>
              <a:gd name="connsiteY5" fmla="*/ 1543 h 3180458"/>
              <a:gd name="connsiteX6" fmla="*/ 1304925 w 1319684"/>
              <a:gd name="connsiteY6" fmla="*/ 0 h 3180458"/>
              <a:gd name="connsiteX0" fmla="*/ 1319684 w 1409274"/>
              <a:gd name="connsiteY0" fmla="*/ 1652579 h 3180458"/>
              <a:gd name="connsiteX1" fmla="*/ 1304925 w 1409274"/>
              <a:gd name="connsiteY1" fmla="*/ 3180458 h 3180458"/>
              <a:gd name="connsiteX2" fmla="*/ 1294817 w 1409274"/>
              <a:gd name="connsiteY2" fmla="*/ 3178915 h 3180458"/>
              <a:gd name="connsiteX3" fmla="*/ 0 w 1409274"/>
              <a:gd name="connsiteY3" fmla="*/ 1590229 h 3180458"/>
              <a:gd name="connsiteX4" fmla="*/ 1294817 w 1409274"/>
              <a:gd name="connsiteY4" fmla="*/ 1543 h 3180458"/>
              <a:gd name="connsiteX5" fmla="*/ 1304925 w 1409274"/>
              <a:gd name="connsiteY5" fmla="*/ 0 h 3180458"/>
              <a:gd name="connsiteX6" fmla="*/ 1409274 w 1409274"/>
              <a:gd name="connsiteY6" fmla="*/ 1742169 h 3180458"/>
              <a:gd name="connsiteX0" fmla="*/ 1319684 w 1319684"/>
              <a:gd name="connsiteY0" fmla="*/ 1652579 h 3180458"/>
              <a:gd name="connsiteX1" fmla="*/ 1304925 w 1319684"/>
              <a:gd name="connsiteY1" fmla="*/ 3180458 h 3180458"/>
              <a:gd name="connsiteX2" fmla="*/ 1294817 w 1319684"/>
              <a:gd name="connsiteY2" fmla="*/ 3178915 h 3180458"/>
              <a:gd name="connsiteX3" fmla="*/ 0 w 1319684"/>
              <a:gd name="connsiteY3" fmla="*/ 1590229 h 3180458"/>
              <a:gd name="connsiteX4" fmla="*/ 1294817 w 1319684"/>
              <a:gd name="connsiteY4" fmla="*/ 1543 h 3180458"/>
              <a:gd name="connsiteX5" fmla="*/ 1304925 w 1319684"/>
              <a:gd name="connsiteY5" fmla="*/ 0 h 3180458"/>
              <a:gd name="connsiteX0" fmla="*/ 1304925 w 1304925"/>
              <a:gd name="connsiteY0" fmla="*/ 3180458 h 3180458"/>
              <a:gd name="connsiteX1" fmla="*/ 1294817 w 1304925"/>
              <a:gd name="connsiteY1" fmla="*/ 3178915 h 3180458"/>
              <a:gd name="connsiteX2" fmla="*/ 0 w 1304925"/>
              <a:gd name="connsiteY2" fmla="*/ 1590229 h 3180458"/>
              <a:gd name="connsiteX3" fmla="*/ 1294817 w 1304925"/>
              <a:gd name="connsiteY3" fmla="*/ 1543 h 3180458"/>
              <a:gd name="connsiteX4" fmla="*/ 1304925 w 1304925"/>
              <a:gd name="connsiteY4" fmla="*/ 0 h 318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3180458">
                <a:moveTo>
                  <a:pt x="1304925" y="3180458"/>
                </a:moveTo>
                <a:lnTo>
                  <a:pt x="1294817" y="3178915"/>
                </a:lnTo>
                <a:cubicBezTo>
                  <a:pt x="555866" y="3027704"/>
                  <a:pt x="0" y="2373882"/>
                  <a:pt x="0" y="1590229"/>
                </a:cubicBezTo>
                <a:cubicBezTo>
                  <a:pt x="0" y="806577"/>
                  <a:pt x="555866" y="152754"/>
                  <a:pt x="1294817" y="1543"/>
                </a:cubicBezTo>
                <a:lnTo>
                  <a:pt x="1304925" y="0"/>
                </a:lnTo>
              </a:path>
            </a:pathLst>
          </a:custGeom>
          <a:noFill/>
          <a:ln>
            <a:solidFill>
              <a:schemeClr val="accent3">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Placeholder 1">
            <a:extLst>
              <a:ext uri="{FF2B5EF4-FFF2-40B4-BE49-F238E27FC236}">
                <a16:creationId xmlns:a16="http://schemas.microsoft.com/office/drawing/2014/main" id="{831EC5ED-ABEA-EEFC-3DFD-1CF90F2EC6AD}"/>
              </a:ext>
            </a:extLst>
          </p:cNvPr>
          <p:cNvSpPr>
            <a:spLocks noGrp="1"/>
          </p:cNvSpPr>
          <p:nvPr>
            <p:ph type="title"/>
          </p:nvPr>
        </p:nvSpPr>
        <p:spPr>
          <a:xfrm>
            <a:off x="566928" y="1462024"/>
            <a:ext cx="11009376" cy="2596896"/>
          </a:xfrm>
          <a:prstGeom prst="rect">
            <a:avLst/>
          </a:prstGeom>
        </p:spPr>
        <p:txBody>
          <a:bodyPr vert="horz" lIns="91440" tIns="45720" rIns="91440" bIns="45720" rtlCol="0" anchor="ctr">
            <a:noAutofit/>
          </a:bodyPr>
          <a:lstStyle>
            <a:lvl1pPr algn="ctr">
              <a:lnSpc>
                <a:spcPct val="75000"/>
              </a:lnSpc>
              <a:defRPr sz="9000" cap="all" spc="-300" baseline="0">
                <a:solidFill>
                  <a:schemeClr val="bg1"/>
                </a:solidFill>
              </a:defRPr>
            </a:lvl1pPr>
          </a:lstStyle>
          <a:p>
            <a:r>
              <a:rPr lang="en-US"/>
              <a:t>Click to edit Master title style</a:t>
            </a:r>
            <a:endParaRPr lang="en-US" dirty="0"/>
          </a:p>
        </p:txBody>
      </p:sp>
      <p:sp>
        <p:nvSpPr>
          <p:cNvPr id="5" name="Content Placeholder 11">
            <a:extLst>
              <a:ext uri="{FF2B5EF4-FFF2-40B4-BE49-F238E27FC236}">
                <a16:creationId xmlns:a16="http://schemas.microsoft.com/office/drawing/2014/main" id="{F22ACA71-2B50-C42E-FD4B-6EC091595DE0}"/>
              </a:ext>
            </a:extLst>
          </p:cNvPr>
          <p:cNvSpPr>
            <a:spLocks noGrp="1"/>
          </p:cNvSpPr>
          <p:nvPr>
            <p:ph sz="quarter" idx="13"/>
          </p:nvPr>
        </p:nvSpPr>
        <p:spPr>
          <a:xfrm>
            <a:off x="978408" y="4617720"/>
            <a:ext cx="7607808" cy="1764792"/>
          </a:xfrm>
        </p:spPr>
        <p:txBody>
          <a:bodyPr anchor="b"/>
          <a:lstStyle>
            <a:lvl1pPr marL="0" indent="0">
              <a:lnSpc>
                <a:spcPct val="100000"/>
              </a:lnSpc>
              <a:buNone/>
              <a:defRPr sz="18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22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EA8-7AC1-D501-0D39-0B291B35381A}"/>
              </a:ext>
            </a:extLst>
          </p:cNvPr>
          <p:cNvSpPr>
            <a:spLocks noGrp="1"/>
          </p:cNvSpPr>
          <p:nvPr>
            <p:ph type="title"/>
          </p:nvPr>
        </p:nvSpPr>
        <p:spPr/>
        <p:txBody>
          <a:bodyPr/>
          <a:lstStyle/>
          <a:p>
            <a:r>
              <a:rPr lang="en-US"/>
              <a:t>Click to edit Master title style</a:t>
            </a:r>
          </a:p>
        </p:txBody>
      </p:sp>
      <p:sp>
        <p:nvSpPr>
          <p:cNvPr id="3" name="Content Placeholder 11">
            <a:extLst>
              <a:ext uri="{FF2B5EF4-FFF2-40B4-BE49-F238E27FC236}">
                <a16:creationId xmlns:a16="http://schemas.microsoft.com/office/drawing/2014/main" id="{551D0166-4550-BBF0-1C48-09D1B5BBB314}"/>
              </a:ext>
            </a:extLst>
          </p:cNvPr>
          <p:cNvSpPr>
            <a:spLocks noGrp="1"/>
          </p:cNvSpPr>
          <p:nvPr>
            <p:ph sz="quarter" idx="13"/>
          </p:nvPr>
        </p:nvSpPr>
        <p:spPr>
          <a:xfrm>
            <a:off x="5084064" y="2267712"/>
            <a:ext cx="5449824" cy="3931920"/>
          </a:xfrm>
        </p:spPr>
        <p:txBody>
          <a:bodyPr/>
          <a:lstStyle>
            <a:lvl1pPr marL="228600" indent="-182880">
              <a:lnSpc>
                <a:spcPct val="90000"/>
              </a:lnSpc>
              <a:buFont typeface="Arial" panose="020B0604020202020204" pitchFamily="34" charset="0"/>
              <a:buChar char="•"/>
              <a:defRPr sz="1800"/>
            </a:lvl1pPr>
            <a:lvl2pPr marL="457200" indent="-182880">
              <a:lnSpc>
                <a:spcPct val="90000"/>
              </a:lnSpc>
              <a:buFont typeface="Arial" panose="020B0604020202020204" pitchFamily="34" charset="0"/>
              <a:buChar char="•"/>
              <a:defRPr sz="1600"/>
            </a:lvl2pPr>
            <a:lvl3pPr marL="834390" indent="-182880">
              <a:lnSpc>
                <a:spcPct val="90000"/>
              </a:lnSpc>
              <a:buFont typeface="Arial" panose="020B0604020202020204" pitchFamily="34" charset="0"/>
              <a:buChar char="•"/>
              <a:defRPr sz="1600"/>
            </a:lvl3pPr>
            <a:lvl4pPr marL="1108710" indent="-182880">
              <a:lnSpc>
                <a:spcPct val="90000"/>
              </a:lnSpc>
              <a:buFont typeface="Arial" panose="020B0604020202020204" pitchFamily="34" charset="0"/>
              <a:buChar char="•"/>
              <a:defRPr sz="1600"/>
            </a:lvl4pPr>
            <a:lvl5pPr marL="1383030" indent="-182880">
              <a:lnSpc>
                <a:spcPct val="90000"/>
              </a:lnSpc>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96B5B3A-AF8F-3E89-B53F-DE96E3A2BFB1}"/>
              </a:ext>
            </a:extLst>
          </p:cNvPr>
          <p:cNvSpPr>
            <a:spLocks noGrp="1"/>
          </p:cNvSpPr>
          <p:nvPr>
            <p:ph type="sldNum" sz="quarter" idx="12"/>
          </p:nvPr>
        </p:nvSpPr>
        <p:spPr/>
        <p:txBody>
          <a:bodyPr rIns="0"/>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431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685C195-9396-DF66-C2A0-3C842369FD01}"/>
              </a:ext>
            </a:extLst>
          </p:cNvPr>
          <p:cNvSpPr>
            <a:spLocks noGrp="1"/>
          </p:cNvSpPr>
          <p:nvPr>
            <p:ph type="pic" sz="quarter" idx="10"/>
          </p:nvPr>
        </p:nvSpPr>
        <p:spPr>
          <a:xfrm>
            <a:off x="3969351" y="651776"/>
            <a:ext cx="4253298" cy="5554447"/>
          </a:xfrm>
          <a:custGeom>
            <a:avLst/>
            <a:gdLst>
              <a:gd name="connsiteX0" fmla="*/ 2126650 w 4253298"/>
              <a:gd name="connsiteY0" fmla="*/ 0 h 5554447"/>
              <a:gd name="connsiteX1" fmla="*/ 4242320 w 4253298"/>
              <a:gd name="connsiteY1" fmla="*/ 2495921 h 5554447"/>
              <a:gd name="connsiteX2" fmla="*/ 4253298 w 4253298"/>
              <a:gd name="connsiteY2" fmla="*/ 2780126 h 5554447"/>
              <a:gd name="connsiteX3" fmla="*/ 4253298 w 4253298"/>
              <a:gd name="connsiteY3" fmla="*/ 2780231 h 5554447"/>
              <a:gd name="connsiteX4" fmla="*/ 4242320 w 4253298"/>
              <a:gd name="connsiteY4" fmla="*/ 3064435 h 5554447"/>
              <a:gd name="connsiteX5" fmla="*/ 2344088 w 4253298"/>
              <a:gd name="connsiteY5" fmla="*/ 5546002 h 5554447"/>
              <a:gd name="connsiteX6" fmla="*/ 2216163 w 4253298"/>
              <a:gd name="connsiteY6" fmla="*/ 5554447 h 5554447"/>
              <a:gd name="connsiteX7" fmla="*/ 2037138 w 4253298"/>
              <a:gd name="connsiteY7" fmla="*/ 5554447 h 5554447"/>
              <a:gd name="connsiteX8" fmla="*/ 1909213 w 4253298"/>
              <a:gd name="connsiteY8" fmla="*/ 5546002 h 5554447"/>
              <a:gd name="connsiteX9" fmla="*/ 0 w 4253298"/>
              <a:gd name="connsiteY9" fmla="*/ 2780178 h 5554447"/>
              <a:gd name="connsiteX10" fmla="*/ 2126650 w 4253298"/>
              <a:gd name="connsiteY10" fmla="*/ 0 h 55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3298" h="5554447">
                <a:moveTo>
                  <a:pt x="2126650" y="0"/>
                </a:moveTo>
                <a:cubicBezTo>
                  <a:pt x="3227759" y="0"/>
                  <a:pt x="4133415" y="1093999"/>
                  <a:pt x="4242320" y="2495921"/>
                </a:cubicBezTo>
                <a:lnTo>
                  <a:pt x="4253298" y="2780126"/>
                </a:lnTo>
                <a:lnTo>
                  <a:pt x="4253298" y="2780231"/>
                </a:lnTo>
                <a:lnTo>
                  <a:pt x="4242320" y="3064435"/>
                </a:lnTo>
                <a:cubicBezTo>
                  <a:pt x="4140675" y="4372896"/>
                  <a:pt x="3344972" y="5413121"/>
                  <a:pt x="2344088" y="5546002"/>
                </a:cubicBezTo>
                <a:lnTo>
                  <a:pt x="2216163" y="5554447"/>
                </a:lnTo>
                <a:lnTo>
                  <a:pt x="2037138" y="5554447"/>
                </a:lnTo>
                <a:lnTo>
                  <a:pt x="1909213" y="5546002"/>
                </a:lnTo>
                <a:cubicBezTo>
                  <a:pt x="836837" y="5403630"/>
                  <a:pt x="0" y="4219663"/>
                  <a:pt x="0" y="2780178"/>
                </a:cubicBezTo>
                <a:cubicBezTo>
                  <a:pt x="0" y="1244728"/>
                  <a:pt x="952134" y="0"/>
                  <a:pt x="2126650" y="0"/>
                </a:cubicBezTo>
                <a:close/>
              </a:path>
            </a:pathLst>
          </a:custGeom>
          <a:solidFill>
            <a:schemeClr val="bg2">
              <a:lumMod val="50000"/>
            </a:schemeClr>
          </a:solidFill>
        </p:spPr>
        <p:txBody>
          <a:bodyPr wrap="square" lIns="91440" tIns="640080">
            <a:noAutofit/>
          </a:bodyPr>
          <a:lstStyle>
            <a:lvl1pPr marL="45720" indent="0" algn="ctr">
              <a:buNone/>
              <a:defRPr sz="1400">
                <a:solidFill>
                  <a:schemeClr val="bg1"/>
                </a:solidFill>
              </a:defRPr>
            </a:lvl1pPr>
          </a:lstStyle>
          <a:p>
            <a:r>
              <a:rPr lang="en-US"/>
              <a:t>Click icon to add picture</a:t>
            </a:r>
            <a:endParaRPr lang="en-US" dirty="0"/>
          </a:p>
        </p:txBody>
      </p:sp>
      <p:sp>
        <p:nvSpPr>
          <p:cNvPr id="4" name="Title Placeholder 1">
            <a:extLst>
              <a:ext uri="{FF2B5EF4-FFF2-40B4-BE49-F238E27FC236}">
                <a16:creationId xmlns:a16="http://schemas.microsoft.com/office/drawing/2014/main" id="{831EC5ED-ABEA-EEFC-3DFD-1CF90F2EC6AD}"/>
              </a:ext>
            </a:extLst>
          </p:cNvPr>
          <p:cNvSpPr>
            <a:spLocks noGrp="1"/>
          </p:cNvSpPr>
          <p:nvPr>
            <p:ph type="title" hasCustomPrompt="1"/>
          </p:nvPr>
        </p:nvSpPr>
        <p:spPr>
          <a:xfrm>
            <a:off x="768096" y="1591056"/>
            <a:ext cx="10652760" cy="3986784"/>
          </a:xfrm>
          <a:prstGeom prst="rect">
            <a:avLst/>
          </a:prstGeom>
        </p:spPr>
        <p:txBody>
          <a:bodyPr vert="horz" lIns="91440" tIns="45720" rIns="91440" bIns="45720" rtlCol="0" anchor="ctr">
            <a:noAutofit/>
          </a:bodyPr>
          <a:lstStyle>
            <a:lvl1pPr algn="ctr">
              <a:lnSpc>
                <a:spcPct val="75000"/>
              </a:lnSpc>
              <a:defRPr sz="9000" cap="all" spc="-300" baseline="0">
                <a:solidFill>
                  <a:schemeClr val="accent5"/>
                </a:solidFill>
              </a:defRPr>
            </a:lvl1pPr>
          </a:lstStyle>
          <a:p>
            <a:r>
              <a:rPr lang="en-US" dirty="0"/>
              <a:t>TITLE STYLE</a:t>
            </a:r>
          </a:p>
        </p:txBody>
      </p:sp>
      <p:sp>
        <p:nvSpPr>
          <p:cNvPr id="15" name="Freeform 14">
            <a:extLst>
              <a:ext uri="{FF2B5EF4-FFF2-40B4-BE49-F238E27FC236}">
                <a16:creationId xmlns:a16="http://schemas.microsoft.com/office/drawing/2014/main" id="{000E8195-E57E-F34E-0134-BF841A00631C}"/>
              </a:ext>
            </a:extLst>
          </p:cNvPr>
          <p:cNvSpPr/>
          <p:nvPr userDrawn="1"/>
        </p:nvSpPr>
        <p:spPr>
          <a:xfrm>
            <a:off x="-12524" y="-12526"/>
            <a:ext cx="981573" cy="2157371"/>
          </a:xfrm>
          <a:custGeom>
            <a:avLst/>
            <a:gdLst>
              <a:gd name="connsiteX0" fmla="*/ 0 w 981573"/>
              <a:gd name="connsiteY0" fmla="*/ 0 h 2157371"/>
              <a:gd name="connsiteX1" fmla="*/ 836687 w 981573"/>
              <a:gd name="connsiteY1" fmla="*/ 0 h 2157371"/>
              <a:gd name="connsiteX2" fmla="*/ 854137 w 981573"/>
              <a:gd name="connsiteY2" fmla="*/ 36224 h 2157371"/>
              <a:gd name="connsiteX3" fmla="*/ 981573 w 981573"/>
              <a:gd name="connsiteY3" fmla="*/ 667436 h 2157371"/>
              <a:gd name="connsiteX4" fmla="*/ 132907 w 981573"/>
              <a:gd name="connsiteY4" fmla="*/ 2093346 h 2157371"/>
              <a:gd name="connsiteX5" fmla="*/ 0 w 981573"/>
              <a:gd name="connsiteY5" fmla="*/ 2157371 h 215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573" h="2157371">
                <a:moveTo>
                  <a:pt x="0" y="0"/>
                </a:moveTo>
                <a:lnTo>
                  <a:pt x="836687" y="0"/>
                </a:lnTo>
                <a:lnTo>
                  <a:pt x="854137" y="36224"/>
                </a:lnTo>
                <a:cubicBezTo>
                  <a:pt x="936196" y="230233"/>
                  <a:pt x="981573" y="443535"/>
                  <a:pt x="981573" y="667436"/>
                </a:cubicBezTo>
                <a:cubicBezTo>
                  <a:pt x="981573" y="1283163"/>
                  <a:pt x="638411" y="1818740"/>
                  <a:pt x="132907" y="2093346"/>
                </a:cubicBezTo>
                <a:lnTo>
                  <a:pt x="0" y="2157371"/>
                </a:lnTo>
                <a:close/>
              </a:path>
            </a:pathLst>
          </a:custGeom>
          <a:noFill/>
          <a:ln>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18">
            <a:extLst>
              <a:ext uri="{FF2B5EF4-FFF2-40B4-BE49-F238E27FC236}">
                <a16:creationId xmlns:a16="http://schemas.microsoft.com/office/drawing/2014/main" id="{9BADEB6A-73B4-640A-F2F0-233560D6A95A}"/>
              </a:ext>
            </a:extLst>
          </p:cNvPr>
          <p:cNvSpPr>
            <a:spLocks noChangeAspect="1"/>
          </p:cNvSpPr>
          <p:nvPr userDrawn="1"/>
        </p:nvSpPr>
        <p:spPr>
          <a:xfrm>
            <a:off x="10912126" y="2952359"/>
            <a:ext cx="1331866" cy="3246120"/>
          </a:xfrm>
          <a:custGeom>
            <a:avLst/>
            <a:gdLst>
              <a:gd name="connsiteX0" fmla="*/ 1304925 w 1304925"/>
              <a:gd name="connsiteY0" fmla="*/ 0 h 3180458"/>
              <a:gd name="connsiteX1" fmla="*/ 1304925 w 1304925"/>
              <a:gd name="connsiteY1" fmla="*/ 3180458 h 3180458"/>
              <a:gd name="connsiteX2" fmla="*/ 1294817 w 1304925"/>
              <a:gd name="connsiteY2" fmla="*/ 3178915 h 3180458"/>
              <a:gd name="connsiteX3" fmla="*/ 0 w 1304925"/>
              <a:gd name="connsiteY3" fmla="*/ 1590229 h 3180458"/>
              <a:gd name="connsiteX4" fmla="*/ 1294817 w 1304925"/>
              <a:gd name="connsiteY4" fmla="*/ 1543 h 3180458"/>
              <a:gd name="connsiteX0" fmla="*/ 1304925 w 1319684"/>
              <a:gd name="connsiteY0" fmla="*/ 0 h 3180458"/>
              <a:gd name="connsiteX1" fmla="*/ 1319684 w 1319684"/>
              <a:gd name="connsiteY1" fmla="*/ 1652579 h 3180458"/>
              <a:gd name="connsiteX2" fmla="*/ 1304925 w 1319684"/>
              <a:gd name="connsiteY2" fmla="*/ 3180458 h 3180458"/>
              <a:gd name="connsiteX3" fmla="*/ 1294817 w 1319684"/>
              <a:gd name="connsiteY3" fmla="*/ 3178915 h 3180458"/>
              <a:gd name="connsiteX4" fmla="*/ 0 w 1319684"/>
              <a:gd name="connsiteY4" fmla="*/ 1590229 h 3180458"/>
              <a:gd name="connsiteX5" fmla="*/ 1294817 w 1319684"/>
              <a:gd name="connsiteY5" fmla="*/ 1543 h 3180458"/>
              <a:gd name="connsiteX6" fmla="*/ 1304925 w 1319684"/>
              <a:gd name="connsiteY6" fmla="*/ 0 h 3180458"/>
              <a:gd name="connsiteX0" fmla="*/ 1319684 w 1409274"/>
              <a:gd name="connsiteY0" fmla="*/ 1652579 h 3180458"/>
              <a:gd name="connsiteX1" fmla="*/ 1304925 w 1409274"/>
              <a:gd name="connsiteY1" fmla="*/ 3180458 h 3180458"/>
              <a:gd name="connsiteX2" fmla="*/ 1294817 w 1409274"/>
              <a:gd name="connsiteY2" fmla="*/ 3178915 h 3180458"/>
              <a:gd name="connsiteX3" fmla="*/ 0 w 1409274"/>
              <a:gd name="connsiteY3" fmla="*/ 1590229 h 3180458"/>
              <a:gd name="connsiteX4" fmla="*/ 1294817 w 1409274"/>
              <a:gd name="connsiteY4" fmla="*/ 1543 h 3180458"/>
              <a:gd name="connsiteX5" fmla="*/ 1304925 w 1409274"/>
              <a:gd name="connsiteY5" fmla="*/ 0 h 3180458"/>
              <a:gd name="connsiteX6" fmla="*/ 1409274 w 1409274"/>
              <a:gd name="connsiteY6" fmla="*/ 1742169 h 3180458"/>
              <a:gd name="connsiteX0" fmla="*/ 1319684 w 1319684"/>
              <a:gd name="connsiteY0" fmla="*/ 1652579 h 3180458"/>
              <a:gd name="connsiteX1" fmla="*/ 1304925 w 1319684"/>
              <a:gd name="connsiteY1" fmla="*/ 3180458 h 3180458"/>
              <a:gd name="connsiteX2" fmla="*/ 1294817 w 1319684"/>
              <a:gd name="connsiteY2" fmla="*/ 3178915 h 3180458"/>
              <a:gd name="connsiteX3" fmla="*/ 0 w 1319684"/>
              <a:gd name="connsiteY3" fmla="*/ 1590229 h 3180458"/>
              <a:gd name="connsiteX4" fmla="*/ 1294817 w 1319684"/>
              <a:gd name="connsiteY4" fmla="*/ 1543 h 3180458"/>
              <a:gd name="connsiteX5" fmla="*/ 1304925 w 1319684"/>
              <a:gd name="connsiteY5" fmla="*/ 0 h 3180458"/>
              <a:gd name="connsiteX0" fmla="*/ 1304925 w 1304925"/>
              <a:gd name="connsiteY0" fmla="*/ 3180458 h 3180458"/>
              <a:gd name="connsiteX1" fmla="*/ 1294817 w 1304925"/>
              <a:gd name="connsiteY1" fmla="*/ 3178915 h 3180458"/>
              <a:gd name="connsiteX2" fmla="*/ 0 w 1304925"/>
              <a:gd name="connsiteY2" fmla="*/ 1590229 h 3180458"/>
              <a:gd name="connsiteX3" fmla="*/ 1294817 w 1304925"/>
              <a:gd name="connsiteY3" fmla="*/ 1543 h 3180458"/>
              <a:gd name="connsiteX4" fmla="*/ 1304925 w 1304925"/>
              <a:gd name="connsiteY4" fmla="*/ 0 h 318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3180458">
                <a:moveTo>
                  <a:pt x="1304925" y="3180458"/>
                </a:moveTo>
                <a:lnTo>
                  <a:pt x="1294817" y="3178915"/>
                </a:lnTo>
                <a:cubicBezTo>
                  <a:pt x="555866" y="3027704"/>
                  <a:pt x="0" y="2373882"/>
                  <a:pt x="0" y="1590229"/>
                </a:cubicBezTo>
                <a:cubicBezTo>
                  <a:pt x="0" y="806577"/>
                  <a:pt x="555866" y="152754"/>
                  <a:pt x="1294817" y="1543"/>
                </a:cubicBezTo>
                <a:lnTo>
                  <a:pt x="1304925" y="0"/>
                </a:lnTo>
              </a:path>
            </a:pathLst>
          </a:custGeom>
          <a:noFill/>
          <a:ln>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120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EA8-7AC1-D501-0D39-0B291B35381A}"/>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1D160FDA-37EB-0327-5514-82D5E0F65C77}"/>
              </a:ext>
            </a:extLst>
          </p:cNvPr>
          <p:cNvSpPr>
            <a:spLocks noGrp="1"/>
          </p:cNvSpPr>
          <p:nvPr>
            <p:ph type="pic" sz="quarter" idx="10"/>
          </p:nvPr>
        </p:nvSpPr>
        <p:spPr>
          <a:xfrm>
            <a:off x="1308420" y="2054506"/>
            <a:ext cx="4466000" cy="4803494"/>
          </a:xfrm>
          <a:custGeom>
            <a:avLst/>
            <a:gdLst>
              <a:gd name="connsiteX0" fmla="*/ 2233001 w 4466000"/>
              <a:gd name="connsiteY0" fmla="*/ 0 h 4803494"/>
              <a:gd name="connsiteX1" fmla="*/ 4454473 w 4466000"/>
              <a:gd name="connsiteY1" fmla="*/ 2620739 h 4803494"/>
              <a:gd name="connsiteX2" fmla="*/ 4466000 w 4466000"/>
              <a:gd name="connsiteY2" fmla="*/ 2919157 h 4803494"/>
              <a:gd name="connsiteX3" fmla="*/ 4466000 w 4466000"/>
              <a:gd name="connsiteY3" fmla="*/ 2919267 h 4803494"/>
              <a:gd name="connsiteX4" fmla="*/ 4454473 w 4466000"/>
              <a:gd name="connsiteY4" fmla="*/ 3217684 h 4803494"/>
              <a:gd name="connsiteX5" fmla="*/ 3938907 w 4466000"/>
              <a:gd name="connsiteY5" fmla="*/ 4802997 h 4803494"/>
              <a:gd name="connsiteX6" fmla="*/ 3938557 w 4466000"/>
              <a:gd name="connsiteY6" fmla="*/ 4803494 h 4803494"/>
              <a:gd name="connsiteX7" fmla="*/ 530220 w 4466000"/>
              <a:gd name="connsiteY7" fmla="*/ 4803494 h 4803494"/>
              <a:gd name="connsiteX8" fmla="*/ 451687 w 4466000"/>
              <a:gd name="connsiteY8" fmla="*/ 4679839 h 4803494"/>
              <a:gd name="connsiteX9" fmla="*/ 0 w 4466000"/>
              <a:gd name="connsiteY9" fmla="*/ 2919211 h 4803494"/>
              <a:gd name="connsiteX10" fmla="*/ 2233001 w 4466000"/>
              <a:gd name="connsiteY10" fmla="*/ 0 h 480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000" h="4803494">
                <a:moveTo>
                  <a:pt x="2233001" y="0"/>
                </a:moveTo>
                <a:cubicBezTo>
                  <a:pt x="3389175" y="0"/>
                  <a:pt x="4340122" y="1148709"/>
                  <a:pt x="4454473" y="2620739"/>
                </a:cubicBezTo>
                <a:lnTo>
                  <a:pt x="4466000" y="2919157"/>
                </a:lnTo>
                <a:lnTo>
                  <a:pt x="4466000" y="2919267"/>
                </a:lnTo>
                <a:lnTo>
                  <a:pt x="4454473" y="3217684"/>
                </a:lnTo>
                <a:cubicBezTo>
                  <a:pt x="4407780" y="3818763"/>
                  <a:pt x="4221596" y="4365933"/>
                  <a:pt x="3938907" y="4802997"/>
                </a:cubicBezTo>
                <a:lnTo>
                  <a:pt x="3938557" y="4803494"/>
                </a:lnTo>
                <a:lnTo>
                  <a:pt x="530220" y="4803494"/>
                </a:lnTo>
                <a:lnTo>
                  <a:pt x="451687" y="4679839"/>
                </a:lnTo>
                <a:cubicBezTo>
                  <a:pt x="168186" y="4190396"/>
                  <a:pt x="0" y="3580480"/>
                  <a:pt x="0" y="2919211"/>
                </a:cubicBezTo>
                <a:cubicBezTo>
                  <a:pt x="0" y="1306975"/>
                  <a:pt x="999749" y="0"/>
                  <a:pt x="2233001" y="0"/>
                </a:cubicBezTo>
                <a:close/>
              </a:path>
            </a:pathLst>
          </a:custGeom>
          <a:solidFill>
            <a:schemeClr val="bg2">
              <a:lumMod val="50000"/>
            </a:schemeClr>
          </a:solidFill>
        </p:spPr>
        <p:txBody>
          <a:bodyPr wrap="square" lIns="91440" tIns="640080">
            <a:noAutofit/>
          </a:bodyPr>
          <a:lstStyle>
            <a:lvl1pPr marL="45720" indent="0" algn="ctr">
              <a:buNone/>
              <a:defRPr sz="1400">
                <a:solidFill>
                  <a:schemeClr val="bg1"/>
                </a:solidFill>
              </a:defRPr>
            </a:lvl1pPr>
          </a:lstStyle>
          <a:p>
            <a:r>
              <a:rPr lang="en-US"/>
              <a:t>Click icon to add picture</a:t>
            </a:r>
            <a:endParaRPr lang="en-US" dirty="0"/>
          </a:p>
        </p:txBody>
      </p:sp>
      <p:sp>
        <p:nvSpPr>
          <p:cNvPr id="5" name="Content Placeholder 11">
            <a:extLst>
              <a:ext uri="{FF2B5EF4-FFF2-40B4-BE49-F238E27FC236}">
                <a16:creationId xmlns:a16="http://schemas.microsoft.com/office/drawing/2014/main" id="{470DCF09-B28E-A2CB-BCAB-A244FA338E4D}"/>
              </a:ext>
            </a:extLst>
          </p:cNvPr>
          <p:cNvSpPr>
            <a:spLocks noGrp="1"/>
          </p:cNvSpPr>
          <p:nvPr>
            <p:ph sz="quarter" idx="13"/>
          </p:nvPr>
        </p:nvSpPr>
        <p:spPr>
          <a:xfrm>
            <a:off x="6547104" y="2267712"/>
            <a:ext cx="4197096" cy="4087368"/>
          </a:xfrm>
        </p:spPr>
        <p:txBody>
          <a:bodyPr/>
          <a:lstStyle>
            <a:lvl1pPr marL="0" indent="0">
              <a:lnSpc>
                <a:spcPct val="100000"/>
              </a:lnSpc>
              <a:buNone/>
              <a:defRPr sz="18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96B5B3A-AF8F-3E89-B53F-DE96E3A2BFB1}"/>
              </a:ext>
            </a:extLst>
          </p:cNvPr>
          <p:cNvSpPr>
            <a:spLocks noGrp="1"/>
          </p:cNvSpPr>
          <p:nvPr>
            <p:ph type="sldNum" sz="quarter" idx="12"/>
          </p:nvPr>
        </p:nvSpPr>
        <p:spPr/>
        <p:txBody>
          <a:bodyPr rIns="0"/>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673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EA8-7AC1-D501-0D39-0B291B35381A}"/>
              </a:ext>
            </a:extLst>
          </p:cNvPr>
          <p:cNvSpPr>
            <a:spLocks noGrp="1"/>
          </p:cNvSpPr>
          <p:nvPr>
            <p:ph type="title"/>
          </p:nvPr>
        </p:nvSpPr>
        <p:spPr/>
        <p:txBody>
          <a:bodyPr/>
          <a:lstStyle/>
          <a:p>
            <a:r>
              <a:rPr lang="en-US"/>
              <a:t>Click to edit Master title style</a:t>
            </a:r>
          </a:p>
        </p:txBody>
      </p:sp>
      <p:sp>
        <p:nvSpPr>
          <p:cNvPr id="4" name="Content Placeholder 11">
            <a:extLst>
              <a:ext uri="{FF2B5EF4-FFF2-40B4-BE49-F238E27FC236}">
                <a16:creationId xmlns:a16="http://schemas.microsoft.com/office/drawing/2014/main" id="{894456BF-1191-A2BB-32F0-52205D983CD2}"/>
              </a:ext>
            </a:extLst>
          </p:cNvPr>
          <p:cNvSpPr>
            <a:spLocks noGrp="1"/>
          </p:cNvSpPr>
          <p:nvPr>
            <p:ph sz="quarter" idx="14"/>
          </p:nvPr>
        </p:nvSpPr>
        <p:spPr>
          <a:xfrm>
            <a:off x="1179576" y="2267712"/>
            <a:ext cx="3364992" cy="3922776"/>
          </a:xfrm>
        </p:spPr>
        <p:txBody>
          <a:bodyPr/>
          <a:lstStyle>
            <a:lvl1pPr marL="228600" indent="-182880">
              <a:lnSpc>
                <a:spcPct val="100000"/>
              </a:lnSpc>
              <a:buFont typeface="Arial" panose="020B0604020202020204" pitchFamily="34" charset="0"/>
              <a:buChar char="•"/>
              <a:defRPr sz="1800"/>
            </a:lvl1pPr>
            <a:lvl2pPr marL="457200" indent="-182880">
              <a:lnSpc>
                <a:spcPct val="90000"/>
              </a:lnSpc>
              <a:buFont typeface="Arial" panose="020B0604020202020204" pitchFamily="34" charset="0"/>
              <a:buChar char="•"/>
              <a:defRPr sz="1600"/>
            </a:lvl2pPr>
            <a:lvl3pPr marL="834390" indent="-182880">
              <a:lnSpc>
                <a:spcPct val="90000"/>
              </a:lnSpc>
              <a:buFont typeface="Arial" panose="020B0604020202020204" pitchFamily="34" charset="0"/>
              <a:buChar char="•"/>
              <a:defRPr sz="1600"/>
            </a:lvl3pPr>
            <a:lvl4pPr marL="1108710" indent="-182880">
              <a:lnSpc>
                <a:spcPct val="90000"/>
              </a:lnSpc>
              <a:buFont typeface="Arial" panose="020B0604020202020204" pitchFamily="34" charset="0"/>
              <a:buChar char="•"/>
              <a:defRPr sz="1600"/>
            </a:lvl4pPr>
            <a:lvl5pPr marL="1383030" indent="-182880">
              <a:lnSpc>
                <a:spcPct val="90000"/>
              </a:lnSpc>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1">
            <a:extLst>
              <a:ext uri="{FF2B5EF4-FFF2-40B4-BE49-F238E27FC236}">
                <a16:creationId xmlns:a16="http://schemas.microsoft.com/office/drawing/2014/main" id="{A677B4AD-0674-4321-0C67-6A60C0E73167}"/>
              </a:ext>
            </a:extLst>
          </p:cNvPr>
          <p:cNvSpPr>
            <a:spLocks noGrp="1"/>
          </p:cNvSpPr>
          <p:nvPr>
            <p:ph sz="quarter" idx="13"/>
          </p:nvPr>
        </p:nvSpPr>
        <p:spPr>
          <a:xfrm>
            <a:off x="5084064" y="2267712"/>
            <a:ext cx="5449824" cy="3931920"/>
          </a:xfrm>
        </p:spPr>
        <p:txBody>
          <a:bodyPr/>
          <a:lstStyle>
            <a:lvl1pPr marL="0" indent="0">
              <a:lnSpc>
                <a:spcPct val="90000"/>
              </a:lnSpc>
              <a:buFont typeface="Arial" panose="020B0604020202020204" pitchFamily="34" charset="0"/>
              <a:buNone/>
              <a:defRPr sz="1800" b="1"/>
            </a:lvl1pPr>
            <a:lvl2pPr marL="0" indent="0">
              <a:lnSpc>
                <a:spcPct val="90000"/>
              </a:lnSpc>
              <a:spcBef>
                <a:spcPts val="1400"/>
              </a:spcBef>
              <a:spcAft>
                <a:spcPts val="0"/>
              </a:spcAft>
              <a:buFont typeface="Arial" panose="020B0604020202020204" pitchFamily="34" charset="0"/>
              <a:buNone/>
              <a:defRPr sz="1800"/>
            </a:lvl2pPr>
            <a:lvl3pPr marL="228600" indent="-182880">
              <a:lnSpc>
                <a:spcPct val="90000"/>
              </a:lnSpc>
              <a:spcBef>
                <a:spcPts val="600"/>
              </a:spcBef>
              <a:spcAft>
                <a:spcPts val="0"/>
              </a:spcAft>
              <a:buFont typeface="Arial" panose="020B0604020202020204" pitchFamily="34" charset="0"/>
              <a:buChar char="•"/>
              <a:defRPr sz="1600"/>
            </a:lvl3pPr>
            <a:lvl4pPr marL="457200" indent="-182880">
              <a:lnSpc>
                <a:spcPct val="90000"/>
              </a:lnSpc>
              <a:spcBef>
                <a:spcPts val="600"/>
              </a:spcBef>
              <a:spcAft>
                <a:spcPts val="0"/>
              </a:spcAft>
              <a:buFont typeface="Arial" panose="020B0604020202020204" pitchFamily="34" charset="0"/>
              <a:buChar char="•"/>
              <a:defRPr sz="1600"/>
            </a:lvl4pPr>
            <a:lvl5pPr marL="685800" indent="-182880">
              <a:lnSpc>
                <a:spcPct val="90000"/>
              </a:lnSpc>
              <a:spcBef>
                <a:spcPts val="600"/>
              </a:spcBef>
              <a:spcAft>
                <a:spcPts val="0"/>
              </a:spcAft>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96B5B3A-AF8F-3E89-B53F-DE96E3A2BFB1}"/>
              </a:ext>
            </a:extLst>
          </p:cNvPr>
          <p:cNvSpPr>
            <a:spLocks noGrp="1"/>
          </p:cNvSpPr>
          <p:nvPr>
            <p:ph type="sldNum" sz="quarter" idx="12"/>
          </p:nvPr>
        </p:nvSpPr>
        <p:spPr/>
        <p:txBody>
          <a:bodyPr rIns="0"/>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174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ab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EA8-7AC1-D501-0D39-0B291B35381A}"/>
              </a:ext>
            </a:extLst>
          </p:cNvPr>
          <p:cNvSpPr>
            <a:spLocks noGrp="1"/>
          </p:cNvSpPr>
          <p:nvPr>
            <p:ph type="title"/>
          </p:nvPr>
        </p:nvSpPr>
        <p:spPr>
          <a:xfrm>
            <a:off x="1179576" y="539496"/>
            <a:ext cx="9656064" cy="658368"/>
          </a:xfrm>
        </p:spPr>
        <p:txBody>
          <a:bodyPr/>
          <a:lstStyle/>
          <a:p>
            <a:r>
              <a:rPr lang="en-US"/>
              <a:t>Click to edit Master title style</a:t>
            </a:r>
            <a:endParaRPr lang="en-US" dirty="0"/>
          </a:p>
        </p:txBody>
      </p:sp>
      <p:sp>
        <p:nvSpPr>
          <p:cNvPr id="7" name="Table Placeholder 6">
            <a:extLst>
              <a:ext uri="{FF2B5EF4-FFF2-40B4-BE49-F238E27FC236}">
                <a16:creationId xmlns:a16="http://schemas.microsoft.com/office/drawing/2014/main" id="{2B97B442-00CF-6EE6-E658-BA0D69215B6E}"/>
              </a:ext>
            </a:extLst>
          </p:cNvPr>
          <p:cNvSpPr>
            <a:spLocks noGrp="1"/>
          </p:cNvSpPr>
          <p:nvPr>
            <p:ph type="tbl" sz="quarter" idx="15"/>
          </p:nvPr>
        </p:nvSpPr>
        <p:spPr>
          <a:xfrm>
            <a:off x="1179576" y="2267775"/>
            <a:ext cx="5376672" cy="3922713"/>
          </a:xfrm>
        </p:spPr>
        <p:txBody>
          <a:bodyPr/>
          <a:lstStyle/>
          <a:p>
            <a:r>
              <a:rPr lang="en-US"/>
              <a:t>Click icon to add table</a:t>
            </a:r>
            <a:endParaRPr lang="en-US" dirty="0"/>
          </a:p>
        </p:txBody>
      </p:sp>
      <p:sp>
        <p:nvSpPr>
          <p:cNvPr id="4" name="Content Placeholder 11">
            <a:extLst>
              <a:ext uri="{FF2B5EF4-FFF2-40B4-BE49-F238E27FC236}">
                <a16:creationId xmlns:a16="http://schemas.microsoft.com/office/drawing/2014/main" id="{D2766E52-89FA-5FEF-0F67-957FDDEE1EDC}"/>
              </a:ext>
            </a:extLst>
          </p:cNvPr>
          <p:cNvSpPr>
            <a:spLocks noGrp="1"/>
          </p:cNvSpPr>
          <p:nvPr>
            <p:ph sz="quarter" idx="14"/>
          </p:nvPr>
        </p:nvSpPr>
        <p:spPr>
          <a:xfrm>
            <a:off x="7168896" y="2267712"/>
            <a:ext cx="3364992" cy="3922776"/>
          </a:xfrm>
        </p:spPr>
        <p:txBody>
          <a:bodyPr/>
          <a:lstStyle>
            <a:lvl1pPr marL="228600" indent="-182880">
              <a:lnSpc>
                <a:spcPct val="100000"/>
              </a:lnSpc>
              <a:buFont typeface="Arial" panose="020B0604020202020204" pitchFamily="34" charset="0"/>
              <a:buChar char="•"/>
              <a:defRPr sz="1800"/>
            </a:lvl1pPr>
            <a:lvl2pPr marL="457200" indent="-182880">
              <a:lnSpc>
                <a:spcPct val="90000"/>
              </a:lnSpc>
              <a:buFont typeface="Arial" panose="020B0604020202020204" pitchFamily="34" charset="0"/>
              <a:buChar char="•"/>
              <a:defRPr sz="1600"/>
            </a:lvl2pPr>
            <a:lvl3pPr marL="834390" indent="-182880">
              <a:lnSpc>
                <a:spcPct val="90000"/>
              </a:lnSpc>
              <a:buFont typeface="Arial" panose="020B0604020202020204" pitchFamily="34" charset="0"/>
              <a:buChar char="•"/>
              <a:defRPr sz="1600"/>
            </a:lvl3pPr>
            <a:lvl4pPr marL="1108710" indent="-182880">
              <a:lnSpc>
                <a:spcPct val="90000"/>
              </a:lnSpc>
              <a:buFont typeface="Arial" panose="020B0604020202020204" pitchFamily="34" charset="0"/>
              <a:buChar char="•"/>
              <a:defRPr sz="1600"/>
            </a:lvl4pPr>
            <a:lvl5pPr marL="1383030" indent="-182880">
              <a:lnSpc>
                <a:spcPct val="90000"/>
              </a:lnSpc>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96B5B3A-AF8F-3E89-B53F-DE96E3A2BFB1}"/>
              </a:ext>
            </a:extLst>
          </p:cNvPr>
          <p:cNvSpPr>
            <a:spLocks noGrp="1"/>
          </p:cNvSpPr>
          <p:nvPr>
            <p:ph type="sldNum" sz="quarter" idx="12"/>
          </p:nvPr>
        </p:nvSpPr>
        <p:spPr/>
        <p:txBody>
          <a:bodyPr rIns="0"/>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591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515603" y="3007302"/>
            <a:ext cx="1175463" cy="529300"/>
          </a:xfrm>
          <a:prstGeom prst="rect">
            <a:avLst/>
          </a:prstGeom>
        </p:spPr>
        <p:txBody>
          <a:bodyPr vert="horz" lIns="91440" tIns="45720" rIns="0" bIns="45720" rtlCol="0" anchor="ctr"/>
          <a:lstStyle>
            <a:lvl1pPr algn="r">
              <a:defRPr sz="4000" b="1">
                <a:solidFill>
                  <a:schemeClr val="tx1"/>
                </a:solidFill>
                <a:latin typeface="+mj-lt"/>
                <a:ea typeface="Dotum" panose="020B0600000101010101" pitchFamily="34" charset="-127"/>
              </a:defRPr>
            </a:lvl1pPr>
          </a:lstStyle>
          <a:p>
            <a:fld id="{4FAB73BC-B049-4115-A692-8D63A059BFB8}" type="slidenum">
              <a:rPr lang="en-US" smtClean="0"/>
              <a:pPr/>
              <a:t>‹#›</a:t>
            </a:fld>
            <a:endParaRPr lang="en-US" dirty="0"/>
          </a:p>
        </p:txBody>
      </p:sp>
      <p:sp>
        <p:nvSpPr>
          <p:cNvPr id="2" name="Title Placeholder 1"/>
          <p:cNvSpPr>
            <a:spLocks noGrp="1"/>
          </p:cNvSpPr>
          <p:nvPr>
            <p:ph type="title"/>
          </p:nvPr>
        </p:nvSpPr>
        <p:spPr>
          <a:xfrm>
            <a:off x="1179576" y="539496"/>
            <a:ext cx="9656064" cy="65836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latin typeface="+mn-lt"/>
                <a:ea typeface="Dotum" panose="020B0600000101010101" pitchFamily="34" charset="-127"/>
              </a:defRPr>
            </a:lvl1pPr>
          </a:lstStyle>
          <a:p>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latin typeface="+mn-lt"/>
                <a:ea typeface="Dotum" panose="020B0600000101010101" pitchFamily="34" charset="-127"/>
              </a:defRPr>
            </a:lvl1pPr>
          </a:lstStyle>
          <a:p>
            <a:endParaRPr lang="en-US" dirty="0"/>
          </a:p>
        </p:txBody>
      </p:sp>
      <p:sp>
        <p:nvSpPr>
          <p:cNvPr id="7" name="Rectangle 6">
            <a:extLst>
              <a:ext uri="{FF2B5EF4-FFF2-40B4-BE49-F238E27FC236}">
                <a16:creationId xmlns:a16="http://schemas.microsoft.com/office/drawing/2014/main" id="{50E2A00E-314B-CA37-CCBD-94813D1E896C}"/>
              </a:ext>
            </a:extLst>
          </p:cNvPr>
          <p:cNvSpPr/>
          <p:nvPr userDrawn="1"/>
        </p:nvSpPr>
        <p:spPr>
          <a:xfrm>
            <a:off x="10921126" y="533400"/>
            <a:ext cx="698500" cy="101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0B8820-418C-5DD4-500A-5BA7D1E7D843}"/>
              </a:ext>
            </a:extLst>
          </p:cNvPr>
          <p:cNvSpPr/>
          <p:nvPr userDrawn="1"/>
        </p:nvSpPr>
        <p:spPr>
          <a:xfrm rot="16200000">
            <a:off x="275684" y="5937228"/>
            <a:ext cx="698500" cy="101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25" r:id="rId2"/>
    <p:sldLayoutId id="2147483726" r:id="rId3"/>
    <p:sldLayoutId id="2147483732" r:id="rId4"/>
    <p:sldLayoutId id="2147483727" r:id="rId5"/>
    <p:sldLayoutId id="2147483733" r:id="rId6"/>
    <p:sldLayoutId id="2147483728" r:id="rId7"/>
    <p:sldLayoutId id="2147483729" r:id="rId8"/>
    <p:sldLayoutId id="2147483730" r:id="rId9"/>
    <p:sldLayoutId id="2147483731" r:id="rId10"/>
    <p:sldLayoutId id="2147483734" r:id="rId11"/>
  </p:sldLayoutIdLst>
  <p:hf hdr="0" dt="0"/>
  <p:txStyles>
    <p:titleStyle>
      <a:lvl1pPr algn="l" defTabSz="914400" rtl="0" eaLnBrk="1" latinLnBrk="0" hangingPunct="1">
        <a:lnSpc>
          <a:spcPct val="75000"/>
        </a:lnSpc>
        <a:spcBef>
          <a:spcPct val="0"/>
        </a:spcBef>
        <a:buNone/>
        <a:defRPr sz="4800" kern="1200" spc="-150" baseline="0">
          <a:solidFill>
            <a:schemeClr val="tx1"/>
          </a:solidFill>
          <a:latin typeface="+mj-lt"/>
          <a:ea typeface="Batang" panose="02030600000101010101" pitchFamily="18" charset="-127"/>
          <a:cs typeface="+mj-cs"/>
        </a:defRPr>
      </a:lvl1pPr>
    </p:titleStyle>
    <p:bodyStyle>
      <a:lvl1pPr marL="228600" indent="-182880" algn="l" defTabSz="914400" rtl="0" eaLnBrk="1" latinLnBrk="0" hangingPunct="1">
        <a:lnSpc>
          <a:spcPct val="90000"/>
        </a:lnSpc>
        <a:spcBef>
          <a:spcPts val="1400"/>
        </a:spcBef>
        <a:buClr>
          <a:schemeClr val="accent2"/>
        </a:buClr>
        <a:buSzPct val="80000"/>
        <a:buFont typeface="Corbel" pitchFamily="34" charset="0"/>
        <a:buChar char="•"/>
        <a:defRPr sz="2200" kern="1200">
          <a:solidFill>
            <a:schemeClr val="tx1"/>
          </a:solidFill>
          <a:latin typeface="+mn-lt"/>
          <a:ea typeface="Dotum" panose="020B0600000101010101" pitchFamily="34" charset="-127"/>
          <a:cs typeface="Mangal" panose="02040503050203030202" pitchFamily="18" charset="0"/>
        </a:defRPr>
      </a:lvl1pPr>
      <a:lvl2pPr marL="457200" indent="-182880" algn="l" defTabSz="914400" rtl="0" eaLnBrk="1" latinLnBrk="0" hangingPunct="1">
        <a:lnSpc>
          <a:spcPct val="90000"/>
        </a:lnSpc>
        <a:spcBef>
          <a:spcPts val="200"/>
        </a:spcBef>
        <a:spcAft>
          <a:spcPts val="400"/>
        </a:spcAft>
        <a:buClr>
          <a:schemeClr val="accent2"/>
        </a:buClr>
        <a:buSzPct val="80000"/>
        <a:buFont typeface="Corbel" pitchFamily="34" charset="0"/>
        <a:buChar char="•"/>
        <a:defRPr sz="2000" kern="1200">
          <a:solidFill>
            <a:schemeClr val="tx1"/>
          </a:solidFill>
          <a:latin typeface="+mn-lt"/>
          <a:ea typeface="Dotum" panose="020B0600000101010101" pitchFamily="34" charset="-127"/>
          <a:cs typeface="Mangal" panose="02040503050203030202" pitchFamily="18" charset="0"/>
        </a:defRPr>
      </a:lvl2pPr>
      <a:lvl3pPr marL="731520" indent="-182880" algn="l" defTabSz="914400" rtl="0" eaLnBrk="1" latinLnBrk="0" hangingPunct="1">
        <a:lnSpc>
          <a:spcPct val="90000"/>
        </a:lnSpc>
        <a:spcBef>
          <a:spcPts val="200"/>
        </a:spcBef>
        <a:spcAft>
          <a:spcPts val="400"/>
        </a:spcAft>
        <a:buClr>
          <a:schemeClr val="accent2"/>
        </a:buClr>
        <a:buSzPct val="80000"/>
        <a:buFont typeface="Corbel" pitchFamily="34" charset="0"/>
        <a:buChar char="•"/>
        <a:defRPr sz="1800" kern="1200">
          <a:solidFill>
            <a:schemeClr val="tx1"/>
          </a:solidFill>
          <a:latin typeface="+mn-lt"/>
          <a:ea typeface="Dotum" panose="020B0600000101010101" pitchFamily="34" charset="-127"/>
          <a:cs typeface="Mangal" panose="02040503050203030202" pitchFamily="18" charset="0"/>
        </a:defRPr>
      </a:lvl3pPr>
      <a:lvl4pPr marL="1005840" indent="-182880" algn="l" defTabSz="914400" rtl="0" eaLnBrk="1" latinLnBrk="0" hangingPunct="1">
        <a:lnSpc>
          <a:spcPct val="90000"/>
        </a:lnSpc>
        <a:spcBef>
          <a:spcPts val="200"/>
        </a:spcBef>
        <a:spcAft>
          <a:spcPts val="400"/>
        </a:spcAft>
        <a:buClr>
          <a:schemeClr val="accent2"/>
        </a:buClr>
        <a:buSzPct val="80000"/>
        <a:buFont typeface="Corbel" pitchFamily="34" charset="0"/>
        <a:buChar char="•"/>
        <a:defRPr sz="1600" kern="1200">
          <a:solidFill>
            <a:schemeClr val="tx1"/>
          </a:solidFill>
          <a:latin typeface="+mn-lt"/>
          <a:ea typeface="Dotum" panose="020B0600000101010101" pitchFamily="34" charset="-127"/>
          <a:cs typeface="Mangal" panose="02040503050203030202" pitchFamily="18" charset="0"/>
        </a:defRPr>
      </a:lvl4pPr>
      <a:lvl5pPr marL="1280160" indent="-182880" algn="l" defTabSz="914400" rtl="0" eaLnBrk="1" latinLnBrk="0" hangingPunct="1">
        <a:lnSpc>
          <a:spcPct val="90000"/>
        </a:lnSpc>
        <a:spcBef>
          <a:spcPts val="200"/>
        </a:spcBef>
        <a:spcAft>
          <a:spcPts val="400"/>
        </a:spcAft>
        <a:buClr>
          <a:schemeClr val="accent2"/>
        </a:buClr>
        <a:buSzPct val="80000"/>
        <a:buFont typeface="Corbel" pitchFamily="34" charset="0"/>
        <a:buChar char="•"/>
        <a:defRPr sz="1600" kern="1200">
          <a:solidFill>
            <a:schemeClr val="tx1"/>
          </a:solidFill>
          <a:latin typeface="+mn-lt"/>
          <a:ea typeface="Dotum" panose="020B0600000101010101" pitchFamily="34" charset="-127"/>
          <a:cs typeface="Mangal" panose="02040503050203030202" pitchFamily="18"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D923B-FF83-9857-9EE7-4B8BCBA95A2B}"/>
            </a:ext>
          </a:extLst>
        </p:cNvPr>
        <p:cNvGrpSpPr/>
        <p:nvPr/>
      </p:nvGrpSpPr>
      <p:grpSpPr>
        <a:xfrm>
          <a:off x="0" y="0"/>
          <a:ext cx="0" cy="0"/>
          <a:chOff x="0" y="0"/>
          <a:chExt cx="0" cy="0"/>
        </a:xfrm>
      </p:grpSpPr>
      <p:pic>
        <p:nvPicPr>
          <p:cNvPr id="6" name="Picture Placeholder 5" descr="A pear on a branch with leaves">
            <a:extLst>
              <a:ext uri="{FF2B5EF4-FFF2-40B4-BE49-F238E27FC236}">
                <a16:creationId xmlns:a16="http://schemas.microsoft.com/office/drawing/2014/main" id="{332A1BAE-90E3-4C17-1061-5FC45FBEF6C2}"/>
              </a:ext>
            </a:extLst>
          </p:cNvPr>
          <p:cNvPicPr>
            <a:picLocks noGrp="1" noChangeAspect="1"/>
          </p:cNvPicPr>
          <p:nvPr>
            <p:ph type="pic" sz="quarter" idx="10"/>
          </p:nvPr>
        </p:nvPicPr>
        <p:blipFill rotWithShape="1">
          <a:blip r:embed="rId3">
            <a:alphaModFix amt="50000"/>
          </a:blip>
          <a:srcRect l="3350" r="3350"/>
          <a:stretch/>
        </p:blipFill>
        <p:spPr>
          <a:xfrm>
            <a:off x="3969351" y="651776"/>
            <a:ext cx="4253298" cy="5554447"/>
          </a:xfrm>
          <a:noFill/>
        </p:spPr>
      </p:pic>
      <p:sp>
        <p:nvSpPr>
          <p:cNvPr id="3" name="Title 2">
            <a:extLst>
              <a:ext uri="{FF2B5EF4-FFF2-40B4-BE49-F238E27FC236}">
                <a16:creationId xmlns:a16="http://schemas.microsoft.com/office/drawing/2014/main" id="{E673B79D-3759-D354-5FC2-CC616720D78C}"/>
              </a:ext>
            </a:extLst>
          </p:cNvPr>
          <p:cNvSpPr>
            <a:spLocks noGrp="1"/>
          </p:cNvSpPr>
          <p:nvPr>
            <p:ph type="title"/>
          </p:nvPr>
        </p:nvSpPr>
        <p:spPr>
          <a:xfrm>
            <a:off x="769620" y="953383"/>
            <a:ext cx="10652760" cy="3986784"/>
          </a:xfrm>
        </p:spPr>
        <p:txBody>
          <a:bodyPr/>
          <a:lstStyle/>
          <a:p>
            <a:pPr lvl="0" algn="l"/>
            <a:r>
              <a:rPr lang="en-US" sz="7500" noProof="0" dirty="0"/>
              <a:t>Medicare,</a:t>
            </a:r>
            <a:br>
              <a:rPr lang="en-US" sz="7500" noProof="0" dirty="0"/>
            </a:br>
            <a:r>
              <a:rPr lang="en-US" sz="7500" noProof="0" dirty="0"/>
              <a:t>Hospice Commodification, and the limits of antitrust</a:t>
            </a:r>
            <a:endParaRPr lang="en-US" sz="7500" i="1" dirty="0"/>
          </a:p>
        </p:txBody>
      </p:sp>
      <p:sp>
        <p:nvSpPr>
          <p:cNvPr id="2" name="TextBox 1">
            <a:extLst>
              <a:ext uri="{FF2B5EF4-FFF2-40B4-BE49-F238E27FC236}">
                <a16:creationId xmlns:a16="http://schemas.microsoft.com/office/drawing/2014/main" id="{AB2716C9-9BE7-29C6-CB51-1CBC52843A2C}"/>
              </a:ext>
            </a:extLst>
          </p:cNvPr>
          <p:cNvSpPr txBox="1"/>
          <p:nvPr/>
        </p:nvSpPr>
        <p:spPr>
          <a:xfrm>
            <a:off x="769620" y="5104398"/>
            <a:ext cx="10927080" cy="1600438"/>
          </a:xfrm>
          <a:prstGeom prst="rect">
            <a:avLst/>
          </a:prstGeom>
          <a:solidFill>
            <a:schemeClr val="accent5">
              <a:lumMod val="20000"/>
              <a:lumOff val="80000"/>
              <a:alpha val="0"/>
            </a:schemeClr>
          </a:solidFill>
        </p:spPr>
        <p:txBody>
          <a:bodyPr wrap="square" rtlCol="0" anchor="ctr">
            <a:spAutoFit/>
          </a:bodyPr>
          <a:lstStyle/>
          <a:p>
            <a:endParaRPr lang="en-US" sz="2000" dirty="0">
              <a:solidFill>
                <a:srgbClr val="3D3C13"/>
              </a:solidFill>
              <a:latin typeface="+mj-lt"/>
            </a:endParaRPr>
          </a:p>
          <a:p>
            <a:r>
              <a:rPr lang="en-US" sz="2000" dirty="0">
                <a:solidFill>
                  <a:schemeClr val="accent5"/>
                </a:solidFill>
                <a:latin typeface="+mj-lt"/>
              </a:rPr>
              <a:t>Elle Rothermich </a:t>
            </a:r>
          </a:p>
          <a:p>
            <a:r>
              <a:rPr lang="en-US" sz="2000" dirty="0">
                <a:solidFill>
                  <a:schemeClr val="accent5"/>
                </a:solidFill>
                <a:latin typeface="+mj-lt"/>
              </a:rPr>
              <a:t>Deputy Director, Solomon Center for Health Law &amp; Policy</a:t>
            </a:r>
          </a:p>
          <a:p>
            <a:r>
              <a:rPr lang="en-US" sz="2000" dirty="0">
                <a:solidFill>
                  <a:schemeClr val="accent5"/>
                </a:solidFill>
                <a:latin typeface="+mj-lt"/>
              </a:rPr>
              <a:t>Yale Law School</a:t>
            </a:r>
          </a:p>
          <a:p>
            <a:endParaRPr lang="en-US" dirty="0">
              <a:latin typeface="+mj-lt"/>
            </a:endParaRPr>
          </a:p>
        </p:txBody>
      </p:sp>
      <p:sp>
        <p:nvSpPr>
          <p:cNvPr id="5" name="TextBox 4">
            <a:extLst>
              <a:ext uri="{FF2B5EF4-FFF2-40B4-BE49-F238E27FC236}">
                <a16:creationId xmlns:a16="http://schemas.microsoft.com/office/drawing/2014/main" id="{A3B06693-DA59-4204-C761-67685E7A8360}"/>
              </a:ext>
            </a:extLst>
          </p:cNvPr>
          <p:cNvSpPr txBox="1"/>
          <p:nvPr/>
        </p:nvSpPr>
        <p:spPr>
          <a:xfrm>
            <a:off x="5561076" y="651776"/>
            <a:ext cx="6126480" cy="830997"/>
          </a:xfrm>
          <a:prstGeom prst="rect">
            <a:avLst/>
          </a:prstGeom>
          <a:noFill/>
        </p:spPr>
        <p:txBody>
          <a:bodyPr wrap="square">
            <a:spAutoFit/>
          </a:bodyPr>
          <a:lstStyle/>
          <a:p>
            <a:pPr algn="r"/>
            <a:r>
              <a:rPr lang="en-US" sz="2400" dirty="0">
                <a:solidFill>
                  <a:schemeClr val="accent5"/>
                </a:solidFill>
                <a:latin typeface="+mj-lt"/>
              </a:rPr>
              <a:t>HLP 2026</a:t>
            </a:r>
          </a:p>
          <a:p>
            <a:pPr algn="r"/>
            <a:r>
              <a:rPr lang="en-US" sz="2400" dirty="0">
                <a:solidFill>
                  <a:schemeClr val="accent5"/>
                </a:solidFill>
                <a:latin typeface="+mj-lt"/>
              </a:rPr>
              <a:t>June 5, 2026</a:t>
            </a:r>
          </a:p>
        </p:txBody>
      </p:sp>
    </p:spTree>
    <p:extLst>
      <p:ext uri="{BB962C8B-B14F-4D97-AF65-F5344CB8AC3E}">
        <p14:creationId xmlns:p14="http://schemas.microsoft.com/office/powerpoint/2010/main" val="335454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3C13"/>
        </a:solidFill>
        <a:effectLst/>
      </p:bgPr>
    </p:bg>
    <p:spTree>
      <p:nvGrpSpPr>
        <p:cNvPr id="1" name=""/>
        <p:cNvGrpSpPr/>
        <p:nvPr/>
      </p:nvGrpSpPr>
      <p:grpSpPr>
        <a:xfrm>
          <a:off x="0" y="0"/>
          <a:ext cx="0" cy="0"/>
          <a:chOff x="0" y="0"/>
          <a:chExt cx="0" cy="0"/>
        </a:xfrm>
      </p:grpSpPr>
      <p:pic>
        <p:nvPicPr>
          <p:cNvPr id="1026" name="Picture 2" descr="Hospice male patient in hospital bed outside with doctor and black horse standing at beside.  ">
            <a:extLst>
              <a:ext uri="{FF2B5EF4-FFF2-40B4-BE49-F238E27FC236}">
                <a16:creationId xmlns:a16="http://schemas.microsoft.com/office/drawing/2014/main" id="{4003BE9B-5F28-640B-6606-15CEB2DE5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174" y="91702"/>
            <a:ext cx="8480663" cy="63604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FE76D37-8CCE-3FFC-A796-720B00002412}"/>
              </a:ext>
            </a:extLst>
          </p:cNvPr>
          <p:cNvSpPr>
            <a:spLocks noGrp="1"/>
          </p:cNvSpPr>
          <p:nvPr>
            <p:ph type="title"/>
          </p:nvPr>
        </p:nvSpPr>
        <p:spPr>
          <a:xfrm>
            <a:off x="3108439" y="4957012"/>
            <a:ext cx="9083561" cy="1179094"/>
          </a:xfrm>
          <a:solidFill>
            <a:srgbClr val="D7AF5B"/>
          </a:solidFill>
        </p:spPr>
        <p:txBody>
          <a:bodyPr anchor="ctr"/>
          <a:lstStyle/>
          <a:p>
            <a:r>
              <a:rPr lang="en-US" sz="8000" dirty="0"/>
              <a:t>What is </a:t>
            </a:r>
            <a:r>
              <a:rPr lang="en-US" sz="8000" dirty="0">
                <a:solidFill>
                  <a:srgbClr val="3C382C"/>
                </a:solidFill>
              </a:rPr>
              <a:t>hospice</a:t>
            </a:r>
            <a:r>
              <a:rPr lang="en-US" sz="6000" dirty="0"/>
              <a:t>?</a:t>
            </a:r>
          </a:p>
        </p:txBody>
      </p:sp>
      <p:sp>
        <p:nvSpPr>
          <p:cNvPr id="4" name="Slide Number Placeholder 3">
            <a:extLst>
              <a:ext uri="{FF2B5EF4-FFF2-40B4-BE49-F238E27FC236}">
                <a16:creationId xmlns:a16="http://schemas.microsoft.com/office/drawing/2014/main" id="{957ADCE7-DE5C-F0CB-128A-24C79761F80E}"/>
              </a:ext>
            </a:extLst>
          </p:cNvPr>
          <p:cNvSpPr>
            <a:spLocks noGrp="1"/>
          </p:cNvSpPr>
          <p:nvPr>
            <p:ph type="sldNum" sz="quarter" idx="12"/>
          </p:nvPr>
        </p:nvSpPr>
        <p:spPr>
          <a:xfrm>
            <a:off x="10515603" y="3007302"/>
            <a:ext cx="1175463" cy="529300"/>
          </a:xfrm>
        </p:spPr>
        <p:txBody>
          <a:bodyPr/>
          <a:lstStyle/>
          <a:p>
            <a:fld id="{4FAB73BC-B049-4115-A692-8D63A059BFB8}" type="slidenum">
              <a:rPr lang="en-US" smtClean="0">
                <a:solidFill>
                  <a:srgbClr val="D7AF5B"/>
                </a:solidFill>
              </a:rPr>
              <a:pPr/>
              <a:t>2</a:t>
            </a:fld>
            <a:endParaRPr lang="en-US" dirty="0">
              <a:solidFill>
                <a:srgbClr val="D7AF5B"/>
              </a:solidFill>
            </a:endParaRPr>
          </a:p>
        </p:txBody>
      </p:sp>
      <p:sp>
        <p:nvSpPr>
          <p:cNvPr id="2" name="TextBox 1">
            <a:extLst>
              <a:ext uri="{FF2B5EF4-FFF2-40B4-BE49-F238E27FC236}">
                <a16:creationId xmlns:a16="http://schemas.microsoft.com/office/drawing/2014/main" id="{C2ECB2D4-651D-133D-6313-043B638EDE87}"/>
              </a:ext>
            </a:extLst>
          </p:cNvPr>
          <p:cNvSpPr txBox="1"/>
          <p:nvPr/>
        </p:nvSpPr>
        <p:spPr>
          <a:xfrm>
            <a:off x="536494" y="6519718"/>
            <a:ext cx="6096000" cy="246221"/>
          </a:xfrm>
          <a:prstGeom prst="rect">
            <a:avLst/>
          </a:prstGeom>
          <a:noFill/>
        </p:spPr>
        <p:txBody>
          <a:bodyPr wrap="square">
            <a:spAutoFit/>
          </a:bodyPr>
          <a:lstStyle/>
          <a:p>
            <a:r>
              <a:rPr lang="en-US" sz="1000" dirty="0">
                <a:solidFill>
                  <a:srgbClr val="D7AF5B"/>
                </a:solidFill>
              </a:rPr>
              <a:t>https://www.hospice.com/florence-wald-mother-of-hospice-in-america/</a:t>
            </a:r>
          </a:p>
        </p:txBody>
      </p:sp>
    </p:spTree>
    <p:extLst>
      <p:ext uri="{BB962C8B-B14F-4D97-AF65-F5344CB8AC3E}">
        <p14:creationId xmlns:p14="http://schemas.microsoft.com/office/powerpoint/2010/main" val="89379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5D60DC1-1F43-E14F-6454-34B2187F9A8E}"/>
              </a:ext>
            </a:extLst>
          </p:cNvPr>
          <p:cNvSpPr>
            <a:spLocks noGrp="1"/>
          </p:cNvSpPr>
          <p:nvPr>
            <p:ph type="title"/>
          </p:nvPr>
        </p:nvSpPr>
        <p:spPr>
          <a:xfrm>
            <a:off x="252476" y="245788"/>
            <a:ext cx="9656064" cy="658368"/>
          </a:xfrm>
        </p:spPr>
        <p:txBody>
          <a:bodyPr/>
          <a:lstStyle/>
          <a:p>
            <a:r>
              <a:rPr lang="en-US" dirty="0"/>
              <a:t>U.S. Hospice Industry Growth</a:t>
            </a:r>
          </a:p>
        </p:txBody>
      </p:sp>
      <p:graphicFrame>
        <p:nvGraphicFramePr>
          <p:cNvPr id="6" name="Table Placeholder 2">
            <a:extLst>
              <a:ext uri="{FF2B5EF4-FFF2-40B4-BE49-F238E27FC236}">
                <a16:creationId xmlns:a16="http://schemas.microsoft.com/office/drawing/2014/main" id="{6454C191-1CD5-200B-D0F2-7F101BCDF970}"/>
              </a:ext>
            </a:extLst>
          </p:cNvPr>
          <p:cNvGraphicFramePr>
            <a:graphicFrameLocks noGrp="1"/>
          </p:cNvGraphicFramePr>
          <p:nvPr>
            <p:ph type="tbl" sz="quarter" idx="15"/>
            <p:extLst>
              <p:ext uri="{D42A27DB-BD31-4B8C-83A1-F6EECF244321}">
                <p14:modId xmlns:p14="http://schemas.microsoft.com/office/powerpoint/2010/main" val="2660159992"/>
              </p:ext>
            </p:extLst>
          </p:nvPr>
        </p:nvGraphicFramePr>
        <p:xfrm>
          <a:off x="988319" y="1031673"/>
          <a:ext cx="5376861" cy="4480558"/>
        </p:xfrm>
        <a:graphic>
          <a:graphicData uri="http://schemas.openxmlformats.org/drawingml/2006/table">
            <a:tbl>
              <a:tblPr firstRow="1" bandRow="1">
                <a:tableStyleId>{5DA37D80-6434-44D0-A028-1B22A696006F}</a:tableStyleId>
              </a:tblPr>
              <a:tblGrid>
                <a:gridCol w="2694201">
                  <a:extLst>
                    <a:ext uri="{9D8B030D-6E8A-4147-A177-3AD203B41FA5}">
                      <a16:colId xmlns:a16="http://schemas.microsoft.com/office/drawing/2014/main" val="4076170109"/>
                    </a:ext>
                  </a:extLst>
                </a:gridCol>
                <a:gridCol w="2682660">
                  <a:extLst>
                    <a:ext uri="{9D8B030D-6E8A-4147-A177-3AD203B41FA5}">
                      <a16:colId xmlns:a16="http://schemas.microsoft.com/office/drawing/2014/main" val="1858434544"/>
                    </a:ext>
                  </a:extLst>
                </a:gridCol>
              </a:tblGrid>
              <a:tr h="475828">
                <a:tc>
                  <a:txBody>
                    <a:bodyPr/>
                    <a:lstStyle/>
                    <a:p>
                      <a:pPr algn="ctr"/>
                      <a:r>
                        <a:rPr lang="en-US" dirty="0"/>
                        <a:t>Year</a:t>
                      </a:r>
                    </a:p>
                  </a:txBody>
                  <a:tcPr anchor="ctr"/>
                </a:tc>
                <a:tc>
                  <a:txBody>
                    <a:bodyPr/>
                    <a:lstStyle/>
                    <a:p>
                      <a:pPr algn="ctr"/>
                      <a:r>
                        <a:rPr lang="en-US" dirty="0"/>
                        <a:t>For-Profit (Total)</a:t>
                      </a:r>
                    </a:p>
                  </a:txBody>
                  <a:tcPr anchor="ctr"/>
                </a:tc>
                <a:extLst>
                  <a:ext uri="{0D108BD9-81ED-4DB2-BD59-A6C34878D82A}">
                    <a16:rowId xmlns:a16="http://schemas.microsoft.com/office/drawing/2014/main" val="1527639249"/>
                  </a:ext>
                </a:extLst>
              </a:tr>
              <a:tr h="667455">
                <a:tc>
                  <a:txBody>
                    <a:bodyPr/>
                    <a:lstStyle/>
                    <a:p>
                      <a:pPr algn="ctr"/>
                      <a:r>
                        <a:rPr lang="en-US" b="0" dirty="0"/>
                        <a:t>1971</a:t>
                      </a:r>
                    </a:p>
                  </a:txBody>
                  <a:tcPr anchor="ctr"/>
                </a:tc>
                <a:tc>
                  <a:txBody>
                    <a:bodyPr/>
                    <a:lstStyle/>
                    <a:p>
                      <a:pPr algn="ctr"/>
                      <a:r>
                        <a:rPr lang="en-US" dirty="0"/>
                        <a:t>0 (1)</a:t>
                      </a:r>
                    </a:p>
                  </a:txBody>
                  <a:tcPr anchor="ctr"/>
                </a:tc>
                <a:extLst>
                  <a:ext uri="{0D108BD9-81ED-4DB2-BD59-A6C34878D82A}">
                    <a16:rowId xmlns:a16="http://schemas.microsoft.com/office/drawing/2014/main" val="10671107"/>
                  </a:ext>
                </a:extLst>
              </a:tr>
              <a:tr h="667455">
                <a:tc>
                  <a:txBody>
                    <a:bodyPr/>
                    <a:lstStyle/>
                    <a:p>
                      <a:pPr algn="ctr"/>
                      <a:r>
                        <a:rPr lang="en-US" dirty="0"/>
                        <a:t>1979</a:t>
                      </a:r>
                      <a:endParaRPr lang="en-US" b="1" dirty="0"/>
                    </a:p>
                  </a:txBody>
                  <a:tcPr anchor="ctr"/>
                </a:tc>
                <a:tc>
                  <a:txBody>
                    <a:bodyPr/>
                    <a:lstStyle/>
                    <a:p>
                      <a:pPr algn="ctr"/>
                      <a:r>
                        <a:rPr lang="en-US" dirty="0"/>
                        <a:t>4 (~59*)</a:t>
                      </a:r>
                    </a:p>
                  </a:txBody>
                  <a:tcPr anchor="ctr"/>
                </a:tc>
                <a:extLst>
                  <a:ext uri="{0D108BD9-81ED-4DB2-BD59-A6C34878D82A}">
                    <a16:rowId xmlns:a16="http://schemas.microsoft.com/office/drawing/2014/main" val="3418955261"/>
                  </a:ext>
                </a:extLst>
              </a:tr>
              <a:tr h="667455">
                <a:tc>
                  <a:txBody>
                    <a:bodyPr/>
                    <a:lstStyle/>
                    <a:p>
                      <a:pPr algn="ctr"/>
                      <a:r>
                        <a:rPr lang="en-US" b="0" dirty="0"/>
                        <a:t>1980</a:t>
                      </a:r>
                    </a:p>
                  </a:txBody>
                  <a:tcPr anchor="ctr"/>
                </a:tc>
                <a:tc>
                  <a:txBody>
                    <a:bodyPr/>
                    <a:lstStyle/>
                    <a:p>
                      <a:pPr algn="ctr"/>
                      <a:r>
                        <a:rPr lang="en-US" dirty="0"/>
                        <a:t>4? (233+*)</a:t>
                      </a:r>
                    </a:p>
                  </a:txBody>
                  <a:tcPr anchor="ctr"/>
                </a:tc>
                <a:extLst>
                  <a:ext uri="{0D108BD9-81ED-4DB2-BD59-A6C34878D82A}">
                    <a16:rowId xmlns:a16="http://schemas.microsoft.com/office/drawing/2014/main" val="101939332"/>
                  </a:ext>
                </a:extLst>
              </a:tr>
              <a:tr h="667455">
                <a:tc>
                  <a:txBody>
                    <a:bodyPr/>
                    <a:lstStyle/>
                    <a:p>
                      <a:pPr algn="ctr"/>
                      <a:r>
                        <a:rPr lang="en-US" dirty="0"/>
                        <a:t>1984</a:t>
                      </a:r>
                    </a:p>
                  </a:txBody>
                  <a:tcPr anchor="ctr"/>
                </a:tc>
                <a:tc>
                  <a:txBody>
                    <a:bodyPr/>
                    <a:lstStyle/>
                    <a:p>
                      <a:pPr algn="ctr"/>
                      <a:r>
                        <a:rPr lang="en-US" dirty="0"/>
                        <a:t>4 (40)</a:t>
                      </a:r>
                    </a:p>
                  </a:txBody>
                  <a:tcPr anchor="ctr"/>
                </a:tc>
                <a:extLst>
                  <a:ext uri="{0D108BD9-81ED-4DB2-BD59-A6C34878D82A}">
                    <a16:rowId xmlns:a16="http://schemas.microsoft.com/office/drawing/2014/main" val="1518902757"/>
                  </a:ext>
                </a:extLst>
              </a:tr>
              <a:tr h="667455">
                <a:tc>
                  <a:txBody>
                    <a:bodyPr/>
                    <a:lstStyle/>
                    <a:p>
                      <a:pPr algn="ctr"/>
                      <a:r>
                        <a:rPr lang="en-US" dirty="0"/>
                        <a:t>1999</a:t>
                      </a:r>
                    </a:p>
                  </a:txBody>
                  <a:tcPr anchor="ctr"/>
                </a:tc>
                <a:tc>
                  <a:txBody>
                    <a:bodyPr/>
                    <a:lstStyle/>
                    <a:p>
                      <a:pPr algn="ctr"/>
                      <a:r>
                        <a:rPr lang="en-US" dirty="0"/>
                        <a:t>~675 (2,255)</a:t>
                      </a:r>
                    </a:p>
                  </a:txBody>
                  <a:tcPr anchor="ctr"/>
                </a:tc>
                <a:extLst>
                  <a:ext uri="{0D108BD9-81ED-4DB2-BD59-A6C34878D82A}">
                    <a16:rowId xmlns:a16="http://schemas.microsoft.com/office/drawing/2014/main" val="2854133869"/>
                  </a:ext>
                </a:extLst>
              </a:tr>
              <a:tr h="667455">
                <a:tc>
                  <a:txBody>
                    <a:bodyPr/>
                    <a:lstStyle/>
                    <a:p>
                      <a:pPr lvl="0" algn="ctr">
                        <a:buNone/>
                      </a:pPr>
                      <a:r>
                        <a:rPr lang="en-US" dirty="0"/>
                        <a:t>2024</a:t>
                      </a:r>
                    </a:p>
                  </a:txBody>
                  <a:tcPr anchor="ctr"/>
                </a:tc>
                <a:tc>
                  <a:txBody>
                    <a:bodyPr/>
                    <a:lstStyle/>
                    <a:p>
                      <a:pPr algn="ctr"/>
                      <a:r>
                        <a:rPr lang="en-US" dirty="0"/>
                        <a:t>~4,400 (~6,000)</a:t>
                      </a:r>
                    </a:p>
                  </a:txBody>
                  <a:tcPr anchor="ctr"/>
                </a:tc>
                <a:extLst>
                  <a:ext uri="{0D108BD9-81ED-4DB2-BD59-A6C34878D82A}">
                    <a16:rowId xmlns:a16="http://schemas.microsoft.com/office/drawing/2014/main" val="1780349918"/>
                  </a:ext>
                </a:extLst>
              </a:tr>
            </a:tbl>
          </a:graphicData>
        </a:graphic>
      </p:graphicFrame>
      <p:sp>
        <p:nvSpPr>
          <p:cNvPr id="3" name="Slide Number Placeholder 2">
            <a:extLst>
              <a:ext uri="{FF2B5EF4-FFF2-40B4-BE49-F238E27FC236}">
                <a16:creationId xmlns:a16="http://schemas.microsoft.com/office/drawing/2014/main" id="{752482EC-FE70-D052-E8B4-DF0694BE095F}"/>
              </a:ext>
            </a:extLst>
          </p:cNvPr>
          <p:cNvSpPr>
            <a:spLocks noGrp="1"/>
          </p:cNvSpPr>
          <p:nvPr>
            <p:ph type="sldNum" sz="quarter" idx="12"/>
          </p:nvPr>
        </p:nvSpPr>
        <p:spPr>
          <a:xfrm>
            <a:off x="10515603" y="3007302"/>
            <a:ext cx="1175463" cy="529300"/>
          </a:xfrm>
        </p:spPr>
        <p:txBody>
          <a:bodyPr/>
          <a:lstStyle/>
          <a:p>
            <a:fld id="{4FAB73BC-B049-4115-A692-8D63A059BFB8}" type="slidenum">
              <a:rPr lang="en-US" smtClean="0"/>
              <a:pPr/>
              <a:t>3</a:t>
            </a:fld>
            <a:endParaRPr lang="en-US" dirty="0"/>
          </a:p>
        </p:txBody>
      </p:sp>
      <p:sp>
        <p:nvSpPr>
          <p:cNvPr id="8" name="Content Placeholder 4">
            <a:extLst>
              <a:ext uri="{FF2B5EF4-FFF2-40B4-BE49-F238E27FC236}">
                <a16:creationId xmlns:a16="http://schemas.microsoft.com/office/drawing/2014/main" id="{1C1E52E2-C7FC-26D7-5CD2-72410A0E8568}"/>
              </a:ext>
            </a:extLst>
          </p:cNvPr>
          <p:cNvSpPr>
            <a:spLocks noGrp="1"/>
          </p:cNvSpPr>
          <p:nvPr>
            <p:ph sz="quarter" idx="14"/>
          </p:nvPr>
        </p:nvSpPr>
        <p:spPr>
          <a:xfrm>
            <a:off x="6700569" y="1205058"/>
            <a:ext cx="4402765" cy="4434690"/>
          </a:xfrm>
        </p:spPr>
        <p:txBody>
          <a:bodyPr anchor="ctr">
            <a:normAutofit/>
          </a:bodyPr>
          <a:lstStyle/>
          <a:p>
            <a:pPr marL="274320" lvl="1" indent="0">
              <a:buNone/>
            </a:pPr>
            <a:r>
              <a:rPr lang="en-US" sz="2400" i="1" dirty="0"/>
              <a:t>The Medicare benefit “created” the hospice industry by catalyzing structural changes, most notably:</a:t>
            </a:r>
          </a:p>
          <a:p>
            <a:r>
              <a:rPr lang="en-US" sz="2400" b="1" dirty="0"/>
              <a:t>ownership type &amp; structure </a:t>
            </a:r>
            <a:r>
              <a:rPr lang="en-US" sz="2400" dirty="0"/>
              <a:t>(nonprofit </a:t>
            </a:r>
            <a:r>
              <a:rPr lang="en-US" sz="2400" dirty="0">
                <a:sym typeface="Wingdings" panose="05000000000000000000" pitchFamily="2" charset="2"/>
              </a:rPr>
              <a:t> small for-profit  complex for-profit)</a:t>
            </a:r>
            <a:endParaRPr lang="en-US" sz="2400" dirty="0"/>
          </a:p>
          <a:p>
            <a:r>
              <a:rPr lang="en-US" sz="2400" b="1" dirty="0"/>
              <a:t>primary service location</a:t>
            </a:r>
            <a:r>
              <a:rPr lang="en-US" sz="2400" dirty="0"/>
              <a:t> (hospital </a:t>
            </a:r>
            <a:r>
              <a:rPr lang="en-US" sz="2400" dirty="0">
                <a:sym typeface="Wingdings" panose="05000000000000000000" pitchFamily="2" charset="2"/>
              </a:rPr>
              <a:t> </a:t>
            </a:r>
            <a:r>
              <a:rPr lang="en-US" sz="2400" dirty="0"/>
              <a:t>home-based)</a:t>
            </a:r>
          </a:p>
          <a:p>
            <a:endParaRPr lang="en-US" dirty="0"/>
          </a:p>
        </p:txBody>
      </p:sp>
      <p:sp>
        <p:nvSpPr>
          <p:cNvPr id="9" name="Content Placeholder 4">
            <a:extLst>
              <a:ext uri="{FF2B5EF4-FFF2-40B4-BE49-F238E27FC236}">
                <a16:creationId xmlns:a16="http://schemas.microsoft.com/office/drawing/2014/main" id="{789F896E-AFED-B258-276C-5640B6E63A73}"/>
              </a:ext>
            </a:extLst>
          </p:cNvPr>
          <p:cNvSpPr txBox="1">
            <a:spLocks/>
          </p:cNvSpPr>
          <p:nvPr/>
        </p:nvSpPr>
        <p:spPr>
          <a:xfrm>
            <a:off x="924819" y="5639748"/>
            <a:ext cx="5376861" cy="564921"/>
          </a:xfrm>
          <a:prstGeom prst="rect">
            <a:avLst/>
          </a:prstGeom>
        </p:spPr>
        <p:txBody>
          <a:bodyPr vert="horz" lIns="91440" tIns="45720" rIns="91440" bIns="45720" rtlCol="0" anchor="ctr">
            <a:normAutofit fontScale="62500" lnSpcReduction="20000"/>
          </a:bodyPr>
          <a:lstStyle>
            <a:lvl1pPr marL="228600" indent="-182880" algn="l" defTabSz="914400" rtl="0" eaLnBrk="1" latinLnBrk="0" hangingPunct="1">
              <a:lnSpc>
                <a:spcPct val="100000"/>
              </a:lnSpc>
              <a:spcBef>
                <a:spcPts val="1400"/>
              </a:spcBef>
              <a:buClr>
                <a:schemeClr val="accent2"/>
              </a:buClr>
              <a:buSzPct val="80000"/>
              <a:buFont typeface="Arial" panose="020B0604020202020204" pitchFamily="34" charset="0"/>
              <a:buChar char="•"/>
              <a:defRPr sz="1800" kern="1200">
                <a:solidFill>
                  <a:schemeClr val="tx1"/>
                </a:solidFill>
                <a:latin typeface="+mn-lt"/>
                <a:ea typeface="Dotum" panose="020B0600000101010101" pitchFamily="34" charset="-127"/>
                <a:cs typeface="Mangal" panose="02040503050203030202" pitchFamily="18" charset="0"/>
              </a:defRPr>
            </a:lvl1pPr>
            <a:lvl2pPr marL="457200" indent="-182880" algn="l" defTabSz="914400" rtl="0" eaLnBrk="1" latinLnBrk="0" hangingPunct="1">
              <a:lnSpc>
                <a:spcPct val="90000"/>
              </a:lnSpc>
              <a:spcBef>
                <a:spcPts val="200"/>
              </a:spcBef>
              <a:spcAft>
                <a:spcPts val="400"/>
              </a:spcAft>
              <a:buClr>
                <a:schemeClr val="accent2"/>
              </a:buClr>
              <a:buSzPct val="80000"/>
              <a:buFont typeface="Arial" panose="020B0604020202020204" pitchFamily="34" charset="0"/>
              <a:buChar char="•"/>
              <a:defRPr sz="1600" kern="1200">
                <a:solidFill>
                  <a:schemeClr val="tx1"/>
                </a:solidFill>
                <a:latin typeface="+mn-lt"/>
                <a:ea typeface="Dotum" panose="020B0600000101010101" pitchFamily="34" charset="-127"/>
                <a:cs typeface="Mangal" panose="02040503050203030202" pitchFamily="18" charset="0"/>
              </a:defRPr>
            </a:lvl2pPr>
            <a:lvl3pPr marL="834390" indent="-182880" algn="l" defTabSz="914400" rtl="0" eaLnBrk="1" latinLnBrk="0" hangingPunct="1">
              <a:lnSpc>
                <a:spcPct val="90000"/>
              </a:lnSpc>
              <a:spcBef>
                <a:spcPts val="200"/>
              </a:spcBef>
              <a:spcAft>
                <a:spcPts val="400"/>
              </a:spcAft>
              <a:buClr>
                <a:schemeClr val="accent2"/>
              </a:buClr>
              <a:buSzPct val="80000"/>
              <a:buFont typeface="Arial" panose="020B0604020202020204" pitchFamily="34" charset="0"/>
              <a:buChar char="•"/>
              <a:defRPr sz="1600" kern="1200">
                <a:solidFill>
                  <a:schemeClr val="tx1"/>
                </a:solidFill>
                <a:latin typeface="+mn-lt"/>
                <a:ea typeface="Dotum" panose="020B0600000101010101" pitchFamily="34" charset="-127"/>
                <a:cs typeface="Mangal" panose="02040503050203030202" pitchFamily="18" charset="0"/>
              </a:defRPr>
            </a:lvl3pPr>
            <a:lvl4pPr marL="1108710" indent="-182880" algn="l" defTabSz="914400" rtl="0" eaLnBrk="1" latinLnBrk="0" hangingPunct="1">
              <a:lnSpc>
                <a:spcPct val="90000"/>
              </a:lnSpc>
              <a:spcBef>
                <a:spcPts val="200"/>
              </a:spcBef>
              <a:spcAft>
                <a:spcPts val="400"/>
              </a:spcAft>
              <a:buClr>
                <a:schemeClr val="accent2"/>
              </a:buClr>
              <a:buSzPct val="80000"/>
              <a:buFont typeface="Arial" panose="020B0604020202020204" pitchFamily="34" charset="0"/>
              <a:buChar char="•"/>
              <a:defRPr sz="1600" kern="1200">
                <a:solidFill>
                  <a:schemeClr val="tx1"/>
                </a:solidFill>
                <a:latin typeface="+mn-lt"/>
                <a:ea typeface="Dotum" panose="020B0600000101010101" pitchFamily="34" charset="-127"/>
                <a:cs typeface="Mangal" panose="02040503050203030202" pitchFamily="18" charset="0"/>
              </a:defRPr>
            </a:lvl4pPr>
            <a:lvl5pPr marL="1383030" indent="-182880" algn="l" defTabSz="914400" rtl="0" eaLnBrk="1" latinLnBrk="0" hangingPunct="1">
              <a:lnSpc>
                <a:spcPct val="90000"/>
              </a:lnSpc>
              <a:spcBef>
                <a:spcPts val="200"/>
              </a:spcBef>
              <a:spcAft>
                <a:spcPts val="400"/>
              </a:spcAft>
              <a:buClr>
                <a:schemeClr val="accent2"/>
              </a:buClr>
              <a:buSzPct val="80000"/>
              <a:buFont typeface="Arial" panose="020B0604020202020204" pitchFamily="34" charset="0"/>
              <a:buChar char="•"/>
              <a:defRPr sz="1600" kern="1200">
                <a:solidFill>
                  <a:schemeClr val="tx1"/>
                </a:solidFill>
                <a:latin typeface="+mn-lt"/>
                <a:ea typeface="Dotum" panose="020B0600000101010101" pitchFamily="34" charset="-127"/>
                <a:cs typeface="Mangal" panose="02040503050203030202" pitchFamily="18"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b="1" dirty="0"/>
              <a:t>*</a:t>
            </a:r>
            <a:r>
              <a:rPr lang="en-US" i="1" dirty="0"/>
              <a:t>Before Medicare hospice benefit. </a:t>
            </a:r>
            <a:r>
              <a:rPr lang="en-US" dirty="0"/>
              <a:t>These are government estimates (GAO, CMS) of the total number of hospices of any kind operating that year; all other years are Medicare-certified hospices only.</a:t>
            </a:r>
          </a:p>
        </p:txBody>
      </p:sp>
    </p:spTree>
    <p:extLst>
      <p:ext uri="{BB962C8B-B14F-4D97-AF65-F5344CB8AC3E}">
        <p14:creationId xmlns:p14="http://schemas.microsoft.com/office/powerpoint/2010/main" val="193639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1CA0-30B1-932D-8520-D9860E05D704}"/>
              </a:ext>
            </a:extLst>
          </p:cNvPr>
          <p:cNvSpPr>
            <a:spLocks noGrp="1"/>
          </p:cNvSpPr>
          <p:nvPr>
            <p:ph type="title"/>
          </p:nvPr>
        </p:nvSpPr>
        <p:spPr>
          <a:xfrm>
            <a:off x="382134" y="294948"/>
            <a:ext cx="9656064" cy="658368"/>
          </a:xfrm>
        </p:spPr>
        <p:txBody>
          <a:bodyPr/>
          <a:lstStyle/>
          <a:p>
            <a:r>
              <a:rPr lang="en-US" dirty="0"/>
              <a:t>The Medicare Hospice Benefit</a:t>
            </a:r>
          </a:p>
        </p:txBody>
      </p:sp>
      <p:sp>
        <p:nvSpPr>
          <p:cNvPr id="5" name="Content Placeholder 4">
            <a:extLst>
              <a:ext uri="{FF2B5EF4-FFF2-40B4-BE49-F238E27FC236}">
                <a16:creationId xmlns:a16="http://schemas.microsoft.com/office/drawing/2014/main" id="{B4D15517-755B-6252-1B47-B7F915AE74FD}"/>
              </a:ext>
            </a:extLst>
          </p:cNvPr>
          <p:cNvSpPr>
            <a:spLocks noGrp="1"/>
          </p:cNvSpPr>
          <p:nvPr>
            <p:ph sz="quarter" idx="14"/>
          </p:nvPr>
        </p:nvSpPr>
        <p:spPr>
          <a:xfrm>
            <a:off x="616688" y="963949"/>
            <a:ext cx="10653823" cy="5319894"/>
          </a:xfrm>
        </p:spPr>
        <p:txBody>
          <a:bodyPr>
            <a:noAutofit/>
          </a:bodyPr>
          <a:lstStyle/>
          <a:p>
            <a:r>
              <a:rPr lang="en-US" sz="2000" b="1" dirty="0"/>
              <a:t>Introduced</a:t>
            </a:r>
            <a:r>
              <a:rPr lang="en-US" sz="2000" dirty="0"/>
              <a:t>: Tax Equity and Fiscal Responsibility Act of 1982 (TEFRA)</a:t>
            </a:r>
          </a:p>
          <a:p>
            <a:r>
              <a:rPr lang="en-US" sz="2000" b="1" dirty="0"/>
              <a:t>Federal Regulations: </a:t>
            </a:r>
            <a:r>
              <a:rPr lang="en-US" sz="2000" dirty="0"/>
              <a:t>42 CFR § 418 </a:t>
            </a:r>
          </a:p>
          <a:p>
            <a:r>
              <a:rPr lang="en-US" sz="2000" b="1" dirty="0"/>
              <a:t>Reimbursement Methodology: </a:t>
            </a:r>
            <a:r>
              <a:rPr lang="en-US" sz="2000" dirty="0"/>
              <a:t>Per diem with annual caps </a:t>
            </a:r>
            <a:endParaRPr lang="en-US" sz="2000" b="1" dirty="0"/>
          </a:p>
          <a:p>
            <a:r>
              <a:rPr lang="en-US" sz="2000" b="1" dirty="0"/>
              <a:t>Major Requirements for Medicare Beneficiaries:</a:t>
            </a:r>
          </a:p>
          <a:p>
            <a:pPr lvl="1"/>
            <a:r>
              <a:rPr lang="en-US" sz="2000" dirty="0"/>
              <a:t>6-month </a:t>
            </a:r>
            <a:r>
              <a:rPr lang="en-US" sz="2000" b="1" dirty="0"/>
              <a:t>terminal</a:t>
            </a:r>
            <a:r>
              <a:rPr lang="en-US" sz="2000" dirty="0"/>
              <a:t> prognosis, if disease follows its “normal course”</a:t>
            </a:r>
          </a:p>
          <a:p>
            <a:pPr lvl="1"/>
            <a:r>
              <a:rPr lang="en-US" sz="2000" dirty="0"/>
              <a:t>Must </a:t>
            </a:r>
            <a:r>
              <a:rPr lang="en-US" sz="2000" b="1" dirty="0"/>
              <a:t>waive</a:t>
            </a:r>
            <a:r>
              <a:rPr lang="en-US" sz="2000" dirty="0"/>
              <a:t> coverage of all curative (</a:t>
            </a:r>
            <a:r>
              <a:rPr lang="en-US" sz="2000" i="1" dirty="0"/>
              <a:t>i.e., </a:t>
            </a:r>
            <a:r>
              <a:rPr lang="en-US" sz="2000" b="1" dirty="0"/>
              <a:t>non-hospice</a:t>
            </a:r>
            <a:r>
              <a:rPr lang="en-US" sz="2000" dirty="0"/>
              <a:t>)</a:t>
            </a:r>
            <a:r>
              <a:rPr lang="en-US" sz="2000" b="1" dirty="0"/>
              <a:t> treatment </a:t>
            </a:r>
            <a:r>
              <a:rPr lang="en-US" sz="2000" dirty="0"/>
              <a:t>related to terminal condition</a:t>
            </a:r>
          </a:p>
          <a:p>
            <a:pPr lvl="1"/>
            <a:r>
              <a:rPr lang="en-US" sz="2000" dirty="0"/>
              <a:t>Chosen hospice </a:t>
            </a:r>
            <a:r>
              <a:rPr lang="en-US" sz="2000" b="1" dirty="0"/>
              <a:t>provides or directs </a:t>
            </a:r>
            <a:r>
              <a:rPr lang="en-US" sz="2000" dirty="0"/>
              <a:t>all care </a:t>
            </a:r>
          </a:p>
          <a:p>
            <a:r>
              <a:rPr lang="en-US" sz="2000" b="1" dirty="0"/>
              <a:t>Major Requirements for Medicare-Certified Hospice Providers:</a:t>
            </a:r>
          </a:p>
          <a:p>
            <a:pPr lvl="1"/>
            <a:r>
              <a:rPr lang="en-US" sz="2000" dirty="0"/>
              <a:t>Must be primarily engaged in providing </a:t>
            </a:r>
            <a:r>
              <a:rPr lang="en-US" sz="2000" b="1" dirty="0"/>
              <a:t>core hospice services </a:t>
            </a:r>
            <a:r>
              <a:rPr lang="en-US" sz="2000" dirty="0"/>
              <a:t>(physician, nursing, medical social worker, counseling incl. bereavement)</a:t>
            </a:r>
          </a:p>
          <a:p>
            <a:pPr lvl="1"/>
            <a:r>
              <a:rPr lang="en-US" sz="2000" dirty="0"/>
              <a:t>Generally, </a:t>
            </a:r>
            <a:r>
              <a:rPr lang="en-US" sz="2000" b="1" dirty="0"/>
              <a:t>cannot contract out </a:t>
            </a:r>
            <a:r>
              <a:rPr lang="en-US" sz="2000" dirty="0"/>
              <a:t>core services </a:t>
            </a:r>
          </a:p>
          <a:p>
            <a:pPr lvl="1"/>
            <a:r>
              <a:rPr lang="en-US" sz="2000" dirty="0"/>
              <a:t>Generally, must use </a:t>
            </a:r>
            <a:r>
              <a:rPr lang="en-US" sz="2000" b="1" dirty="0"/>
              <a:t>volunteers</a:t>
            </a:r>
          </a:p>
          <a:p>
            <a:pPr lvl="1"/>
            <a:r>
              <a:rPr lang="en-US" sz="2000" dirty="0"/>
              <a:t>Must adhere to quality &amp; </a:t>
            </a:r>
            <a:r>
              <a:rPr lang="en-US" sz="2000" b="1" dirty="0"/>
              <a:t>anti-fraud</a:t>
            </a:r>
            <a:r>
              <a:rPr lang="en-US" sz="2000" dirty="0"/>
              <a:t> measures (added 2010s, 2020s)</a:t>
            </a:r>
            <a:endParaRPr lang="en-US" sz="2000" i="1" dirty="0"/>
          </a:p>
        </p:txBody>
      </p:sp>
      <p:sp>
        <p:nvSpPr>
          <p:cNvPr id="3" name="Slide Number Placeholder 2">
            <a:extLst>
              <a:ext uri="{FF2B5EF4-FFF2-40B4-BE49-F238E27FC236}">
                <a16:creationId xmlns:a16="http://schemas.microsoft.com/office/drawing/2014/main" id="{3AEE391D-1539-626A-8B71-B2E3F3E91771}"/>
              </a:ext>
            </a:extLst>
          </p:cNvPr>
          <p:cNvSpPr>
            <a:spLocks noGrp="1"/>
          </p:cNvSpPr>
          <p:nvPr>
            <p:ph type="sldNum" sz="quarter" idx="12"/>
          </p:nvPr>
        </p:nvSpPr>
        <p:spPr>
          <a:xfrm>
            <a:off x="10515603" y="3007302"/>
            <a:ext cx="1175463" cy="529300"/>
          </a:xfrm>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4827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ospice male patient in hospital bed outside with doctor and black horse standing at beside.  ">
            <a:extLst>
              <a:ext uri="{FF2B5EF4-FFF2-40B4-BE49-F238E27FC236}">
                <a16:creationId xmlns:a16="http://schemas.microsoft.com/office/drawing/2014/main" id="{2C7491DE-99F3-5EB6-4490-3FB8E67598B1}"/>
              </a:ext>
            </a:extLst>
          </p:cNvPr>
          <p:cNvPicPr>
            <a:picLocks noChangeAspect="1" noChangeArrowheads="1"/>
          </p:cNvPicPr>
          <p:nvPr/>
        </p:nvPicPr>
        <p:blipFill rotWithShape="1">
          <a:blip r:embed="rId3">
            <a:grayscl/>
            <a:alphaModFix amt="70000"/>
            <a:extLst>
              <a:ext uri="{28A0092B-C50C-407E-A947-70E740481C1C}">
                <a14:useLocalDpi xmlns:a14="http://schemas.microsoft.com/office/drawing/2010/main" val="0"/>
              </a:ext>
            </a:extLst>
          </a:blip>
          <a:srcRect l="13500" t="2959" r="-86" b="10455"/>
          <a:stretch>
            <a:fillRect/>
          </a:stretch>
        </p:blipFill>
        <p:spPr bwMode="auto">
          <a:xfrm>
            <a:off x="2413367" y="667024"/>
            <a:ext cx="7365266" cy="5523951"/>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9B4920F-83FC-6840-75DA-1FAEE6EDF556}"/>
              </a:ext>
            </a:extLst>
          </p:cNvPr>
          <p:cNvSpPr>
            <a:spLocks noGrp="1"/>
          </p:cNvSpPr>
          <p:nvPr>
            <p:ph type="title"/>
          </p:nvPr>
        </p:nvSpPr>
        <p:spPr>
          <a:xfrm>
            <a:off x="769620" y="2105246"/>
            <a:ext cx="10652760" cy="4526279"/>
          </a:xfrm>
        </p:spPr>
        <p:txBody>
          <a:bodyPr/>
          <a:lstStyle/>
          <a:p>
            <a:pPr algn="l"/>
            <a:r>
              <a:rPr lang="en-US" sz="10000" dirty="0"/>
              <a:t>Medicine, </a:t>
            </a:r>
            <a:br>
              <a:rPr lang="en-US" sz="10000" dirty="0"/>
            </a:br>
            <a:r>
              <a:rPr lang="en-US" sz="10000" dirty="0"/>
              <a:t>Care, </a:t>
            </a:r>
            <a:br>
              <a:rPr lang="en-US" sz="10000" dirty="0"/>
            </a:br>
            <a:r>
              <a:rPr lang="en-US" sz="10000" dirty="0"/>
              <a:t>&amp; the market	</a:t>
            </a:r>
            <a:r>
              <a:rPr lang="en-US" dirty="0"/>
              <a:t>				</a:t>
            </a:r>
            <a:br>
              <a:rPr lang="en-US" dirty="0"/>
            </a:br>
            <a:r>
              <a:rPr lang="en-US" dirty="0"/>
              <a:t>			</a:t>
            </a:r>
          </a:p>
        </p:txBody>
      </p:sp>
      <p:sp>
        <p:nvSpPr>
          <p:cNvPr id="2" name="AutoShape 2">
            <a:extLst>
              <a:ext uri="{FF2B5EF4-FFF2-40B4-BE49-F238E27FC236}">
                <a16:creationId xmlns:a16="http://schemas.microsoft.com/office/drawing/2014/main" id="{CE9AC7F1-9127-5EFA-1C4F-3BB32115B7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7C9844A9-E8DD-024A-1550-877948057B4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2636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F72-F78E-424B-C23E-11260CF7BB0D}"/>
              </a:ext>
            </a:extLst>
          </p:cNvPr>
          <p:cNvSpPr>
            <a:spLocks noGrp="1"/>
          </p:cNvSpPr>
          <p:nvPr>
            <p:ph type="title"/>
          </p:nvPr>
        </p:nvSpPr>
        <p:spPr>
          <a:xfrm>
            <a:off x="488459" y="369376"/>
            <a:ext cx="9656064" cy="658368"/>
          </a:xfrm>
        </p:spPr>
        <p:txBody>
          <a:bodyPr/>
          <a:lstStyle/>
          <a:p>
            <a:r>
              <a:rPr lang="en-US" dirty="0"/>
              <a:t>Medical/Care </a:t>
            </a:r>
          </a:p>
        </p:txBody>
      </p:sp>
      <p:sp>
        <p:nvSpPr>
          <p:cNvPr id="3" name="Slide Number Placeholder 2">
            <a:extLst>
              <a:ext uri="{FF2B5EF4-FFF2-40B4-BE49-F238E27FC236}">
                <a16:creationId xmlns:a16="http://schemas.microsoft.com/office/drawing/2014/main" id="{79CF1194-8136-A678-9EC7-BD132332DCBB}"/>
              </a:ext>
            </a:extLst>
          </p:cNvPr>
          <p:cNvSpPr>
            <a:spLocks noGrp="1"/>
          </p:cNvSpPr>
          <p:nvPr>
            <p:ph type="sldNum" sz="quarter" idx="12"/>
          </p:nvPr>
        </p:nvSpPr>
        <p:spPr>
          <a:xfrm>
            <a:off x="10515603" y="3007302"/>
            <a:ext cx="1175463" cy="529300"/>
          </a:xfrm>
        </p:spPr>
        <p:txBody>
          <a:bodyPr/>
          <a:lstStyle/>
          <a:p>
            <a:fld id="{4FAB73BC-B049-4115-A692-8D63A059BFB8}" type="slidenum">
              <a:rPr lang="en-US" smtClean="0"/>
              <a:pPr/>
              <a:t>6</a:t>
            </a:fld>
            <a:endParaRPr lang="en-US" dirty="0"/>
          </a:p>
        </p:txBody>
      </p:sp>
      <p:sp>
        <p:nvSpPr>
          <p:cNvPr id="8" name="TextBox 7">
            <a:extLst>
              <a:ext uri="{FF2B5EF4-FFF2-40B4-BE49-F238E27FC236}">
                <a16:creationId xmlns:a16="http://schemas.microsoft.com/office/drawing/2014/main" id="{D4109816-A692-6ACF-3294-64CEE43B3544}"/>
              </a:ext>
            </a:extLst>
          </p:cNvPr>
          <p:cNvSpPr txBox="1"/>
          <p:nvPr/>
        </p:nvSpPr>
        <p:spPr>
          <a:xfrm>
            <a:off x="500934" y="1225689"/>
            <a:ext cx="9750059" cy="5632311"/>
          </a:xfrm>
          <a:prstGeom prst="rect">
            <a:avLst/>
          </a:prstGeom>
          <a:noFill/>
        </p:spPr>
        <p:txBody>
          <a:bodyPr wrap="square" rtlCol="0">
            <a:spAutoFit/>
          </a:bodyPr>
          <a:lstStyle/>
          <a:p>
            <a:r>
              <a:rPr lang="en-US" sz="4000" b="1" dirty="0">
                <a:latin typeface="+mj-lt"/>
              </a:rPr>
              <a:t>Medicine</a:t>
            </a:r>
            <a:r>
              <a:rPr lang="en-US" sz="2800" b="1" dirty="0">
                <a:latin typeface="+mj-lt"/>
              </a:rPr>
              <a:t>: </a:t>
            </a:r>
            <a:r>
              <a:rPr lang="en-US" sz="2800" dirty="0">
                <a:latin typeface="+mj-lt"/>
              </a:rPr>
              <a:t>Standardized, professionalized</a:t>
            </a:r>
            <a:endParaRPr lang="en-US" sz="2800" b="1" dirty="0">
              <a:latin typeface="+mj-lt"/>
            </a:endParaRPr>
          </a:p>
          <a:p>
            <a:pPr marL="742950" lvl="1" indent="-285750">
              <a:buFont typeface="Arial" panose="020B0604020202020204" pitchFamily="34" charset="0"/>
              <a:buChar char="•"/>
            </a:pPr>
            <a:r>
              <a:rPr lang="en-US" sz="2800" dirty="0">
                <a:latin typeface="+mj-lt"/>
              </a:rPr>
              <a:t>Comprehensive regulatory apparatus (federal law, state law, professional self-regulation) </a:t>
            </a:r>
          </a:p>
          <a:p>
            <a:pPr marL="742950" lvl="1" indent="-285750">
              <a:buFont typeface="Arial" panose="020B0604020202020204" pitchFamily="34" charset="0"/>
              <a:buChar char="•"/>
            </a:pPr>
            <a:r>
              <a:rPr lang="en-US" sz="2800" i="1" dirty="0">
                <a:latin typeface="+mj-lt"/>
              </a:rPr>
              <a:t>Profession = occupation = part of the market </a:t>
            </a:r>
          </a:p>
          <a:p>
            <a:pPr lvl="1"/>
            <a:endParaRPr lang="en-US" sz="2800" dirty="0">
              <a:latin typeface="+mj-lt"/>
            </a:endParaRPr>
          </a:p>
          <a:p>
            <a:r>
              <a:rPr lang="en-US" sz="4000" b="1" dirty="0">
                <a:latin typeface="+mj-lt"/>
              </a:rPr>
              <a:t>Care</a:t>
            </a:r>
            <a:r>
              <a:rPr lang="en-US" sz="2800" b="1" dirty="0">
                <a:latin typeface="+mj-lt"/>
              </a:rPr>
              <a:t> </a:t>
            </a:r>
            <a:r>
              <a:rPr lang="en-US" sz="2800" dirty="0">
                <a:latin typeface="+mj-lt"/>
              </a:rPr>
              <a:t>becomes “not-medicine”</a:t>
            </a:r>
          </a:p>
          <a:p>
            <a:pPr marL="914400" lvl="1" indent="-457200">
              <a:buFont typeface="Arial" panose="020B0604020202020204" pitchFamily="34" charset="0"/>
              <a:buChar char="•"/>
            </a:pPr>
            <a:r>
              <a:rPr lang="en-US" sz="2800" dirty="0">
                <a:latin typeface="+mj-lt"/>
              </a:rPr>
              <a:t>May be practiced nonprofessionally without risk of civil or criminal liability</a:t>
            </a:r>
          </a:p>
          <a:p>
            <a:pPr marL="914400" lvl="1" indent="-457200">
              <a:buFont typeface="Arial" panose="020B0604020202020204" pitchFamily="34" charset="0"/>
              <a:buChar char="•"/>
            </a:pPr>
            <a:r>
              <a:rPr lang="en-US" sz="2800" i="1" dirty="0">
                <a:latin typeface="+mj-lt"/>
              </a:rPr>
              <a:t>May not be legible to the market</a:t>
            </a:r>
          </a:p>
          <a:p>
            <a:pPr marL="914400" lvl="1" indent="-457200">
              <a:buFont typeface="Arial" panose="020B0604020202020204" pitchFamily="34" charset="0"/>
              <a:buChar char="•"/>
            </a:pPr>
            <a:endParaRPr lang="en-US" sz="2800" dirty="0">
              <a:latin typeface="+mj-lt"/>
            </a:endParaRPr>
          </a:p>
          <a:p>
            <a:pPr lvl="1"/>
            <a:endParaRPr lang="en-US" sz="2800" dirty="0">
              <a:latin typeface="+mj-lt"/>
            </a:endParaRPr>
          </a:p>
          <a:p>
            <a:pPr marL="285750" indent="-285750">
              <a:buFont typeface="Arial" panose="020B0604020202020204" pitchFamily="34" charset="0"/>
              <a:buChar char="•"/>
            </a:pPr>
            <a:endParaRPr lang="en-US" sz="2800" dirty="0">
              <a:latin typeface="+mj-lt"/>
            </a:endParaRPr>
          </a:p>
        </p:txBody>
      </p:sp>
    </p:spTree>
    <p:extLst>
      <p:ext uri="{BB962C8B-B14F-4D97-AF65-F5344CB8AC3E}">
        <p14:creationId xmlns:p14="http://schemas.microsoft.com/office/powerpoint/2010/main" val="163527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2A2A6-AB99-44AC-82EC-E3DD0FBA695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862378-624A-ACF9-6958-4190C00C50B0}"/>
              </a:ext>
            </a:extLst>
          </p:cNvPr>
          <p:cNvSpPr>
            <a:spLocks noGrp="1"/>
          </p:cNvSpPr>
          <p:nvPr>
            <p:ph type="sldNum" sz="quarter" idx="12"/>
          </p:nvPr>
        </p:nvSpPr>
        <p:spPr>
          <a:xfrm>
            <a:off x="9420450" y="203217"/>
            <a:ext cx="1175463" cy="529300"/>
          </a:xfrm>
        </p:spPr>
        <p:txBody>
          <a:bodyPr/>
          <a:lstStyle/>
          <a:p>
            <a:fld id="{4FAB73BC-B049-4115-A692-8D63A059BFB8}" type="slidenum">
              <a:rPr lang="en-US" smtClean="0"/>
              <a:pPr/>
              <a:t>7</a:t>
            </a:fld>
            <a:endParaRPr lang="en-US" dirty="0"/>
          </a:p>
        </p:txBody>
      </p:sp>
      <p:sp>
        <p:nvSpPr>
          <p:cNvPr id="8" name="TextBox 7">
            <a:extLst>
              <a:ext uri="{FF2B5EF4-FFF2-40B4-BE49-F238E27FC236}">
                <a16:creationId xmlns:a16="http://schemas.microsoft.com/office/drawing/2014/main" id="{105D4A58-11E6-B1A1-E297-2543DDB23271}"/>
              </a:ext>
            </a:extLst>
          </p:cNvPr>
          <p:cNvSpPr txBox="1"/>
          <p:nvPr/>
        </p:nvSpPr>
        <p:spPr>
          <a:xfrm>
            <a:off x="414681" y="514584"/>
            <a:ext cx="10950330" cy="1785104"/>
          </a:xfrm>
          <a:prstGeom prst="rect">
            <a:avLst/>
          </a:prstGeom>
          <a:noFill/>
        </p:spPr>
        <p:txBody>
          <a:bodyPr wrap="square" rtlCol="0" anchor="ctr">
            <a:spAutoFit/>
          </a:bodyPr>
          <a:lstStyle/>
          <a:p>
            <a:r>
              <a:rPr lang="en-US" sz="7000" b="1" dirty="0">
                <a:latin typeface="+mj-lt"/>
              </a:rPr>
              <a:t>Care</a:t>
            </a:r>
            <a:r>
              <a:rPr lang="en-US" sz="4000" b="1" dirty="0">
                <a:latin typeface="+mj-lt"/>
              </a:rPr>
              <a:t> </a:t>
            </a:r>
            <a:r>
              <a:rPr lang="en-US" sz="4000" b="1" dirty="0">
                <a:latin typeface="+mj-lt"/>
                <a:sym typeface="Wingdings" panose="05000000000000000000" pitchFamily="2" charset="2"/>
              </a:rPr>
              <a:t> </a:t>
            </a:r>
            <a:r>
              <a:rPr lang="en-US" sz="5000" b="1" dirty="0">
                <a:latin typeface="+mj-lt"/>
                <a:sym typeface="Wingdings" panose="05000000000000000000" pitchFamily="2" charset="2"/>
              </a:rPr>
              <a:t>Medicine</a:t>
            </a:r>
            <a:r>
              <a:rPr lang="en-US" sz="4000" b="1" dirty="0">
                <a:latin typeface="+mj-lt"/>
                <a:sym typeface="Wingdings" panose="05000000000000000000" pitchFamily="2" charset="2"/>
              </a:rPr>
              <a:t> 					    </a:t>
            </a:r>
          </a:p>
          <a:p>
            <a:r>
              <a:rPr lang="en-US" sz="4000" b="1" dirty="0">
                <a:latin typeface="+mj-lt"/>
                <a:sym typeface="Wingdings" panose="05000000000000000000" pitchFamily="2" charset="2"/>
              </a:rPr>
              <a:t>				  </a:t>
            </a:r>
          </a:p>
        </p:txBody>
      </p:sp>
      <p:sp>
        <p:nvSpPr>
          <p:cNvPr id="17" name="TextBox 16">
            <a:extLst>
              <a:ext uri="{FF2B5EF4-FFF2-40B4-BE49-F238E27FC236}">
                <a16:creationId xmlns:a16="http://schemas.microsoft.com/office/drawing/2014/main" id="{1A60653E-4F9C-2EE1-4D81-384335312ECB}"/>
              </a:ext>
            </a:extLst>
          </p:cNvPr>
          <p:cNvSpPr txBox="1"/>
          <p:nvPr/>
        </p:nvSpPr>
        <p:spPr>
          <a:xfrm>
            <a:off x="3368443" y="5252867"/>
            <a:ext cx="8525823" cy="1169551"/>
          </a:xfrm>
          <a:prstGeom prst="rect">
            <a:avLst/>
          </a:prstGeom>
          <a:noFill/>
        </p:spPr>
        <p:txBody>
          <a:bodyPr wrap="square">
            <a:spAutoFit/>
          </a:bodyPr>
          <a:lstStyle/>
          <a:p>
            <a:r>
              <a:rPr lang="en-US" sz="1000" b="1" dirty="0">
                <a:latin typeface="+mj-lt"/>
                <a:sym typeface="Wingdings" panose="05000000000000000000" pitchFamily="2" charset="2"/>
              </a:rPr>
              <a:t> </a:t>
            </a:r>
            <a:r>
              <a:rPr lang="en-US" sz="5000" b="1" dirty="0">
                <a:latin typeface="+mj-lt"/>
                <a:sym typeface="Wingdings" panose="05000000000000000000" pitchFamily="2" charset="2"/>
              </a:rPr>
              <a:t>Medicine </a:t>
            </a:r>
            <a:r>
              <a:rPr lang="en-US" sz="1000" b="1" dirty="0">
                <a:latin typeface="+mj-lt"/>
                <a:sym typeface="Wingdings" panose="05000000000000000000" pitchFamily="2" charset="2"/>
              </a:rPr>
              <a:t> </a:t>
            </a:r>
            <a:r>
              <a:rPr lang="en-US" sz="7000" b="1" dirty="0">
                <a:latin typeface="+mj-lt"/>
                <a:sym typeface="Wingdings" panose="05000000000000000000" pitchFamily="2" charset="2"/>
              </a:rPr>
              <a:t>Commodity</a:t>
            </a:r>
            <a:endParaRPr lang="en-US" sz="7000" dirty="0"/>
          </a:p>
        </p:txBody>
      </p:sp>
      <p:cxnSp>
        <p:nvCxnSpPr>
          <p:cNvPr id="21" name="Straight Connector 20">
            <a:extLst>
              <a:ext uri="{FF2B5EF4-FFF2-40B4-BE49-F238E27FC236}">
                <a16:creationId xmlns:a16="http://schemas.microsoft.com/office/drawing/2014/main" id="{F979B356-6463-F1AD-5891-0FE13998AF00}"/>
              </a:ext>
            </a:extLst>
          </p:cNvPr>
          <p:cNvCxnSpPr>
            <a:cxnSpLocks/>
          </p:cNvCxnSpPr>
          <p:nvPr/>
        </p:nvCxnSpPr>
        <p:spPr>
          <a:xfrm>
            <a:off x="4647916" y="1752600"/>
            <a:ext cx="0" cy="3771900"/>
          </a:xfrm>
          <a:prstGeom prst="line">
            <a:avLst/>
          </a:prstGeom>
          <a:ln w="762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itle 2">
            <a:extLst>
              <a:ext uri="{FF2B5EF4-FFF2-40B4-BE49-F238E27FC236}">
                <a16:creationId xmlns:a16="http://schemas.microsoft.com/office/drawing/2014/main" id="{C5F990DC-9BEB-1FBD-00BE-5D78625BF9E4}"/>
              </a:ext>
            </a:extLst>
          </p:cNvPr>
          <p:cNvSpPr>
            <a:spLocks noGrp="1"/>
          </p:cNvSpPr>
          <p:nvPr>
            <p:ph type="title"/>
          </p:nvPr>
        </p:nvSpPr>
        <p:spPr>
          <a:xfrm>
            <a:off x="6096006" y="2889249"/>
            <a:ext cx="6095994" cy="1079501"/>
          </a:xfrm>
          <a:solidFill>
            <a:srgbClr val="D7AF5B"/>
          </a:solidFill>
        </p:spPr>
        <p:txBody>
          <a:bodyPr anchor="ctr"/>
          <a:lstStyle/>
          <a:p>
            <a:pPr algn="r">
              <a:lnSpc>
                <a:spcPct val="80000"/>
              </a:lnSpc>
            </a:pPr>
            <a:r>
              <a:rPr lang="en-US" sz="5500" b="1" i="1" dirty="0"/>
              <a:t>Financialization </a:t>
            </a:r>
            <a:r>
              <a:rPr lang="en-US" sz="5500" b="1" i="1" dirty="0">
                <a:solidFill>
                  <a:srgbClr val="D7AF5B"/>
                </a:solidFill>
              </a:rPr>
              <a:t>n</a:t>
            </a:r>
          </a:p>
        </p:txBody>
      </p:sp>
    </p:spTree>
    <p:extLst>
      <p:ext uri="{BB962C8B-B14F-4D97-AF65-F5344CB8AC3E}">
        <p14:creationId xmlns:p14="http://schemas.microsoft.com/office/powerpoint/2010/main" val="248183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807F1-76DF-686C-C61E-28A5AA8BB16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BCBC71-B260-0344-335C-DBA5CFAEF05C}"/>
              </a:ext>
            </a:extLst>
          </p:cNvPr>
          <p:cNvSpPr>
            <a:spLocks noGrp="1"/>
          </p:cNvSpPr>
          <p:nvPr>
            <p:ph type="sldNum" sz="quarter" idx="12"/>
          </p:nvPr>
        </p:nvSpPr>
        <p:spPr>
          <a:xfrm>
            <a:off x="9420450" y="203217"/>
            <a:ext cx="1175463" cy="529300"/>
          </a:xfrm>
        </p:spPr>
        <p:txBody>
          <a:bodyPr/>
          <a:lstStyle/>
          <a:p>
            <a:fld id="{4FAB73BC-B049-4115-A692-8D63A059BFB8}" type="slidenum">
              <a:rPr lang="en-US" smtClean="0"/>
              <a:pPr/>
              <a:t>8</a:t>
            </a:fld>
            <a:endParaRPr lang="en-US" dirty="0"/>
          </a:p>
        </p:txBody>
      </p:sp>
      <p:sp>
        <p:nvSpPr>
          <p:cNvPr id="23" name="Title 2">
            <a:extLst>
              <a:ext uri="{FF2B5EF4-FFF2-40B4-BE49-F238E27FC236}">
                <a16:creationId xmlns:a16="http://schemas.microsoft.com/office/drawing/2014/main" id="{DD82F3DC-AE9D-DF03-EB7F-4DF75F01DC90}"/>
              </a:ext>
            </a:extLst>
          </p:cNvPr>
          <p:cNvSpPr>
            <a:spLocks noGrp="1"/>
          </p:cNvSpPr>
          <p:nvPr>
            <p:ph type="title"/>
          </p:nvPr>
        </p:nvSpPr>
        <p:spPr>
          <a:xfrm>
            <a:off x="0" y="203217"/>
            <a:ext cx="6095994" cy="1549383"/>
          </a:xfrm>
          <a:solidFill>
            <a:srgbClr val="D7AF5B"/>
          </a:solidFill>
        </p:spPr>
        <p:txBody>
          <a:bodyPr anchor="ctr"/>
          <a:lstStyle/>
          <a:p>
            <a:pPr>
              <a:lnSpc>
                <a:spcPct val="80000"/>
              </a:lnSpc>
            </a:pPr>
            <a:r>
              <a:rPr lang="en-US" sz="5500" b="1" i="1" dirty="0"/>
              <a:t>Fighting Financialization </a:t>
            </a:r>
            <a:r>
              <a:rPr lang="en-US" sz="5500" b="1" i="1" dirty="0">
                <a:solidFill>
                  <a:srgbClr val="D7AF5B"/>
                </a:solidFill>
              </a:rPr>
              <a:t>n</a:t>
            </a:r>
          </a:p>
        </p:txBody>
      </p:sp>
      <p:sp>
        <p:nvSpPr>
          <p:cNvPr id="4" name="TextBox 3">
            <a:extLst>
              <a:ext uri="{FF2B5EF4-FFF2-40B4-BE49-F238E27FC236}">
                <a16:creationId xmlns:a16="http://schemas.microsoft.com/office/drawing/2014/main" id="{47D69E58-516A-8291-BB89-D61985466FCA}"/>
              </a:ext>
            </a:extLst>
          </p:cNvPr>
          <p:cNvSpPr txBox="1"/>
          <p:nvPr/>
        </p:nvSpPr>
        <p:spPr>
          <a:xfrm>
            <a:off x="1231900" y="2593985"/>
            <a:ext cx="7962900" cy="2646878"/>
          </a:xfrm>
          <a:prstGeom prst="rect">
            <a:avLst/>
          </a:prstGeom>
          <a:noFill/>
        </p:spPr>
        <p:txBody>
          <a:bodyPr wrap="square">
            <a:spAutoFit/>
          </a:bodyPr>
          <a:lstStyle/>
          <a:p>
            <a:r>
              <a:rPr lang="en-US" sz="5000" dirty="0">
                <a:latin typeface="+mj-lt"/>
                <a:sym typeface="Wingdings" panose="05000000000000000000" pitchFamily="2" charset="2"/>
              </a:rPr>
              <a:t>Antitrust and</a:t>
            </a:r>
          </a:p>
          <a:p>
            <a:r>
              <a:rPr lang="en-US" sz="5000" dirty="0">
                <a:latin typeface="+mj-lt"/>
                <a:sym typeface="Wingdings" panose="05000000000000000000" pitchFamily="2" charset="2"/>
              </a:rPr>
              <a:t> </a:t>
            </a:r>
          </a:p>
          <a:p>
            <a:r>
              <a:rPr lang="en-US" sz="5000" dirty="0">
                <a:latin typeface="+mj-lt"/>
                <a:sym typeface="Wingdings" panose="05000000000000000000" pitchFamily="2" charset="2"/>
              </a:rPr>
              <a:t>. . . </a:t>
            </a:r>
            <a:r>
              <a:rPr lang="en-US" sz="6600" b="1" dirty="0">
                <a:latin typeface="+mj-lt"/>
                <a:sym typeface="Wingdings" panose="05000000000000000000" pitchFamily="2" charset="2"/>
              </a:rPr>
              <a:t>Art?</a:t>
            </a:r>
          </a:p>
        </p:txBody>
      </p:sp>
      <p:pic>
        <p:nvPicPr>
          <p:cNvPr id="2050" name="Picture 2">
            <a:extLst>
              <a:ext uri="{FF2B5EF4-FFF2-40B4-BE49-F238E27FC236}">
                <a16:creationId xmlns:a16="http://schemas.microsoft.com/office/drawing/2014/main" id="{B6E220E1-ACDA-3998-ADB4-DBF61EB2E2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9" t="2625" r="24192" b="2869"/>
          <a:stretch>
            <a:fillRect/>
          </a:stretch>
        </p:blipFill>
        <p:spPr bwMode="auto">
          <a:xfrm>
            <a:off x="5626097" y="1090925"/>
            <a:ext cx="7962901" cy="5700413"/>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A53A09-ECC9-22E0-3C60-B18CD652E13D}"/>
              </a:ext>
            </a:extLst>
          </p:cNvPr>
          <p:cNvSpPr txBox="1"/>
          <p:nvPr/>
        </p:nvSpPr>
        <p:spPr>
          <a:xfrm>
            <a:off x="127000" y="6391228"/>
            <a:ext cx="7035800" cy="400110"/>
          </a:xfrm>
          <a:prstGeom prst="rect">
            <a:avLst/>
          </a:prstGeom>
          <a:noFill/>
        </p:spPr>
        <p:txBody>
          <a:bodyPr wrap="square">
            <a:spAutoFit/>
          </a:bodyPr>
          <a:lstStyle/>
          <a:p>
            <a:r>
              <a:rPr lang="en-US" sz="1000" dirty="0">
                <a:latin typeface="+mj-lt"/>
              </a:rPr>
              <a:t>https://playbill.com/article/did-they-finish-the-hat-where-are-the-stars-of-sunday-in-the-park-with-george-now-com-348196</a:t>
            </a:r>
          </a:p>
        </p:txBody>
      </p:sp>
    </p:spTree>
    <p:extLst>
      <p:ext uri="{BB962C8B-B14F-4D97-AF65-F5344CB8AC3E}">
        <p14:creationId xmlns:p14="http://schemas.microsoft.com/office/powerpoint/2010/main" val="40126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4220-0422-CA8C-0F4C-C1BBC8DCEA64}"/>
            </a:ext>
          </a:extLst>
        </p:cNvPr>
        <p:cNvGrpSpPr/>
        <p:nvPr/>
      </p:nvGrpSpPr>
      <p:grpSpPr>
        <a:xfrm>
          <a:off x="0" y="0"/>
          <a:ext cx="0" cy="0"/>
          <a:chOff x="0" y="0"/>
          <a:chExt cx="0" cy="0"/>
        </a:xfrm>
      </p:grpSpPr>
      <p:pic>
        <p:nvPicPr>
          <p:cNvPr id="6" name="Picture Placeholder 5" descr="A pear on a branch with leaves">
            <a:extLst>
              <a:ext uri="{FF2B5EF4-FFF2-40B4-BE49-F238E27FC236}">
                <a16:creationId xmlns:a16="http://schemas.microsoft.com/office/drawing/2014/main" id="{CA7CB68A-C0AC-BFE2-EDB9-70C7EF5521C4}"/>
              </a:ext>
            </a:extLst>
          </p:cNvPr>
          <p:cNvPicPr>
            <a:picLocks noGrp="1" noChangeAspect="1"/>
          </p:cNvPicPr>
          <p:nvPr>
            <p:ph type="pic" sz="quarter" idx="10"/>
          </p:nvPr>
        </p:nvPicPr>
        <p:blipFill rotWithShape="1">
          <a:blip r:embed="rId3">
            <a:alphaModFix amt="50000"/>
          </a:blip>
          <a:srcRect l="3350" r="3350"/>
          <a:stretch/>
        </p:blipFill>
        <p:spPr>
          <a:xfrm>
            <a:off x="3969351" y="651776"/>
            <a:ext cx="4253298" cy="5554447"/>
          </a:xfrm>
          <a:noFill/>
        </p:spPr>
      </p:pic>
      <p:sp>
        <p:nvSpPr>
          <p:cNvPr id="3" name="Title 2">
            <a:extLst>
              <a:ext uri="{FF2B5EF4-FFF2-40B4-BE49-F238E27FC236}">
                <a16:creationId xmlns:a16="http://schemas.microsoft.com/office/drawing/2014/main" id="{682BDEFE-E42F-8250-BC42-4DD159EAE9D2}"/>
              </a:ext>
            </a:extLst>
          </p:cNvPr>
          <p:cNvSpPr>
            <a:spLocks noGrp="1"/>
          </p:cNvSpPr>
          <p:nvPr>
            <p:ph type="title"/>
          </p:nvPr>
        </p:nvSpPr>
        <p:spPr>
          <a:xfrm>
            <a:off x="769620" y="953383"/>
            <a:ext cx="10652760" cy="3986784"/>
          </a:xfrm>
        </p:spPr>
        <p:txBody>
          <a:bodyPr/>
          <a:lstStyle/>
          <a:p>
            <a:pPr lvl="0" algn="l"/>
            <a:r>
              <a:rPr lang="en-US" sz="7500" noProof="0" dirty="0"/>
              <a:t>Thank you</a:t>
            </a:r>
            <a:endParaRPr lang="en-US" sz="7500" i="1" dirty="0"/>
          </a:p>
        </p:txBody>
      </p:sp>
      <p:sp>
        <p:nvSpPr>
          <p:cNvPr id="2" name="TextBox 1">
            <a:extLst>
              <a:ext uri="{FF2B5EF4-FFF2-40B4-BE49-F238E27FC236}">
                <a16:creationId xmlns:a16="http://schemas.microsoft.com/office/drawing/2014/main" id="{A2ADCB26-9087-B687-81B6-9876E69D1B2C}"/>
              </a:ext>
            </a:extLst>
          </p:cNvPr>
          <p:cNvSpPr txBox="1"/>
          <p:nvPr/>
        </p:nvSpPr>
        <p:spPr>
          <a:xfrm>
            <a:off x="769620" y="4950510"/>
            <a:ext cx="10927080" cy="1908215"/>
          </a:xfrm>
          <a:prstGeom prst="rect">
            <a:avLst/>
          </a:prstGeom>
          <a:solidFill>
            <a:schemeClr val="accent5">
              <a:lumMod val="20000"/>
              <a:lumOff val="80000"/>
              <a:alpha val="0"/>
            </a:schemeClr>
          </a:solidFill>
        </p:spPr>
        <p:txBody>
          <a:bodyPr wrap="square" rtlCol="0" anchor="ctr">
            <a:spAutoFit/>
          </a:bodyPr>
          <a:lstStyle/>
          <a:p>
            <a:endParaRPr lang="en-US" sz="2000" dirty="0">
              <a:solidFill>
                <a:srgbClr val="3D3C13"/>
              </a:solidFill>
              <a:latin typeface="+mj-lt"/>
            </a:endParaRPr>
          </a:p>
          <a:p>
            <a:r>
              <a:rPr lang="en-US" sz="2000" dirty="0">
                <a:solidFill>
                  <a:schemeClr val="accent5"/>
                </a:solidFill>
                <a:latin typeface="+mj-lt"/>
              </a:rPr>
              <a:t>Elle Rothermich </a:t>
            </a:r>
          </a:p>
          <a:p>
            <a:r>
              <a:rPr lang="en-US" sz="2000" dirty="0">
                <a:solidFill>
                  <a:schemeClr val="accent5"/>
                </a:solidFill>
                <a:latin typeface="+mj-lt"/>
              </a:rPr>
              <a:t>elle.rothermich@yale.edu</a:t>
            </a:r>
          </a:p>
          <a:p>
            <a:r>
              <a:rPr lang="en-US" sz="2000" dirty="0">
                <a:solidFill>
                  <a:schemeClr val="accent5"/>
                </a:solidFill>
                <a:latin typeface="+mj-lt"/>
              </a:rPr>
              <a:t>Deputy Director, Solomon Center for Health Law &amp; Policy</a:t>
            </a:r>
          </a:p>
          <a:p>
            <a:r>
              <a:rPr lang="en-US" sz="2000" dirty="0">
                <a:solidFill>
                  <a:schemeClr val="accent5"/>
                </a:solidFill>
                <a:latin typeface="+mj-lt"/>
              </a:rPr>
              <a:t>Yale Law School</a:t>
            </a:r>
          </a:p>
          <a:p>
            <a:endParaRPr lang="en-US" dirty="0">
              <a:latin typeface="+mj-lt"/>
            </a:endParaRPr>
          </a:p>
        </p:txBody>
      </p:sp>
      <p:sp>
        <p:nvSpPr>
          <p:cNvPr id="5" name="TextBox 4">
            <a:extLst>
              <a:ext uri="{FF2B5EF4-FFF2-40B4-BE49-F238E27FC236}">
                <a16:creationId xmlns:a16="http://schemas.microsoft.com/office/drawing/2014/main" id="{D5795936-3002-4A58-1F7B-AAF3473470FD}"/>
              </a:ext>
            </a:extLst>
          </p:cNvPr>
          <p:cNvSpPr txBox="1"/>
          <p:nvPr/>
        </p:nvSpPr>
        <p:spPr>
          <a:xfrm>
            <a:off x="5570220" y="651776"/>
            <a:ext cx="6126480" cy="1384995"/>
          </a:xfrm>
          <a:prstGeom prst="rect">
            <a:avLst/>
          </a:prstGeom>
          <a:noFill/>
        </p:spPr>
        <p:txBody>
          <a:bodyPr wrap="square">
            <a:spAutoFit/>
          </a:bodyPr>
          <a:lstStyle/>
          <a:p>
            <a:pPr algn="r"/>
            <a:r>
              <a:rPr lang="en-US" sz="2400" dirty="0">
                <a:solidFill>
                  <a:schemeClr val="accent5"/>
                </a:solidFill>
                <a:latin typeface="+mj-lt"/>
              </a:rPr>
              <a:t>HLP 2026</a:t>
            </a:r>
          </a:p>
          <a:p>
            <a:pPr algn="r"/>
            <a:r>
              <a:rPr lang="en-US" sz="2400" dirty="0">
                <a:solidFill>
                  <a:schemeClr val="accent5"/>
                </a:solidFill>
                <a:latin typeface="+mj-lt"/>
              </a:rPr>
              <a:t>June 5, 2026</a:t>
            </a:r>
          </a:p>
          <a:p>
            <a:pPr algn="r"/>
            <a:endParaRPr lang="en-US" dirty="0">
              <a:solidFill>
                <a:schemeClr val="accent5"/>
              </a:solidFill>
            </a:endParaRPr>
          </a:p>
          <a:p>
            <a:pPr algn="r"/>
            <a:endParaRPr lang="en-US" dirty="0">
              <a:solidFill>
                <a:schemeClr val="accent5"/>
              </a:solidFill>
            </a:endParaRPr>
          </a:p>
        </p:txBody>
      </p:sp>
    </p:spTree>
    <p:extLst>
      <p:ext uri="{BB962C8B-B14F-4D97-AF65-F5344CB8AC3E}">
        <p14:creationId xmlns:p14="http://schemas.microsoft.com/office/powerpoint/2010/main" val="326625674"/>
      </p:ext>
    </p:extLst>
  </p:cSld>
  <p:clrMapOvr>
    <a:masterClrMapping/>
  </p:clrMapOvr>
</p:sld>
</file>

<file path=ppt/theme/theme1.xml><?xml version="1.0" encoding="utf-8"?>
<a:theme xmlns:a="http://schemas.openxmlformats.org/drawingml/2006/main" name="Basis">
  <a:themeElements>
    <a:clrScheme name="Custom 416">
      <a:dk1>
        <a:srgbClr val="000000"/>
      </a:dk1>
      <a:lt1>
        <a:srgbClr val="FFFFFF"/>
      </a:lt1>
      <a:dk2>
        <a:srgbClr val="565349"/>
      </a:dk2>
      <a:lt2>
        <a:srgbClr val="DDDDDD"/>
      </a:lt2>
      <a:accent1>
        <a:srgbClr val="E3D9CF"/>
      </a:accent1>
      <a:accent2>
        <a:srgbClr val="4C564C"/>
      </a:accent2>
      <a:accent3>
        <a:srgbClr val="113322"/>
      </a:accent3>
      <a:accent4>
        <a:srgbClr val="DF102C"/>
      </a:accent4>
      <a:accent5>
        <a:srgbClr val="D7AF5B"/>
      </a:accent5>
      <a:accent6>
        <a:srgbClr val="B86166"/>
      </a:accent6>
      <a:hlink>
        <a:srgbClr val="F56600"/>
      </a:hlink>
      <a:folHlink>
        <a:srgbClr val="5799B2"/>
      </a:folHlink>
    </a:clrScheme>
    <a:fontScheme name="Custom 50">
      <a:majorFont>
        <a:latin typeface="Batang"/>
        <a:ea typeface=""/>
        <a:cs typeface=""/>
      </a:majorFont>
      <a:minorFont>
        <a:latin typeface="Dotum"/>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M00019431_win32_KB_V11" id="{CF26CC6F-B232-43B3-AD56-ABA871A624D3}" vid="{30A475E8-EF43-4724-B499-6089CD193C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6AE87980-3FDC-42BA-8328-8C0C47BC0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65D742-03F8-4A07-AD44-2F5940A96098}">
  <ds:schemaRefs>
    <ds:schemaRef ds:uri="http://schemas.microsoft.com/sharepoint/v3/contenttype/forms"/>
  </ds:schemaRefs>
</ds:datastoreItem>
</file>

<file path=customXml/itemProps3.xml><?xml version="1.0" encoding="utf-8"?>
<ds:datastoreItem xmlns:ds="http://schemas.openxmlformats.org/officeDocument/2006/customXml" ds:itemID="{E0915EF7-B9F6-4EB7-AA4F-557BE6AB702C}">
  <ds:schemaRefs>
    <ds:schemaRef ds:uri="http://www.w3.org/XML/1998/namespace"/>
    <ds:schemaRef ds:uri="http://schemas.openxmlformats.org/package/2006/metadata/core-properties"/>
    <ds:schemaRef ds:uri="230e9df3-be65-4c73-a93b-d1236ebd677e"/>
    <ds:schemaRef ds:uri="http://schemas.microsoft.com/office/2006/documentManagement/types"/>
    <ds:schemaRef ds:uri="16c05727-aa75-4e4a-9b5f-8a80a1165891"/>
    <ds:schemaRef ds:uri="http://purl.org/dc/dcmitype/"/>
    <ds:schemaRef ds:uri="http://purl.org/dc/terms/"/>
    <ds:schemaRef ds:uri="http://schemas.microsoft.com/sharepoint/v3"/>
    <ds:schemaRef ds:uri="http://schemas.microsoft.com/office/2006/metadata/properties"/>
    <ds:schemaRef ds:uri="http://purl.org/dc/elements/1.1/"/>
    <ds:schemaRef ds:uri="http://schemas.microsoft.com/office/infopath/2007/PartnerControls"/>
    <ds:schemaRef ds:uri="71af3243-3dd4-4a8d-8c0d-dd76da1f02a5"/>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Organic product presentation</Template>
  <TotalTime>1892</TotalTime>
  <Words>1653</Words>
  <Application>Microsoft Office PowerPoint</Application>
  <PresentationFormat>Widescreen</PresentationFormat>
  <Paragraphs>104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Batang</vt:lpstr>
      <vt:lpstr>Dotum</vt:lpstr>
      <vt:lpstr>Arial</vt:lpstr>
      <vt:lpstr>Calibri</vt:lpstr>
      <vt:lpstr>Corbel</vt:lpstr>
      <vt:lpstr>Wingdings</vt:lpstr>
      <vt:lpstr>Basis</vt:lpstr>
      <vt:lpstr>Medicare, Hospice Commodification, and the limits of antitrust</vt:lpstr>
      <vt:lpstr>What is hospice?</vt:lpstr>
      <vt:lpstr>U.S. Hospice Industry Growth</vt:lpstr>
      <vt:lpstr>The Medicare Hospice Benefit</vt:lpstr>
      <vt:lpstr>Medicine,  Care,  &amp; the market         </vt:lpstr>
      <vt:lpstr>Medical/Care </vt:lpstr>
      <vt:lpstr>Financialization n</vt:lpstr>
      <vt:lpstr>Fighting Financialization 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Rothermich, Elle</dc:creator>
  <cp:lastModifiedBy>Rothermich, Elle</cp:lastModifiedBy>
  <cp:revision>8</cp:revision>
  <dcterms:created xsi:type="dcterms:W3CDTF">2026-03-30T00:31:27Z</dcterms:created>
  <dcterms:modified xsi:type="dcterms:W3CDTF">2026-05-31T19:27:18Z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