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67" r:id="rId2"/>
    <p:sldId id="256" r:id="rId3"/>
    <p:sldId id="257" r:id="rId4"/>
    <p:sldId id="258" r:id="rId5"/>
    <p:sldId id="259" r:id="rId6"/>
    <p:sldId id="261" r:id="rId7"/>
    <p:sldId id="260" r:id="rId8"/>
    <p:sldId id="262" r:id="rId9"/>
    <p:sldId id="263" r:id="rId10"/>
    <p:sldId id="264" r:id="rId11"/>
    <p:sldId id="265" r:id="rId12"/>
    <p:sldId id="266" r:id="rId13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46" d="100"/>
          <a:sy n="146" d="100"/>
        </p:scale>
        <p:origin x="59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8190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White +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0734" y="2084015"/>
            <a:ext cx="4861925" cy="912812"/>
          </a:xfrm>
        </p:spPr>
        <p:txBody>
          <a:bodyPr lIns="0" tIns="0" rIns="0" bIns="0"/>
          <a:lstStyle>
            <a:lvl1pPr algn="l">
              <a:defRPr sz="285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0734" y="3267129"/>
            <a:ext cx="4861925" cy="360627"/>
          </a:xfrm>
        </p:spPr>
        <p:txBody>
          <a:bodyPr lIns="0" tIns="0" rIns="0" bIns="0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F42646-344E-AE1B-6B83-A6D57ED16837}"/>
              </a:ext>
            </a:extLst>
          </p:cNvPr>
          <p:cNvSpPr txBox="1"/>
          <p:nvPr userDrawn="1"/>
        </p:nvSpPr>
        <p:spPr>
          <a:xfrm>
            <a:off x="8715131" y="4881563"/>
            <a:ext cx="42887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10F103F9-FBFB-4741-B3A3-3F2FAF542BF5}" type="slidenum">
              <a:rPr lang="en-US" sz="9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ctr"/>
              <a:t>‹#›</a:t>
            </a:fld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" name="Picture 5" descr="A black and white logo  Description automatically generated">
            <a:extLst>
              <a:ext uri="{FF2B5EF4-FFF2-40B4-BE49-F238E27FC236}">
                <a16:creationId xmlns:a16="http://schemas.microsoft.com/office/drawing/2014/main" id="{78517893-89CF-85A0-062A-9A57A72630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r="32521"/>
          <a:stretch/>
        </p:blipFill>
        <p:spPr>
          <a:xfrm>
            <a:off x="7017839" y="679884"/>
            <a:ext cx="2126162" cy="3586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161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7190" y="1763910"/>
            <a:ext cx="6429052" cy="1543050"/>
          </a:xfrm>
        </p:spPr>
        <p:txBody>
          <a:bodyPr/>
          <a:lstStyle/>
          <a:p>
            <a:pPr algn="l"/>
            <a:r>
              <a:rPr lang="en-US" sz="3300" b="1" dirty="0">
                <a:solidFill>
                  <a:srgbClr val="404040"/>
                </a:solidFill>
                <a:latin typeface="Georgia"/>
              </a:rPr>
              <a:t>What Comes After Medicare?</a:t>
            </a:r>
          </a:p>
        </p:txBody>
      </p:sp>
      <p:sp>
        <p:nvSpPr>
          <p:cNvPr id="3" name="Author"/>
          <p:cNvSpPr>
            <a:spLocks noGrp="1"/>
          </p:cNvSpPr>
          <p:nvPr/>
        </p:nvSpPr>
        <p:spPr>
          <a:xfrm>
            <a:off x="377190" y="2571750"/>
            <a:ext cx="6172200" cy="411480"/>
          </a:xfrm>
          <a:prstGeom prst="rect">
            <a:avLst/>
          </a:prstGeom>
          <a:noFill/>
        </p:spPr>
        <p:txBody>
          <a:bodyPr wrap="square" lIns="0" tIns="0" rIns="0" bIns="0"/>
          <a:lstStyle/>
          <a:p>
            <a:r>
              <a:rPr lang="en-US" dirty="0">
                <a:solidFill>
                  <a:srgbClr val="BA0C2F"/>
                </a:solidFill>
                <a:latin typeface="Georgia"/>
              </a:rPr>
              <a:t>Rachel E. Sachs, JD, MPH</a:t>
            </a:r>
          </a:p>
        </p:txBody>
      </p:sp>
      <p:sp>
        <p:nvSpPr>
          <p:cNvPr id="4" name="Affiliation"/>
          <p:cNvSpPr>
            <a:spLocks noGrp="1"/>
          </p:cNvSpPr>
          <p:nvPr/>
        </p:nvSpPr>
        <p:spPr>
          <a:xfrm>
            <a:off x="377190" y="3019140"/>
            <a:ext cx="6172200" cy="287820"/>
          </a:xfrm>
          <a:prstGeom prst="rect">
            <a:avLst/>
          </a:prstGeom>
          <a:noFill/>
        </p:spPr>
        <p:txBody>
          <a:bodyPr wrap="square" lIns="0" tIns="0" rIns="0" bIns="0"/>
          <a:lstStyle/>
          <a:p>
            <a:r>
              <a:rPr lang="en-US" sz="1200" dirty="0">
                <a:solidFill>
                  <a:srgbClr val="404040"/>
                </a:solidFill>
                <a:latin typeface="Georgia" panose="02040502050405020303" pitchFamily="18" charset="0"/>
              </a:rPr>
              <a:t>Professor of Law, Washington University in St. Louis</a:t>
            </a:r>
          </a:p>
        </p:txBody>
      </p:sp>
      <p:sp>
        <p:nvSpPr>
          <p:cNvPr id="5" name="Event"/>
          <p:cNvSpPr>
            <a:spLocks noGrp="1"/>
          </p:cNvSpPr>
          <p:nvPr/>
        </p:nvSpPr>
        <p:spPr>
          <a:xfrm>
            <a:off x="377190" y="3345300"/>
            <a:ext cx="6172200" cy="287820"/>
          </a:xfrm>
          <a:prstGeom prst="rect">
            <a:avLst/>
          </a:prstGeom>
          <a:noFill/>
        </p:spPr>
        <p:txBody>
          <a:bodyPr wrap="square" lIns="0" tIns="0" rIns="0" bIns="0"/>
          <a:lstStyle/>
          <a:p>
            <a:r>
              <a:rPr lang="en-US" sz="1200" i="1" dirty="0">
                <a:solidFill>
                  <a:srgbClr val="888888"/>
                </a:solidFill>
                <a:latin typeface="Georgia" panose="02040502050405020303" pitchFamily="18" charset="0"/>
              </a:rPr>
              <a:t>Health Law Professors Conference | June 2026</a:t>
            </a:r>
          </a:p>
        </p:txBody>
      </p:sp>
      <p:sp>
        <p:nvSpPr>
          <p:cNvPr id="6" name="Shape 2">
            <a:extLst>
              <a:ext uri="{FF2B5EF4-FFF2-40B4-BE49-F238E27FC236}">
                <a16:creationId xmlns:a16="http://schemas.microsoft.com/office/drawing/2014/main" id="{6AD7A3E9-40E7-5F3D-D6CF-528795857C9E}"/>
              </a:ext>
            </a:extLst>
          </p:cNvPr>
          <p:cNvSpPr/>
          <p:nvPr/>
        </p:nvSpPr>
        <p:spPr>
          <a:xfrm>
            <a:off x="1796796" y="4814316"/>
            <a:ext cx="7344918" cy="0"/>
          </a:xfrm>
          <a:prstGeom prst="line">
            <a:avLst/>
          </a:prstGeom>
          <a:noFill/>
          <a:ln w="12700">
            <a:solidFill>
              <a:srgbClr val="BA0C2F"/>
            </a:solidFill>
            <a:prstDash val="solid"/>
          </a:ln>
        </p:spPr>
        <p:txBody>
          <a:bodyPr/>
          <a:lstStyle/>
          <a:p>
            <a:endParaRPr lang="en-US" sz="1350"/>
          </a:p>
        </p:txBody>
      </p:sp>
      <p:pic>
        <p:nvPicPr>
          <p:cNvPr id="7" name="Image 0" descr="preencoded.png">
            <a:extLst>
              <a:ext uri="{FF2B5EF4-FFF2-40B4-BE49-F238E27FC236}">
                <a16:creationId xmlns:a16="http://schemas.microsoft.com/office/drawing/2014/main" id="{7ED827EA-7BB0-4313-9273-99814A127F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178" y="4663440"/>
            <a:ext cx="1275588" cy="22631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4572000" cy="4507992"/>
          </a:xfrm>
          <a:prstGeom prst="rect">
            <a:avLst/>
          </a:prstGeom>
          <a:solidFill>
            <a:srgbClr val="BA0C2F"/>
          </a:solidFill>
          <a:ln w="12700">
            <a:solidFill>
              <a:srgbClr val="BA0C2F"/>
            </a:solidFill>
            <a:prstDash val="solid"/>
          </a:ln>
        </p:spPr>
        <p:txBody>
          <a:bodyPr/>
          <a:lstStyle/>
          <a:p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182880" y="109728"/>
            <a:ext cx="42062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itchFamily="34" charset="-120"/>
              </a:rPr>
              <a:t>340B’s Broader Impact</a:t>
            </a:r>
            <a:endParaRPr lang="en-US" sz="1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182880" y="548640"/>
            <a:ext cx="420624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i="1" dirty="0">
                <a:solidFill>
                  <a:srgbClr val="D7D2CB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itchFamily="34" charset="-120"/>
              </a:rPr>
              <a:t>Safety Net, Consolidation &amp; Sustainability</a:t>
            </a:r>
            <a:endParaRPr lang="en-US" sz="1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182880" y="1051560"/>
            <a:ext cx="420624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D7D2CB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itchFamily="34" charset="-120"/>
              </a:rPr>
              <a:t>Safety Net &amp; Uncompensated Care</a:t>
            </a:r>
            <a:endParaRPr lang="en-US" sz="1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182880" y="1444752"/>
            <a:ext cx="4206240" cy="22860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342900" indent="-342900">
              <a:buSzPct val="100000"/>
              <a:buChar char="•"/>
            </a:pPr>
            <a:r>
              <a:rPr lang="en-US" sz="12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FQHCs show clear safety-net use: more tobacco counseling, flu shots, HIV tests, and services for unhoused patients</a:t>
            </a:r>
            <a:endParaRPr lang="en-US" sz="1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>
              <a:buSzPct val="100000"/>
              <a:buChar char="•"/>
            </a:pPr>
            <a:r>
              <a:rPr lang="en-US" sz="12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Evidence for hospitals is mixed: some studies show higher-income patient focus and aggressive spread-seeking</a:t>
            </a:r>
            <a:endParaRPr lang="en-US" sz="1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>
              <a:buSzPct val="100000"/>
              <a:buChar char="•"/>
            </a:pPr>
            <a:r>
              <a:rPr lang="en-US" sz="12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 statute does not require covered entities to use revenue for charity care</a:t>
            </a:r>
            <a:endParaRPr lang="en-US" sz="1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Shape 5"/>
          <p:cNvSpPr/>
          <p:nvPr/>
        </p:nvSpPr>
        <p:spPr>
          <a:xfrm>
            <a:off x="182880" y="3822192"/>
            <a:ext cx="4206240" cy="36576"/>
          </a:xfrm>
          <a:prstGeom prst="rect">
            <a:avLst/>
          </a:prstGeom>
          <a:solidFill>
            <a:srgbClr val="D7D2CB"/>
          </a:solidFill>
          <a:ln w="12700">
            <a:solidFill>
              <a:srgbClr val="D7D2CB"/>
            </a:solidFill>
            <a:prstDash val="solid"/>
          </a:ln>
        </p:spPr>
        <p:txBody>
          <a:bodyPr/>
          <a:lstStyle/>
          <a:p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182880" y="3904488"/>
            <a:ext cx="420624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i="1" dirty="0">
                <a:solidFill>
                  <a:srgbClr val="D7D2CB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itchFamily="34" charset="-120"/>
              </a:rPr>
              <a:t>Its design creates divergent effects across entity types.</a:t>
            </a:r>
            <a:endParaRPr lang="en-US" sz="11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4754880" y="1051560"/>
            <a:ext cx="420624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BA0C2F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itchFamily="34" charset="-120"/>
              </a:rPr>
              <a:t>Consolidation &amp; Rural Sustainability</a:t>
            </a:r>
            <a:endParaRPr lang="en-US" sz="1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4754880" y="1108710"/>
            <a:ext cx="4206240" cy="2926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342900" indent="-342900">
              <a:buSzPct val="100000"/>
              <a:buChar char="•"/>
            </a:pPr>
            <a:r>
              <a:rPr lang="en-US" sz="1200" dirty="0">
                <a:solidFill>
                  <a:srgbClr val="40404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340B may incentivize hospital acquisition of physician practices and off-site clinics (child sites), accelerating horizontal and vertical consolidation</a:t>
            </a:r>
            <a:endParaRPr lang="en-US" sz="1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>
              <a:buSzPct val="100000"/>
              <a:buChar char="•"/>
            </a:pPr>
            <a:r>
              <a:rPr lang="en-US" sz="1200" dirty="0">
                <a:solidFill>
                  <a:srgbClr val="40404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Child sites often located in higher-income ZIP codes than parent DSH hospitals</a:t>
            </a:r>
            <a:endParaRPr lang="en-US" sz="1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>
              <a:buSzPct val="100000"/>
              <a:buChar char="•"/>
            </a:pPr>
            <a:r>
              <a:rPr lang="en-US" sz="1200" dirty="0">
                <a:solidFill>
                  <a:srgbClr val="40404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For critical access and rural hospitals, 340B revenue may keep facilities open</a:t>
            </a:r>
          </a:p>
          <a:p>
            <a:pPr marL="342900" indent="-342900">
              <a:buSzPct val="100000"/>
              <a:buChar char="•"/>
            </a:pPr>
            <a:r>
              <a:rPr lang="en-US" sz="1200" dirty="0">
                <a:solidFill>
                  <a:srgbClr val="40404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93% of rural hospitals surveyed say savings help them stay open</a:t>
            </a:r>
            <a:endParaRPr lang="en-US" sz="1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Shape 9"/>
          <p:cNvSpPr/>
          <p:nvPr/>
        </p:nvSpPr>
        <p:spPr>
          <a:xfrm>
            <a:off x="0" y="4507992"/>
            <a:ext cx="4572000" cy="36576"/>
          </a:xfrm>
          <a:prstGeom prst="rect">
            <a:avLst/>
          </a:prstGeom>
          <a:solidFill>
            <a:srgbClr val="D7D2CB"/>
          </a:solidFill>
          <a:ln w="12700">
            <a:solidFill>
              <a:srgbClr val="D7D2CB"/>
            </a:solidFill>
            <a:prstDash val="solid"/>
          </a:ln>
        </p:spPr>
        <p:txBody>
          <a:bodyPr/>
          <a:lstStyle/>
          <a:p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3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904" y="4544568"/>
            <a:ext cx="1481328" cy="265176"/>
          </a:xfrm>
          <a:prstGeom prst="rect">
            <a:avLst/>
          </a:prstGeom>
        </p:spPr>
      </p:pic>
      <p:sp>
        <p:nvSpPr>
          <p:cNvPr id="14" name="Shape 10"/>
          <p:cNvSpPr/>
          <p:nvPr/>
        </p:nvSpPr>
        <p:spPr>
          <a:xfrm>
            <a:off x="4572000" y="4507992"/>
            <a:ext cx="4572000" cy="36576"/>
          </a:xfrm>
          <a:prstGeom prst="rect">
            <a:avLst/>
          </a:prstGeom>
          <a:solidFill>
            <a:srgbClr val="BA0C2F"/>
          </a:solidFill>
          <a:ln w="12700">
            <a:solidFill>
              <a:srgbClr val="BA0C2F"/>
            </a:solidFill>
            <a:prstDash val="solid"/>
          </a:ln>
        </p:spPr>
        <p:txBody>
          <a:bodyPr/>
          <a:lstStyle/>
          <a:p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5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904" y="4636008"/>
            <a:ext cx="1481328" cy="26517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0"/>
          <p:cNvSpPr/>
          <p:nvPr/>
        </p:nvSpPr>
        <p:spPr>
          <a:xfrm>
            <a:off x="0" y="0"/>
            <a:ext cx="9144000" cy="987552"/>
          </a:xfrm>
          <a:prstGeom prst="rect">
            <a:avLst/>
          </a:prstGeom>
          <a:solidFill>
            <a:srgbClr val="BA0C2F"/>
          </a:solidFill>
          <a:ln w="12700">
            <a:solidFill>
              <a:srgbClr val="BA0C2F"/>
            </a:solidFill>
            <a:prstDash val="solid"/>
          </a:ln>
        </p:spPr>
        <p:txBody>
          <a:bodyPr/>
          <a:lstStyle/>
          <a:p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365760" y="109728"/>
            <a:ext cx="8412480" cy="7680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600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itchFamily="34" charset="-120"/>
              </a:rPr>
              <a:t>Emerging Legal Issues for the 340B Program</a:t>
            </a:r>
            <a:endParaRPr lang="en-US" sz="2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Shape 2"/>
          <p:cNvSpPr/>
          <p:nvPr/>
        </p:nvSpPr>
        <p:spPr>
          <a:xfrm>
            <a:off x="0" y="4507992"/>
            <a:ext cx="9144000" cy="36576"/>
          </a:xfrm>
          <a:prstGeom prst="rect">
            <a:avLst/>
          </a:prstGeom>
          <a:solidFill>
            <a:srgbClr val="BA0C2F"/>
          </a:solidFill>
          <a:ln w="12700">
            <a:solidFill>
              <a:srgbClr val="BA0C2F"/>
            </a:solidFill>
            <a:prstDash val="solid"/>
          </a:ln>
        </p:spPr>
        <p:txBody>
          <a:bodyPr/>
          <a:lstStyle/>
          <a:p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" y="4636008"/>
            <a:ext cx="1481328" cy="265176"/>
          </a:xfrm>
          <a:prstGeom prst="rect">
            <a:avLst/>
          </a:prstGeom>
        </p:spPr>
      </p:pic>
      <p:sp>
        <p:nvSpPr>
          <p:cNvPr id="7" name="Shape 3"/>
          <p:cNvSpPr/>
          <p:nvPr/>
        </p:nvSpPr>
        <p:spPr>
          <a:xfrm>
            <a:off x="320040" y="1078992"/>
            <a:ext cx="2697480" cy="3337560"/>
          </a:xfrm>
          <a:prstGeom prst="rect">
            <a:avLst/>
          </a:prstGeom>
          <a:solidFill>
            <a:srgbClr val="F7F7F7"/>
          </a:solidFill>
          <a:ln w="12700">
            <a:solidFill>
              <a:srgbClr val="D9D9D9"/>
            </a:solidFill>
            <a:prstDash val="solid"/>
          </a:ln>
          <a:effectLst>
            <a:outerShdw blurRad="76200" dist="254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Shape 4"/>
          <p:cNvSpPr/>
          <p:nvPr/>
        </p:nvSpPr>
        <p:spPr>
          <a:xfrm>
            <a:off x="1325880" y="1188720"/>
            <a:ext cx="658368" cy="658368"/>
          </a:xfrm>
          <a:prstGeom prst="ellipse">
            <a:avLst/>
          </a:prstGeom>
          <a:solidFill>
            <a:srgbClr val="BA0C2F"/>
          </a:solidFill>
          <a:ln w="12700">
            <a:solidFill>
              <a:srgbClr val="BA0C2F"/>
            </a:solidFill>
            <a:prstDash val="solid"/>
          </a:ln>
        </p:spPr>
        <p:txBody>
          <a:bodyPr/>
          <a:lstStyle/>
          <a:p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 5"/>
          <p:cNvSpPr/>
          <p:nvPr/>
        </p:nvSpPr>
        <p:spPr>
          <a:xfrm>
            <a:off x="1325880" y="1188720"/>
            <a:ext cx="658368" cy="6583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900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endParaRPr lang="en-US" sz="19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 6"/>
          <p:cNvSpPr/>
          <p:nvPr/>
        </p:nvSpPr>
        <p:spPr>
          <a:xfrm>
            <a:off x="429768" y="1901952"/>
            <a:ext cx="2468880" cy="6583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350" b="1" dirty="0">
                <a:solidFill>
                  <a:srgbClr val="BA0C2F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itchFamily="34" charset="-120"/>
              </a:rPr>
              <a:t>HRSA’s Limited</a:t>
            </a:r>
            <a:endParaRPr lang="en-US" sz="135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ctr">
              <a:buNone/>
            </a:pPr>
            <a:r>
              <a:rPr lang="en-US" sz="1350" b="1" dirty="0">
                <a:solidFill>
                  <a:srgbClr val="BA0C2F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itchFamily="34" charset="-120"/>
              </a:rPr>
              <a:t>Rulemaking Authority</a:t>
            </a:r>
            <a:endParaRPr lang="en-US" sz="135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Shape 7"/>
          <p:cNvSpPr/>
          <p:nvPr/>
        </p:nvSpPr>
        <p:spPr>
          <a:xfrm>
            <a:off x="640080" y="2615184"/>
            <a:ext cx="2057400" cy="36576"/>
          </a:xfrm>
          <a:prstGeom prst="rect">
            <a:avLst/>
          </a:prstGeom>
          <a:solidFill>
            <a:srgbClr val="BA0C2F"/>
          </a:solidFill>
          <a:ln w="12700">
            <a:solidFill>
              <a:srgbClr val="BA0C2F"/>
            </a:solidFill>
            <a:prstDash val="solid"/>
          </a:ln>
        </p:spPr>
        <p:txBody>
          <a:bodyPr/>
          <a:lstStyle/>
          <a:p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Text 8"/>
          <p:cNvSpPr/>
          <p:nvPr/>
        </p:nvSpPr>
        <p:spPr>
          <a:xfrm>
            <a:off x="429768" y="2706624"/>
            <a:ext cx="2468880" cy="16276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50" dirty="0">
                <a:solidFill>
                  <a:srgbClr val="40404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itchFamily="34" charset="-120"/>
              </a:rPr>
              <a:t>HRSA lacks substantive rulemaking authority over 340B. Courts have limited agency guidance (contract pharmacies, patient definition). Manufacturers are challenging program interpretations directly. The executive/legislative vacuum is letting both industry and courts reshape the program.</a:t>
            </a:r>
            <a:endParaRPr lang="en-US" sz="115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Shape 9"/>
          <p:cNvSpPr/>
          <p:nvPr/>
        </p:nvSpPr>
        <p:spPr>
          <a:xfrm>
            <a:off x="3200400" y="1078992"/>
            <a:ext cx="2697480" cy="3337560"/>
          </a:xfrm>
          <a:prstGeom prst="rect">
            <a:avLst/>
          </a:prstGeom>
          <a:solidFill>
            <a:srgbClr val="F7F7F7"/>
          </a:solidFill>
          <a:ln w="12700">
            <a:solidFill>
              <a:srgbClr val="D9D9D9"/>
            </a:solidFill>
            <a:prstDash val="solid"/>
          </a:ln>
          <a:effectLst>
            <a:outerShdw blurRad="76200" dist="254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Shape 10"/>
          <p:cNvSpPr/>
          <p:nvPr/>
        </p:nvSpPr>
        <p:spPr>
          <a:xfrm>
            <a:off x="4206240" y="1188720"/>
            <a:ext cx="658368" cy="658368"/>
          </a:xfrm>
          <a:prstGeom prst="ellipse">
            <a:avLst/>
          </a:prstGeom>
          <a:solidFill>
            <a:srgbClr val="BA0C2F"/>
          </a:solidFill>
          <a:ln w="12700">
            <a:solidFill>
              <a:srgbClr val="BA0C2F"/>
            </a:solidFill>
            <a:prstDash val="solid"/>
          </a:ln>
        </p:spPr>
        <p:txBody>
          <a:bodyPr/>
          <a:lstStyle/>
          <a:p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 11"/>
          <p:cNvSpPr/>
          <p:nvPr/>
        </p:nvSpPr>
        <p:spPr>
          <a:xfrm>
            <a:off x="4206240" y="1188720"/>
            <a:ext cx="658368" cy="6583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900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19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 12"/>
          <p:cNvSpPr/>
          <p:nvPr/>
        </p:nvSpPr>
        <p:spPr>
          <a:xfrm>
            <a:off x="3310128" y="1901952"/>
            <a:ext cx="2468880" cy="6583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350" b="1" dirty="0">
                <a:solidFill>
                  <a:srgbClr val="BA0C2F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itchFamily="34" charset="-120"/>
              </a:rPr>
              <a:t>Federal Preemption of</a:t>
            </a:r>
            <a:endParaRPr lang="en-US" sz="135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ctr">
              <a:buNone/>
            </a:pPr>
            <a:r>
              <a:rPr lang="en-US" sz="1350" b="1" dirty="0">
                <a:solidFill>
                  <a:srgbClr val="BA0C2F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itchFamily="34" charset="-120"/>
              </a:rPr>
              <a:t>State 340B Laws</a:t>
            </a:r>
            <a:endParaRPr lang="en-US" sz="135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Shape 13"/>
          <p:cNvSpPr/>
          <p:nvPr/>
        </p:nvSpPr>
        <p:spPr>
          <a:xfrm>
            <a:off x="3520440" y="2615184"/>
            <a:ext cx="2057400" cy="36576"/>
          </a:xfrm>
          <a:prstGeom prst="rect">
            <a:avLst/>
          </a:prstGeom>
          <a:solidFill>
            <a:srgbClr val="BA0C2F"/>
          </a:solidFill>
          <a:ln w="12700">
            <a:solidFill>
              <a:srgbClr val="BA0C2F"/>
            </a:solidFill>
            <a:prstDash val="solid"/>
          </a:ln>
        </p:spPr>
        <p:txBody>
          <a:bodyPr/>
          <a:lstStyle/>
          <a:p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Text 14"/>
          <p:cNvSpPr/>
          <p:nvPr/>
        </p:nvSpPr>
        <p:spPr>
          <a:xfrm>
            <a:off x="3310128" y="2706624"/>
            <a:ext cx="2468880" cy="16276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50" dirty="0">
                <a:solidFill>
                  <a:srgbClr val="40404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itchFamily="34" charset="-120"/>
              </a:rPr>
              <a:t>States are legislating to: restrict PBM reimbursement variations, protect contract pharmacy access, establish transparency requirements, carve 340B out of Medicaid. Courts are split on preemption, creating uncertainty for covered entities and manufacturers.</a:t>
            </a:r>
            <a:endParaRPr lang="en-US" sz="115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Shape 15"/>
          <p:cNvSpPr/>
          <p:nvPr/>
        </p:nvSpPr>
        <p:spPr>
          <a:xfrm>
            <a:off x="6080760" y="1078992"/>
            <a:ext cx="2697480" cy="3337560"/>
          </a:xfrm>
          <a:prstGeom prst="rect">
            <a:avLst/>
          </a:prstGeom>
          <a:solidFill>
            <a:srgbClr val="F7F7F7"/>
          </a:solidFill>
          <a:ln w="12700">
            <a:solidFill>
              <a:srgbClr val="D9D9D9"/>
            </a:solidFill>
            <a:prstDash val="solid"/>
          </a:ln>
          <a:effectLst>
            <a:outerShdw blurRad="76200" dist="254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Shape 16"/>
          <p:cNvSpPr/>
          <p:nvPr/>
        </p:nvSpPr>
        <p:spPr>
          <a:xfrm>
            <a:off x="7086600" y="1188720"/>
            <a:ext cx="658368" cy="658368"/>
          </a:xfrm>
          <a:prstGeom prst="ellipse">
            <a:avLst/>
          </a:prstGeom>
          <a:solidFill>
            <a:srgbClr val="BA0C2F"/>
          </a:solidFill>
          <a:ln w="12700">
            <a:solidFill>
              <a:srgbClr val="BA0C2F"/>
            </a:solidFill>
            <a:prstDash val="solid"/>
          </a:ln>
        </p:spPr>
        <p:txBody>
          <a:bodyPr/>
          <a:lstStyle/>
          <a:p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Text 17"/>
          <p:cNvSpPr/>
          <p:nvPr/>
        </p:nvSpPr>
        <p:spPr>
          <a:xfrm>
            <a:off x="7086600" y="1188720"/>
            <a:ext cx="658368" cy="6583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900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lang="en-US" sz="19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" name="Text 18"/>
          <p:cNvSpPr/>
          <p:nvPr/>
        </p:nvSpPr>
        <p:spPr>
          <a:xfrm>
            <a:off x="6190488" y="1901952"/>
            <a:ext cx="2468880" cy="6583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350" b="1" dirty="0">
                <a:solidFill>
                  <a:srgbClr val="BA0C2F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itchFamily="34" charset="-120"/>
              </a:rPr>
              <a:t>Federal Legislative</a:t>
            </a:r>
            <a:endParaRPr lang="en-US" sz="135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ctr">
              <a:buNone/>
            </a:pPr>
            <a:r>
              <a:rPr lang="en-US" sz="1350" b="1" dirty="0">
                <a:solidFill>
                  <a:srgbClr val="BA0C2F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itchFamily="34" charset="-120"/>
              </a:rPr>
              <a:t>Reform Agenda</a:t>
            </a:r>
            <a:endParaRPr lang="en-US" sz="135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" name="Shape 19"/>
          <p:cNvSpPr/>
          <p:nvPr/>
        </p:nvSpPr>
        <p:spPr>
          <a:xfrm>
            <a:off x="6400800" y="2615184"/>
            <a:ext cx="2057400" cy="36576"/>
          </a:xfrm>
          <a:prstGeom prst="rect">
            <a:avLst/>
          </a:prstGeom>
          <a:solidFill>
            <a:srgbClr val="BA0C2F"/>
          </a:solidFill>
          <a:ln w="12700">
            <a:solidFill>
              <a:srgbClr val="BA0C2F"/>
            </a:solidFill>
            <a:prstDash val="solid"/>
          </a:ln>
        </p:spPr>
        <p:txBody>
          <a:bodyPr/>
          <a:lstStyle/>
          <a:p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" name="Text 20"/>
          <p:cNvSpPr/>
          <p:nvPr/>
        </p:nvSpPr>
        <p:spPr>
          <a:xfrm>
            <a:off x="6190488" y="2706624"/>
            <a:ext cx="2468880" cy="16276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50" dirty="0">
                <a:solidFill>
                  <a:srgbClr val="40404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itchFamily="34" charset="-120"/>
              </a:rPr>
              <a:t>Reform proposals are circulating in Congress. Consider: (1) transparency-first legislation before substantive cuts, (2) granting HRSA substantive rulemaking authority, and (3) giving MACPAC/MedPAC oversight and data access to guide evidence-based reform.</a:t>
            </a:r>
            <a:endParaRPr lang="en-US" sz="115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97280" y="45720"/>
            <a:ext cx="6949440" cy="237744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365760" y="2514600"/>
            <a:ext cx="8412480" cy="36576"/>
          </a:xfrm>
          <a:prstGeom prst="rect">
            <a:avLst/>
          </a:prstGeom>
          <a:solidFill>
            <a:srgbClr val="BA0C2F"/>
          </a:solidFill>
          <a:ln w="12700">
            <a:solidFill>
              <a:srgbClr val="BA0C2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1"/>
          <p:cNvSpPr/>
          <p:nvPr/>
        </p:nvSpPr>
        <p:spPr>
          <a:xfrm>
            <a:off x="365760" y="2651760"/>
            <a:ext cx="8412480" cy="1463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5400" b="1" dirty="0">
                <a:solidFill>
                  <a:srgbClr val="BA0C2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Questions?</a:t>
            </a:r>
            <a:endParaRPr lang="en-US" sz="5400" dirty="0"/>
          </a:p>
        </p:txBody>
      </p:sp>
      <p:sp>
        <p:nvSpPr>
          <p:cNvPr id="5" name="Shape 2"/>
          <p:cNvSpPr/>
          <p:nvPr/>
        </p:nvSpPr>
        <p:spPr>
          <a:xfrm>
            <a:off x="0" y="4507992"/>
            <a:ext cx="9144000" cy="36576"/>
          </a:xfrm>
          <a:prstGeom prst="rect">
            <a:avLst/>
          </a:prstGeom>
          <a:solidFill>
            <a:srgbClr val="BA0C2F"/>
          </a:solidFill>
          <a:ln w="12700">
            <a:solidFill>
              <a:srgbClr val="BA0C2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904" y="4616414"/>
            <a:ext cx="1481328" cy="26517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BA0C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4572"/>
            <a:ext cx="3200400" cy="3657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57200" y="594360"/>
            <a:ext cx="5943600" cy="2606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36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Shadow Financing the Safety Net</a:t>
            </a:r>
          </a:p>
        </p:txBody>
      </p:sp>
      <p:sp>
        <p:nvSpPr>
          <p:cNvPr id="4" name="Shape 1"/>
          <p:cNvSpPr/>
          <p:nvPr/>
        </p:nvSpPr>
        <p:spPr>
          <a:xfrm>
            <a:off x="457200" y="3310128"/>
            <a:ext cx="5486400" cy="36576"/>
          </a:xfrm>
          <a:prstGeom prst="rect">
            <a:avLst/>
          </a:prstGeom>
          <a:solidFill>
            <a:srgbClr val="D7D2CB"/>
          </a:solidFill>
          <a:ln w="12700">
            <a:solidFill>
              <a:srgbClr val="D7D2C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457200" y="3543300"/>
            <a:ext cx="548640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0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itchFamily="34" charset="-120"/>
              </a:rPr>
              <a:t>Rachel Sachs, Professor of Law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itchFamily="34" charset="-120"/>
              </a:rPr>
              <a:t>Washington University in St. Louis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Shape 4"/>
          <p:cNvSpPr/>
          <p:nvPr/>
        </p:nvSpPr>
        <p:spPr>
          <a:xfrm>
            <a:off x="0" y="4507992"/>
            <a:ext cx="9144000" cy="36576"/>
          </a:xfrm>
          <a:prstGeom prst="rect">
            <a:avLst/>
          </a:prstGeom>
          <a:solidFill>
            <a:srgbClr val="D7D2CB"/>
          </a:solidFill>
          <a:ln w="12700">
            <a:solidFill>
              <a:srgbClr val="D7D2C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904" y="4640580"/>
            <a:ext cx="1481328" cy="26517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" y="91440"/>
            <a:ext cx="3657600" cy="4169664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3931920" y="0"/>
            <a:ext cx="5212080" cy="4507992"/>
          </a:xfrm>
          <a:prstGeom prst="rect">
            <a:avLst/>
          </a:prstGeom>
          <a:solidFill>
            <a:srgbClr val="BA0C2F"/>
          </a:solidFill>
          <a:ln w="12700">
            <a:solidFill>
              <a:srgbClr val="BA0C2F"/>
            </a:solidFill>
            <a:prstDash val="solid"/>
          </a:ln>
        </p:spPr>
        <p:txBody>
          <a:bodyPr/>
          <a:lstStyle/>
          <a:p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4114800" y="320040"/>
            <a:ext cx="475488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100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itchFamily="34" charset="-120"/>
              </a:rPr>
              <a:t>The 340B program is no longer a niche issue.</a:t>
            </a:r>
            <a:endParaRPr lang="en-US" sz="21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4114800" y="1298448"/>
            <a:ext cx="4663440" cy="11430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50" dirty="0">
                <a:solidFill>
                  <a:srgbClr val="D7D2CB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itchFamily="34" charset="-120"/>
              </a:rPr>
              <a:t>At $81.4 billion and growing, it shapes drug pricing, hospital strategy, rural sustainability, and the legal architecture of the safety net. And it urgently needs legal scholars’ attention.</a:t>
            </a:r>
            <a:endParaRPr lang="en-US" sz="135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Shape 3"/>
          <p:cNvSpPr/>
          <p:nvPr/>
        </p:nvSpPr>
        <p:spPr>
          <a:xfrm>
            <a:off x="4114800" y="2542032"/>
            <a:ext cx="4572000" cy="36576"/>
          </a:xfrm>
          <a:prstGeom prst="rect">
            <a:avLst/>
          </a:prstGeom>
          <a:solidFill>
            <a:srgbClr val="D7D2CB"/>
          </a:solidFill>
          <a:ln w="12700">
            <a:solidFill>
              <a:srgbClr val="D7D2CB"/>
            </a:solidFill>
            <a:prstDash val="solid"/>
          </a:ln>
        </p:spPr>
        <p:txBody>
          <a:bodyPr/>
          <a:lstStyle/>
          <a:p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4114800" y="2633472"/>
            <a:ext cx="466344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D7D2CB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itchFamily="34" charset="-120"/>
              </a:rPr>
              <a:t>Questions for Discussion</a:t>
            </a:r>
            <a:endParaRPr lang="en-US" sz="15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4114800" y="3063240"/>
            <a:ext cx="4663440" cy="1325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342900" indent="-342900">
              <a:buSzPct val="100000"/>
              <a:buChar char="•"/>
            </a:pPr>
            <a:r>
              <a:rPr lang="en-US" sz="125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Is my assessment of the sparse role of the 340B program in legal scholarship on 340B accurate?</a:t>
            </a:r>
            <a:endParaRPr lang="en-US" sz="125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>
              <a:buSzPct val="100000"/>
              <a:buChar char="•"/>
            </a:pPr>
            <a:r>
              <a:rPr lang="en-US" sz="125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How should we weigh safety-net financing against pricing and system distortions in evaluating reform?</a:t>
            </a:r>
          </a:p>
          <a:p>
            <a:pPr marL="342900" indent="-342900">
              <a:buSzPct val="100000"/>
              <a:buChar char="•"/>
            </a:pPr>
            <a:r>
              <a:rPr lang="en-US" sz="125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Have I framed the broader institutional design issues sensibly?</a:t>
            </a:r>
            <a:endParaRPr lang="en-US" sz="125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Shape 6"/>
          <p:cNvSpPr/>
          <p:nvPr/>
        </p:nvSpPr>
        <p:spPr>
          <a:xfrm>
            <a:off x="0" y="4507992"/>
            <a:ext cx="3931920" cy="36576"/>
          </a:xfrm>
          <a:prstGeom prst="rect">
            <a:avLst/>
          </a:prstGeom>
          <a:solidFill>
            <a:srgbClr val="BA0C2F"/>
          </a:solidFill>
          <a:ln w="12700">
            <a:solidFill>
              <a:srgbClr val="BA0C2F"/>
            </a:solidFill>
            <a:prstDash val="solid"/>
          </a:ln>
        </p:spPr>
        <p:txBody>
          <a:bodyPr/>
          <a:lstStyle/>
          <a:p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904" y="4609882"/>
            <a:ext cx="1481328" cy="265176"/>
          </a:xfrm>
          <a:prstGeom prst="rect">
            <a:avLst/>
          </a:prstGeom>
        </p:spPr>
      </p:pic>
      <p:sp>
        <p:nvSpPr>
          <p:cNvPr id="11" name="Shape 7"/>
          <p:cNvSpPr/>
          <p:nvPr/>
        </p:nvSpPr>
        <p:spPr>
          <a:xfrm>
            <a:off x="3931920" y="4507992"/>
            <a:ext cx="5212080" cy="36576"/>
          </a:xfrm>
          <a:prstGeom prst="rect">
            <a:avLst/>
          </a:prstGeom>
          <a:solidFill>
            <a:srgbClr val="D7D2CB"/>
          </a:solidFill>
          <a:ln w="12700">
            <a:solidFill>
              <a:srgbClr val="D7D2CB"/>
            </a:solidFill>
            <a:prstDash val="solid"/>
          </a:ln>
        </p:spPr>
        <p:txBody>
          <a:bodyPr/>
          <a:lstStyle/>
          <a:p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06240" y="4544568"/>
            <a:ext cx="1481328" cy="26517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0"/>
          <p:cNvSpPr/>
          <p:nvPr/>
        </p:nvSpPr>
        <p:spPr>
          <a:xfrm>
            <a:off x="0" y="0"/>
            <a:ext cx="9144000" cy="987552"/>
          </a:xfrm>
          <a:prstGeom prst="rect">
            <a:avLst/>
          </a:prstGeom>
          <a:solidFill>
            <a:srgbClr val="BA0C2F"/>
          </a:solidFill>
          <a:ln w="12700">
            <a:solidFill>
              <a:srgbClr val="BA0C2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1"/>
          <p:cNvSpPr/>
          <p:nvPr/>
        </p:nvSpPr>
        <p:spPr>
          <a:xfrm>
            <a:off x="365760" y="109728"/>
            <a:ext cx="8412480" cy="7680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What Is the 340B Program?</a:t>
            </a:r>
            <a:endParaRPr lang="en-US" sz="2600" dirty="0"/>
          </a:p>
        </p:txBody>
      </p:sp>
      <p:sp>
        <p:nvSpPr>
          <p:cNvPr id="5" name="Shape 2"/>
          <p:cNvSpPr/>
          <p:nvPr/>
        </p:nvSpPr>
        <p:spPr>
          <a:xfrm>
            <a:off x="0" y="4507992"/>
            <a:ext cx="9144000" cy="36576"/>
          </a:xfrm>
          <a:prstGeom prst="rect">
            <a:avLst/>
          </a:prstGeom>
          <a:solidFill>
            <a:srgbClr val="BA0C2F"/>
          </a:solidFill>
          <a:ln w="12700">
            <a:solidFill>
              <a:srgbClr val="BA0C2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904" y="4629477"/>
            <a:ext cx="1481328" cy="265176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365760" y="1078992"/>
            <a:ext cx="5120640" cy="32918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1600" b="1" dirty="0">
                <a:solidFill>
                  <a:srgbClr val="BA0C2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 Basics</a:t>
            </a:r>
            <a:endParaRPr lang="en-US" sz="1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sz="7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
</a:t>
            </a:r>
            <a:endParaRPr lang="en-US" sz="1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sz="135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Created in 1992 as part of the Veterans Health Care Act, 340B requires pharmaceutical companies to provide substantial discounts on covered outpatient drugs to qualifying covered entities.</a:t>
            </a:r>
            <a:endParaRPr lang="en-US" sz="1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sz="7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
</a:t>
            </a:r>
            <a:endParaRPr lang="en-US" sz="1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sz="135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Covered entities include:</a:t>
            </a:r>
            <a:endParaRPr lang="en-US" sz="1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>
              <a:buSzPct val="100000"/>
              <a:buChar char="•"/>
            </a:pPr>
            <a:r>
              <a:rPr lang="en-US" sz="1300" dirty="0">
                <a:solidFill>
                  <a:srgbClr val="40404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Federally Qualified Health Centers (FQHCs)</a:t>
            </a:r>
            <a:endParaRPr lang="en-US" sz="1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>
              <a:buSzPct val="100000"/>
              <a:buChar char="•"/>
            </a:pPr>
            <a:r>
              <a:rPr lang="en-US" sz="1300" dirty="0">
                <a:solidFill>
                  <a:srgbClr val="40404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Disproportionate Share Hospitals (DSH)</a:t>
            </a:r>
            <a:endParaRPr lang="en-US" sz="1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>
              <a:buSzPct val="100000"/>
              <a:buChar char="•"/>
            </a:pPr>
            <a:r>
              <a:rPr lang="en-US" sz="1300" dirty="0">
                <a:solidFill>
                  <a:srgbClr val="40404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Children’s, critical access, rural, and sole community hospitals (expanded by ACA in 2010)</a:t>
            </a:r>
            <a:endParaRPr lang="en-US" sz="1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Shape 4"/>
          <p:cNvSpPr/>
          <p:nvPr/>
        </p:nvSpPr>
        <p:spPr>
          <a:xfrm>
            <a:off x="5669280" y="1078992"/>
            <a:ext cx="3154680" cy="3291840"/>
          </a:xfrm>
          <a:prstGeom prst="rect">
            <a:avLst/>
          </a:prstGeom>
          <a:solidFill>
            <a:srgbClr val="BA0C2F"/>
          </a:solidFill>
          <a:ln w="12700">
            <a:solidFill>
              <a:srgbClr val="BA0C2F"/>
            </a:solidFill>
            <a:prstDash val="solid"/>
          </a:ln>
          <a:effectLst>
            <a:outerShdw blurRad="101600" dist="38100" dir="8100000" algn="bl" rotWithShape="0">
              <a:srgbClr val="000000">
                <a:alpha val="1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9" name="Text 5"/>
          <p:cNvSpPr/>
          <p:nvPr/>
        </p:nvSpPr>
        <p:spPr>
          <a:xfrm>
            <a:off x="5806440" y="1207008"/>
            <a:ext cx="288036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D7D2CB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How the Program Works</a:t>
            </a:r>
            <a:endParaRPr lang="en-US" sz="1400" dirty="0"/>
          </a:p>
        </p:txBody>
      </p:sp>
      <p:sp>
        <p:nvSpPr>
          <p:cNvPr id="10" name="Text 6"/>
          <p:cNvSpPr/>
          <p:nvPr/>
        </p:nvSpPr>
        <p:spPr>
          <a:xfrm>
            <a:off x="5806440" y="1207008"/>
            <a:ext cx="2880360" cy="2606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342900" indent="-342900">
              <a:buSzPct val="100000"/>
              <a:buChar char="•"/>
            </a:pPr>
            <a:r>
              <a:rPr lang="en-US" sz="12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Covered entity buys drug at 340B discounted price</a:t>
            </a:r>
            <a:endParaRPr lang="en-US" sz="1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>
              <a:buSzPct val="100000"/>
              <a:buChar char="•"/>
            </a:pPr>
            <a:r>
              <a:rPr lang="en-US" sz="12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Entity bills insurer at standard (higher) price</a:t>
            </a:r>
            <a:endParaRPr lang="en-US" sz="1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>
              <a:buSzPct val="100000"/>
              <a:buChar char="•"/>
            </a:pPr>
            <a:r>
              <a:rPr lang="en-US" sz="12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Entity retains the difference = the spread/revenue</a:t>
            </a:r>
            <a:endParaRPr lang="en-US" sz="1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sz="5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sz="1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sz="1200" i="1" dirty="0">
                <a:solidFill>
                  <a:srgbClr val="D7D2C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Purpose: stretch scarce federal resources to serve more patients and deliver more comprehensive services</a:t>
            </a:r>
            <a:endParaRPr lang="en-US" sz="1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0"/>
          <p:cNvSpPr/>
          <p:nvPr/>
        </p:nvSpPr>
        <p:spPr>
          <a:xfrm>
            <a:off x="0" y="0"/>
            <a:ext cx="9144000" cy="987552"/>
          </a:xfrm>
          <a:prstGeom prst="rect">
            <a:avLst/>
          </a:prstGeom>
          <a:solidFill>
            <a:srgbClr val="BA0C2F"/>
          </a:solidFill>
          <a:ln w="12700">
            <a:solidFill>
              <a:srgbClr val="BA0C2F"/>
            </a:solidFill>
            <a:prstDash val="solid"/>
          </a:ln>
        </p:spPr>
        <p:txBody>
          <a:bodyPr/>
          <a:lstStyle/>
          <a:p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365760" y="109728"/>
            <a:ext cx="8412480" cy="7680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600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itchFamily="34" charset="-120"/>
              </a:rPr>
              <a:t>340B Has Grown Into a Major Federal Program</a:t>
            </a:r>
            <a:endParaRPr lang="en-US" sz="2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Shape 2"/>
          <p:cNvSpPr/>
          <p:nvPr/>
        </p:nvSpPr>
        <p:spPr>
          <a:xfrm>
            <a:off x="0" y="4507992"/>
            <a:ext cx="9144000" cy="36576"/>
          </a:xfrm>
          <a:prstGeom prst="rect">
            <a:avLst/>
          </a:prstGeom>
          <a:solidFill>
            <a:srgbClr val="BA0C2F"/>
          </a:solidFill>
          <a:ln w="12700">
            <a:solidFill>
              <a:srgbClr val="BA0C2F"/>
            </a:solidFill>
            <a:prstDash val="solid"/>
          </a:ln>
        </p:spPr>
        <p:txBody>
          <a:bodyPr/>
          <a:lstStyle/>
          <a:p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904" y="4599432"/>
            <a:ext cx="1481328" cy="265176"/>
          </a:xfrm>
          <a:prstGeom prst="rect">
            <a:avLst/>
          </a:prstGeom>
        </p:spPr>
      </p:pic>
      <p:sp>
        <p:nvSpPr>
          <p:cNvPr id="7" name="Shape 3"/>
          <p:cNvSpPr/>
          <p:nvPr/>
        </p:nvSpPr>
        <p:spPr>
          <a:xfrm>
            <a:off x="365760" y="1097280"/>
            <a:ext cx="1920240" cy="2834640"/>
          </a:xfrm>
          <a:prstGeom prst="rect">
            <a:avLst/>
          </a:prstGeom>
          <a:solidFill>
            <a:srgbClr val="BA0C2F"/>
          </a:solidFill>
          <a:ln w="12700">
            <a:solidFill>
              <a:srgbClr val="BA0C2F"/>
            </a:solidFill>
            <a:prstDash val="solid"/>
          </a:ln>
          <a:effectLst>
            <a:outerShdw blurRad="101600" dist="38100" dir="8100000" algn="bl" rotWithShape="0">
              <a:srgbClr val="000000">
                <a:alpha val="18000"/>
              </a:srgbClr>
            </a:outerShdw>
          </a:effectLst>
        </p:spPr>
        <p:txBody>
          <a:bodyPr/>
          <a:lstStyle/>
          <a:p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457200" y="1234440"/>
            <a:ext cx="1737360" cy="10058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3600" b="1" dirty="0">
                <a:solidFill>
                  <a:srgbClr val="D7D2CB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itchFamily="34" charset="-120"/>
              </a:rPr>
              <a:t>#2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Shape 5"/>
          <p:cNvSpPr/>
          <p:nvPr/>
        </p:nvSpPr>
        <p:spPr>
          <a:xfrm>
            <a:off x="594360" y="2331720"/>
            <a:ext cx="1463040" cy="36576"/>
          </a:xfrm>
          <a:prstGeom prst="rect">
            <a:avLst/>
          </a:prstGeom>
          <a:solidFill>
            <a:srgbClr val="D7D2CB"/>
          </a:solidFill>
          <a:ln w="12700">
            <a:solidFill>
              <a:srgbClr val="D7D2CB"/>
            </a:solidFill>
            <a:prstDash val="solid"/>
          </a:ln>
        </p:spPr>
        <p:txBody>
          <a:bodyPr/>
          <a:lstStyle/>
          <a:p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 6"/>
          <p:cNvSpPr/>
          <p:nvPr/>
        </p:nvSpPr>
        <p:spPr>
          <a:xfrm>
            <a:off x="457200" y="2423160"/>
            <a:ext cx="1737360" cy="1371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5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itchFamily="34" charset="-120"/>
              </a:rPr>
              <a:t>Largest U.S. government</a:t>
            </a:r>
            <a:endParaRPr lang="en-US" sz="125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ctr">
              <a:buNone/>
            </a:pPr>
            <a:r>
              <a:rPr lang="en-US" sz="125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itchFamily="34" charset="-120"/>
              </a:rPr>
              <a:t>pharmaceutical program</a:t>
            </a:r>
            <a:endParaRPr lang="en-US" sz="125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ctr">
              <a:buNone/>
            </a:pPr>
            <a:r>
              <a:rPr lang="en-US" sz="125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itchFamily="34" charset="-120"/>
              </a:rPr>
              <a:t>(behind only Medicare Part D)</a:t>
            </a:r>
            <a:endParaRPr lang="en-US" sz="125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Shape 7"/>
          <p:cNvSpPr/>
          <p:nvPr/>
        </p:nvSpPr>
        <p:spPr>
          <a:xfrm>
            <a:off x="2560320" y="1097280"/>
            <a:ext cx="1920240" cy="2834640"/>
          </a:xfrm>
          <a:prstGeom prst="rect">
            <a:avLst/>
          </a:prstGeom>
          <a:solidFill>
            <a:srgbClr val="971B2F"/>
          </a:solidFill>
          <a:ln w="12700">
            <a:solidFill>
              <a:srgbClr val="971B2F"/>
            </a:solidFill>
            <a:prstDash val="solid"/>
          </a:ln>
          <a:effectLst>
            <a:outerShdw blurRad="101600" dist="38100" dir="8100000" algn="bl" rotWithShape="0">
              <a:srgbClr val="000000">
                <a:alpha val="18000"/>
              </a:srgbClr>
            </a:outerShdw>
          </a:effectLst>
        </p:spPr>
        <p:txBody>
          <a:bodyPr/>
          <a:lstStyle/>
          <a:p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Text 8"/>
          <p:cNvSpPr/>
          <p:nvPr/>
        </p:nvSpPr>
        <p:spPr>
          <a:xfrm>
            <a:off x="2651760" y="1234440"/>
            <a:ext cx="1737360" cy="10058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3600" b="1" dirty="0">
                <a:solidFill>
                  <a:srgbClr val="D7D2CB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itchFamily="34" charset="-120"/>
              </a:rPr>
              <a:t>$81.4B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Shape 9"/>
          <p:cNvSpPr/>
          <p:nvPr/>
        </p:nvSpPr>
        <p:spPr>
          <a:xfrm>
            <a:off x="2788920" y="2331720"/>
            <a:ext cx="1463040" cy="36576"/>
          </a:xfrm>
          <a:prstGeom prst="rect">
            <a:avLst/>
          </a:prstGeom>
          <a:solidFill>
            <a:srgbClr val="D7D2CB"/>
          </a:solidFill>
          <a:ln w="12700">
            <a:solidFill>
              <a:srgbClr val="D7D2CB"/>
            </a:solidFill>
            <a:prstDash val="solid"/>
          </a:ln>
        </p:spPr>
        <p:txBody>
          <a:bodyPr/>
          <a:lstStyle/>
          <a:p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ext 10"/>
          <p:cNvSpPr/>
          <p:nvPr/>
        </p:nvSpPr>
        <p:spPr>
          <a:xfrm>
            <a:off x="2651760" y="2423160"/>
            <a:ext cx="1737360" cy="1371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5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itchFamily="34" charset="-120"/>
              </a:rPr>
              <a:t>Covered entity drug</a:t>
            </a:r>
            <a:endParaRPr lang="en-US" sz="125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ctr">
              <a:buNone/>
            </a:pPr>
            <a:r>
              <a:rPr lang="en-US" sz="125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itchFamily="34" charset="-120"/>
              </a:rPr>
              <a:t>purchases in 2024</a:t>
            </a:r>
            <a:endParaRPr lang="en-US" sz="125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Shape 11"/>
          <p:cNvSpPr/>
          <p:nvPr/>
        </p:nvSpPr>
        <p:spPr>
          <a:xfrm>
            <a:off x="4754880" y="1097280"/>
            <a:ext cx="1920240" cy="2834640"/>
          </a:xfrm>
          <a:prstGeom prst="rect">
            <a:avLst/>
          </a:prstGeom>
          <a:solidFill>
            <a:srgbClr val="BA0C2F"/>
          </a:solidFill>
          <a:ln w="12700">
            <a:solidFill>
              <a:srgbClr val="BA0C2F"/>
            </a:solidFill>
            <a:prstDash val="solid"/>
          </a:ln>
          <a:effectLst>
            <a:outerShdw blurRad="101600" dist="38100" dir="8100000" algn="bl" rotWithShape="0">
              <a:srgbClr val="000000">
                <a:alpha val="18000"/>
              </a:srgbClr>
            </a:outerShdw>
          </a:effectLst>
        </p:spPr>
        <p:txBody>
          <a:bodyPr/>
          <a:lstStyle/>
          <a:p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 12"/>
          <p:cNvSpPr/>
          <p:nvPr/>
        </p:nvSpPr>
        <p:spPr>
          <a:xfrm>
            <a:off x="4846320" y="1234440"/>
            <a:ext cx="1737360" cy="10058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3600" b="1" dirty="0">
                <a:solidFill>
                  <a:srgbClr val="D7D2CB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itchFamily="34" charset="-120"/>
              </a:rPr>
              <a:t>~1/3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Shape 13"/>
          <p:cNvSpPr/>
          <p:nvPr/>
        </p:nvSpPr>
        <p:spPr>
          <a:xfrm>
            <a:off x="4983480" y="2331720"/>
            <a:ext cx="1463040" cy="36576"/>
          </a:xfrm>
          <a:prstGeom prst="rect">
            <a:avLst/>
          </a:prstGeom>
          <a:solidFill>
            <a:srgbClr val="D7D2CB"/>
          </a:solidFill>
          <a:ln w="12700">
            <a:solidFill>
              <a:srgbClr val="D7D2CB"/>
            </a:solidFill>
            <a:prstDash val="solid"/>
          </a:ln>
        </p:spPr>
        <p:txBody>
          <a:bodyPr/>
          <a:lstStyle/>
          <a:p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Text 14"/>
          <p:cNvSpPr/>
          <p:nvPr/>
        </p:nvSpPr>
        <p:spPr>
          <a:xfrm>
            <a:off x="4846320" y="2423160"/>
            <a:ext cx="1737360" cy="1371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5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itchFamily="34" charset="-120"/>
              </a:rPr>
              <a:t>Of all U.S. hospitals</a:t>
            </a:r>
            <a:endParaRPr lang="en-US" sz="125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ctr">
              <a:buNone/>
            </a:pPr>
            <a:r>
              <a:rPr lang="en-US" sz="125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itchFamily="34" charset="-120"/>
              </a:rPr>
              <a:t>are 340B covered</a:t>
            </a:r>
            <a:endParaRPr lang="en-US" sz="125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ctr">
              <a:buNone/>
            </a:pPr>
            <a:r>
              <a:rPr lang="en-US" sz="125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itchFamily="34" charset="-120"/>
              </a:rPr>
              <a:t>entities</a:t>
            </a:r>
            <a:endParaRPr lang="en-US" sz="125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Shape 15"/>
          <p:cNvSpPr/>
          <p:nvPr/>
        </p:nvSpPr>
        <p:spPr>
          <a:xfrm>
            <a:off x="6949440" y="1097280"/>
            <a:ext cx="1920240" cy="2834640"/>
          </a:xfrm>
          <a:prstGeom prst="rect">
            <a:avLst/>
          </a:prstGeom>
          <a:solidFill>
            <a:srgbClr val="971B2F"/>
          </a:solidFill>
          <a:ln w="12700">
            <a:solidFill>
              <a:srgbClr val="971B2F"/>
            </a:solidFill>
            <a:prstDash val="solid"/>
          </a:ln>
          <a:effectLst>
            <a:outerShdw blurRad="101600" dist="38100" dir="8100000" algn="bl" rotWithShape="0">
              <a:srgbClr val="000000">
                <a:alpha val="18000"/>
              </a:srgbClr>
            </a:outerShdw>
          </a:effectLst>
        </p:spPr>
        <p:txBody>
          <a:bodyPr/>
          <a:lstStyle/>
          <a:p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Text 16"/>
          <p:cNvSpPr/>
          <p:nvPr/>
        </p:nvSpPr>
        <p:spPr>
          <a:xfrm>
            <a:off x="7040880" y="1234440"/>
            <a:ext cx="1737360" cy="10058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3600" b="1" dirty="0">
                <a:solidFill>
                  <a:srgbClr val="D7D2CB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itchFamily="34" charset="-120"/>
              </a:rPr>
              <a:t>79%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Shape 17"/>
          <p:cNvSpPr/>
          <p:nvPr/>
        </p:nvSpPr>
        <p:spPr>
          <a:xfrm>
            <a:off x="7178040" y="2331720"/>
            <a:ext cx="1463040" cy="36576"/>
          </a:xfrm>
          <a:prstGeom prst="rect">
            <a:avLst/>
          </a:prstGeom>
          <a:solidFill>
            <a:srgbClr val="D7D2CB"/>
          </a:solidFill>
          <a:ln w="12700">
            <a:solidFill>
              <a:srgbClr val="D7D2CB"/>
            </a:solidFill>
            <a:prstDash val="solid"/>
          </a:ln>
        </p:spPr>
        <p:txBody>
          <a:bodyPr/>
          <a:lstStyle/>
          <a:p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" name="Text 18"/>
          <p:cNvSpPr/>
          <p:nvPr/>
        </p:nvSpPr>
        <p:spPr>
          <a:xfrm>
            <a:off x="7040880" y="2423160"/>
            <a:ext cx="1737360" cy="1371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5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itchFamily="34" charset="-120"/>
              </a:rPr>
              <a:t>Of 2024 purchases</a:t>
            </a:r>
            <a:endParaRPr lang="en-US" sz="125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ctr">
              <a:buNone/>
            </a:pPr>
            <a:r>
              <a:rPr lang="en-US" sz="125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itchFamily="34" charset="-120"/>
              </a:rPr>
              <a:t>made by DSH</a:t>
            </a:r>
            <a:endParaRPr lang="en-US" sz="125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ctr">
              <a:buNone/>
            </a:pPr>
            <a:r>
              <a:rPr lang="en-US" sz="125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itchFamily="34" charset="-120"/>
              </a:rPr>
              <a:t>hospitals</a:t>
            </a:r>
            <a:endParaRPr lang="en-US" sz="125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" name="Text 19"/>
          <p:cNvSpPr/>
          <p:nvPr/>
        </p:nvSpPr>
        <p:spPr>
          <a:xfrm>
            <a:off x="365760" y="4092593"/>
            <a:ext cx="841248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50" i="1" dirty="0">
                <a:solidFill>
                  <a:srgbClr val="40404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Top 10 drugs = 1/3 of all 340B sales  |  73% of growth driven by cancer drugs, anti-infectives &amp; immunosuppressants (CBO 2024)</a:t>
            </a:r>
            <a:endParaRPr lang="en-US" sz="105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0"/>
          <p:cNvSpPr/>
          <p:nvPr/>
        </p:nvSpPr>
        <p:spPr>
          <a:xfrm>
            <a:off x="0" y="0"/>
            <a:ext cx="9144000" cy="987552"/>
          </a:xfrm>
          <a:prstGeom prst="rect">
            <a:avLst/>
          </a:prstGeom>
          <a:solidFill>
            <a:srgbClr val="BA0C2F"/>
          </a:solidFill>
          <a:ln w="12700">
            <a:solidFill>
              <a:srgbClr val="BA0C2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1"/>
          <p:cNvSpPr/>
          <p:nvPr/>
        </p:nvSpPr>
        <p:spPr>
          <a:xfrm>
            <a:off x="365760" y="109728"/>
            <a:ext cx="8412480" cy="7680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6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340B Program Growth: Drug Spending Over Time</a:t>
            </a:r>
            <a:endParaRPr lang="en-US" sz="2600" dirty="0"/>
          </a:p>
        </p:txBody>
      </p:sp>
      <p:sp>
        <p:nvSpPr>
          <p:cNvPr id="5" name="Shape 2"/>
          <p:cNvSpPr/>
          <p:nvPr/>
        </p:nvSpPr>
        <p:spPr>
          <a:xfrm>
            <a:off x="0" y="4507992"/>
            <a:ext cx="9144000" cy="36576"/>
          </a:xfrm>
          <a:prstGeom prst="rect">
            <a:avLst/>
          </a:prstGeom>
          <a:solidFill>
            <a:srgbClr val="BA0C2F"/>
          </a:solidFill>
          <a:ln w="12700">
            <a:solidFill>
              <a:srgbClr val="BA0C2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904" y="4590288"/>
            <a:ext cx="1481328" cy="265176"/>
          </a:xfrm>
          <a:prstGeom prst="rect">
            <a:avLst/>
          </a:prstGeom>
        </p:spPr>
      </p:pic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31520" y="1051560"/>
            <a:ext cx="7680960" cy="333756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0"/>
          <p:cNvSpPr/>
          <p:nvPr/>
        </p:nvSpPr>
        <p:spPr>
          <a:xfrm>
            <a:off x="0" y="0"/>
            <a:ext cx="9144000" cy="987552"/>
          </a:xfrm>
          <a:prstGeom prst="rect">
            <a:avLst/>
          </a:prstGeom>
          <a:solidFill>
            <a:srgbClr val="BA0C2F"/>
          </a:solidFill>
          <a:ln w="12700">
            <a:solidFill>
              <a:srgbClr val="BA0C2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1"/>
          <p:cNvSpPr/>
          <p:nvPr/>
        </p:nvSpPr>
        <p:spPr>
          <a:xfrm>
            <a:off x="365760" y="109728"/>
            <a:ext cx="8412480" cy="7680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6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340B Program Growth: Covered Entity Sites</a:t>
            </a:r>
            <a:endParaRPr lang="en-US" sz="2600" dirty="0"/>
          </a:p>
        </p:txBody>
      </p:sp>
      <p:sp>
        <p:nvSpPr>
          <p:cNvPr id="5" name="Shape 2"/>
          <p:cNvSpPr/>
          <p:nvPr/>
        </p:nvSpPr>
        <p:spPr>
          <a:xfrm>
            <a:off x="0" y="4507992"/>
            <a:ext cx="9144000" cy="36576"/>
          </a:xfrm>
          <a:prstGeom prst="rect">
            <a:avLst/>
          </a:prstGeom>
          <a:solidFill>
            <a:srgbClr val="BA0C2F"/>
          </a:solidFill>
          <a:ln w="12700">
            <a:solidFill>
              <a:srgbClr val="BA0C2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904" y="4603351"/>
            <a:ext cx="1481328" cy="265176"/>
          </a:xfrm>
          <a:prstGeom prst="rect">
            <a:avLst/>
          </a:prstGeom>
        </p:spPr>
      </p:pic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57200" y="1051560"/>
            <a:ext cx="8229600" cy="333756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0"/>
          <p:cNvSpPr/>
          <p:nvPr/>
        </p:nvSpPr>
        <p:spPr>
          <a:xfrm>
            <a:off x="0" y="0"/>
            <a:ext cx="9144000" cy="987552"/>
          </a:xfrm>
          <a:prstGeom prst="rect">
            <a:avLst/>
          </a:prstGeom>
          <a:solidFill>
            <a:srgbClr val="BA0C2F"/>
          </a:solidFill>
          <a:ln w="12700">
            <a:solidFill>
              <a:srgbClr val="BA0C2F"/>
            </a:solidFill>
            <a:prstDash val="solid"/>
          </a:ln>
        </p:spPr>
        <p:txBody>
          <a:bodyPr/>
          <a:lstStyle/>
          <a:p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365760" y="109728"/>
            <a:ext cx="8412480" cy="7680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600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itchFamily="34" charset="-120"/>
              </a:rPr>
              <a:t>A Research &amp; Policy Engagement Agenda</a:t>
            </a:r>
            <a:endParaRPr lang="en-US" sz="2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Shape 2"/>
          <p:cNvSpPr/>
          <p:nvPr/>
        </p:nvSpPr>
        <p:spPr>
          <a:xfrm>
            <a:off x="0" y="4507992"/>
            <a:ext cx="9144000" cy="36576"/>
          </a:xfrm>
          <a:prstGeom prst="rect">
            <a:avLst/>
          </a:prstGeom>
          <a:solidFill>
            <a:srgbClr val="BA0C2F"/>
          </a:solidFill>
          <a:ln w="12700">
            <a:solidFill>
              <a:srgbClr val="BA0C2F"/>
            </a:solidFill>
            <a:prstDash val="solid"/>
          </a:ln>
        </p:spPr>
        <p:txBody>
          <a:bodyPr/>
          <a:lstStyle/>
          <a:p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" y="4608576"/>
            <a:ext cx="1481328" cy="265176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365760" y="1024128"/>
            <a:ext cx="8412480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 340B program intersects with core concerns of health law scholars across a range of subfields:</a:t>
            </a:r>
            <a:endParaRPr lang="en-US" sz="14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Shape 4"/>
          <p:cNvSpPr/>
          <p:nvPr/>
        </p:nvSpPr>
        <p:spPr>
          <a:xfrm>
            <a:off x="365760" y="1417320"/>
            <a:ext cx="8412480" cy="521208"/>
          </a:xfrm>
          <a:prstGeom prst="rect">
            <a:avLst/>
          </a:prstGeom>
          <a:solidFill>
            <a:srgbClr val="FFFFFF"/>
          </a:solidFill>
          <a:ln w="12700">
            <a:solidFill>
              <a:srgbClr val="D9D9D9"/>
            </a:solidFill>
            <a:prstDash val="solid"/>
          </a:ln>
        </p:spPr>
        <p:txBody>
          <a:bodyPr/>
          <a:lstStyle/>
          <a:p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Shape 5"/>
          <p:cNvSpPr/>
          <p:nvPr/>
        </p:nvSpPr>
        <p:spPr>
          <a:xfrm>
            <a:off x="365760" y="1417320"/>
            <a:ext cx="73152" cy="521208"/>
          </a:xfrm>
          <a:prstGeom prst="rect">
            <a:avLst/>
          </a:prstGeom>
          <a:solidFill>
            <a:srgbClr val="BA0C2F"/>
          </a:solidFill>
          <a:ln w="12700">
            <a:solidFill>
              <a:srgbClr val="BA0C2F"/>
            </a:solidFill>
            <a:prstDash val="solid"/>
          </a:ln>
        </p:spPr>
        <p:txBody>
          <a:bodyPr/>
          <a:lstStyle/>
          <a:p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 6"/>
          <p:cNvSpPr/>
          <p:nvPr/>
        </p:nvSpPr>
        <p:spPr>
          <a:xfrm>
            <a:off x="530352" y="1453896"/>
            <a:ext cx="2743200" cy="44805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50" b="1" dirty="0">
                <a:solidFill>
                  <a:srgbClr val="BA0C2F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itchFamily="34" charset="-120"/>
              </a:rPr>
              <a:t>Drug pricing &amp; access</a:t>
            </a:r>
            <a:endParaRPr lang="en-US" sz="135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 7"/>
          <p:cNvSpPr/>
          <p:nvPr/>
        </p:nvSpPr>
        <p:spPr>
          <a:xfrm>
            <a:off x="3383280" y="1453896"/>
            <a:ext cx="5212080" cy="44805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40404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itchFamily="34" charset="-120"/>
              </a:rPr>
              <a:t>Incentives relating to high-cost prescribing, biosimilar uptake, IRA negotiation interaction</a:t>
            </a:r>
            <a:endParaRPr lang="en-US" sz="13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Shape 8"/>
          <p:cNvSpPr/>
          <p:nvPr/>
        </p:nvSpPr>
        <p:spPr>
          <a:xfrm>
            <a:off x="365760" y="2029968"/>
            <a:ext cx="8412480" cy="521208"/>
          </a:xfrm>
          <a:prstGeom prst="rect">
            <a:avLst/>
          </a:prstGeom>
          <a:solidFill>
            <a:srgbClr val="F7F7F7"/>
          </a:solidFill>
          <a:ln w="12700">
            <a:solidFill>
              <a:srgbClr val="D9D9D9"/>
            </a:solidFill>
            <a:prstDash val="solid"/>
          </a:ln>
        </p:spPr>
        <p:txBody>
          <a:bodyPr/>
          <a:lstStyle/>
          <a:p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Shape 9"/>
          <p:cNvSpPr/>
          <p:nvPr/>
        </p:nvSpPr>
        <p:spPr>
          <a:xfrm>
            <a:off x="365760" y="2029968"/>
            <a:ext cx="73152" cy="521208"/>
          </a:xfrm>
          <a:prstGeom prst="rect">
            <a:avLst/>
          </a:prstGeom>
          <a:solidFill>
            <a:srgbClr val="BA0C2F"/>
          </a:solidFill>
          <a:ln w="12700">
            <a:solidFill>
              <a:srgbClr val="BA0C2F"/>
            </a:solidFill>
            <a:prstDash val="solid"/>
          </a:ln>
        </p:spPr>
        <p:txBody>
          <a:bodyPr/>
          <a:lstStyle/>
          <a:p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ext 10"/>
          <p:cNvSpPr/>
          <p:nvPr/>
        </p:nvSpPr>
        <p:spPr>
          <a:xfrm>
            <a:off x="530352" y="2066544"/>
            <a:ext cx="2743200" cy="44805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50" b="1" dirty="0">
                <a:solidFill>
                  <a:srgbClr val="BA0C2F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itchFamily="34" charset="-120"/>
              </a:rPr>
              <a:t>Health system consolidation</a:t>
            </a:r>
            <a:endParaRPr lang="en-US" sz="135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 11"/>
          <p:cNvSpPr/>
          <p:nvPr/>
        </p:nvSpPr>
        <p:spPr>
          <a:xfrm>
            <a:off x="3383280" y="2066544"/>
            <a:ext cx="5212080" cy="44805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40404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itchFamily="34" charset="-120"/>
              </a:rPr>
              <a:t>Financial drivers of vertical integration, child-site location patterns</a:t>
            </a:r>
            <a:endParaRPr lang="en-US" sz="13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Shape 12"/>
          <p:cNvSpPr/>
          <p:nvPr/>
        </p:nvSpPr>
        <p:spPr>
          <a:xfrm>
            <a:off x="365760" y="2642616"/>
            <a:ext cx="8412480" cy="521208"/>
          </a:xfrm>
          <a:prstGeom prst="rect">
            <a:avLst/>
          </a:prstGeom>
          <a:solidFill>
            <a:srgbClr val="FFFFFF"/>
          </a:solidFill>
          <a:ln w="12700">
            <a:solidFill>
              <a:srgbClr val="D9D9D9"/>
            </a:solidFill>
            <a:prstDash val="solid"/>
          </a:ln>
        </p:spPr>
        <p:txBody>
          <a:bodyPr/>
          <a:lstStyle/>
          <a:p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Shape 13"/>
          <p:cNvSpPr/>
          <p:nvPr/>
        </p:nvSpPr>
        <p:spPr>
          <a:xfrm>
            <a:off x="365760" y="2642616"/>
            <a:ext cx="73152" cy="521208"/>
          </a:xfrm>
          <a:prstGeom prst="rect">
            <a:avLst/>
          </a:prstGeom>
          <a:solidFill>
            <a:srgbClr val="BA0C2F"/>
          </a:solidFill>
          <a:ln w="12700">
            <a:solidFill>
              <a:srgbClr val="BA0C2F"/>
            </a:solidFill>
            <a:prstDash val="solid"/>
          </a:ln>
        </p:spPr>
        <p:txBody>
          <a:bodyPr/>
          <a:lstStyle/>
          <a:p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Text 14"/>
          <p:cNvSpPr/>
          <p:nvPr/>
        </p:nvSpPr>
        <p:spPr>
          <a:xfrm>
            <a:off x="530352" y="2679192"/>
            <a:ext cx="2743200" cy="44805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50" b="1" dirty="0">
                <a:solidFill>
                  <a:srgbClr val="BA0C2F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itchFamily="34" charset="-120"/>
              </a:rPr>
              <a:t>Rural health</a:t>
            </a:r>
            <a:endParaRPr lang="en-US" sz="135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Text 15"/>
          <p:cNvSpPr/>
          <p:nvPr/>
        </p:nvSpPr>
        <p:spPr>
          <a:xfrm>
            <a:off x="3383280" y="2679192"/>
            <a:ext cx="5212080" cy="44805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1300" dirty="0">
                <a:solidFill>
                  <a:srgbClr val="40404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itchFamily="34" charset="-120"/>
              </a:rPr>
              <a:t>Critical access hospital viability; risk of reform without transparency data</a:t>
            </a:r>
            <a:endParaRPr lang="en-US" sz="13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Shape 16"/>
          <p:cNvSpPr/>
          <p:nvPr/>
        </p:nvSpPr>
        <p:spPr>
          <a:xfrm>
            <a:off x="365760" y="3255264"/>
            <a:ext cx="8412480" cy="521208"/>
          </a:xfrm>
          <a:prstGeom prst="rect">
            <a:avLst/>
          </a:prstGeom>
          <a:solidFill>
            <a:srgbClr val="F7F7F7"/>
          </a:solidFill>
          <a:ln w="12700">
            <a:solidFill>
              <a:srgbClr val="D9D9D9"/>
            </a:solidFill>
            <a:prstDash val="solid"/>
          </a:ln>
        </p:spPr>
        <p:txBody>
          <a:bodyPr/>
          <a:lstStyle/>
          <a:p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Shape 17"/>
          <p:cNvSpPr/>
          <p:nvPr/>
        </p:nvSpPr>
        <p:spPr>
          <a:xfrm>
            <a:off x="365760" y="3255264"/>
            <a:ext cx="73152" cy="521208"/>
          </a:xfrm>
          <a:prstGeom prst="rect">
            <a:avLst/>
          </a:prstGeom>
          <a:solidFill>
            <a:srgbClr val="BA0C2F"/>
          </a:solidFill>
          <a:ln w="12700">
            <a:solidFill>
              <a:srgbClr val="BA0C2F"/>
            </a:solidFill>
            <a:prstDash val="solid"/>
          </a:ln>
        </p:spPr>
        <p:txBody>
          <a:bodyPr/>
          <a:lstStyle/>
          <a:p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" name="Text 18"/>
          <p:cNvSpPr/>
          <p:nvPr/>
        </p:nvSpPr>
        <p:spPr>
          <a:xfrm>
            <a:off x="530352" y="3291840"/>
            <a:ext cx="2743200" cy="44805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50" b="1" dirty="0">
                <a:solidFill>
                  <a:srgbClr val="BA0C2F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itchFamily="34" charset="-120"/>
              </a:rPr>
              <a:t>Health care safety net</a:t>
            </a:r>
            <a:endParaRPr lang="en-US" sz="135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" name="Text 19"/>
          <p:cNvSpPr/>
          <p:nvPr/>
        </p:nvSpPr>
        <p:spPr>
          <a:xfrm>
            <a:off x="3383280" y="3291840"/>
            <a:ext cx="5212080" cy="44805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40404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itchFamily="34" charset="-120"/>
              </a:rPr>
              <a:t>Uncompensated care financing, FQHC obligations, Medicaid sustainability</a:t>
            </a:r>
            <a:endParaRPr lang="en-US" sz="13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" name="Shape 20"/>
          <p:cNvSpPr/>
          <p:nvPr/>
        </p:nvSpPr>
        <p:spPr>
          <a:xfrm>
            <a:off x="365760" y="3867912"/>
            <a:ext cx="8412480" cy="521208"/>
          </a:xfrm>
          <a:prstGeom prst="rect">
            <a:avLst/>
          </a:prstGeom>
          <a:solidFill>
            <a:srgbClr val="FFFFFF"/>
          </a:solidFill>
          <a:ln w="12700">
            <a:solidFill>
              <a:srgbClr val="D9D9D9"/>
            </a:solidFill>
            <a:prstDash val="solid"/>
          </a:ln>
        </p:spPr>
        <p:txBody>
          <a:bodyPr/>
          <a:lstStyle/>
          <a:p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" name="Shape 21"/>
          <p:cNvSpPr/>
          <p:nvPr/>
        </p:nvSpPr>
        <p:spPr>
          <a:xfrm>
            <a:off x="365760" y="3867912"/>
            <a:ext cx="73152" cy="521208"/>
          </a:xfrm>
          <a:prstGeom prst="rect">
            <a:avLst/>
          </a:prstGeom>
          <a:solidFill>
            <a:srgbClr val="BA0C2F"/>
          </a:solidFill>
          <a:ln w="12700">
            <a:solidFill>
              <a:srgbClr val="BA0C2F"/>
            </a:solidFill>
            <a:prstDash val="solid"/>
          </a:ln>
        </p:spPr>
        <p:txBody>
          <a:bodyPr/>
          <a:lstStyle/>
          <a:p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6" name="Text 22"/>
          <p:cNvSpPr/>
          <p:nvPr/>
        </p:nvSpPr>
        <p:spPr>
          <a:xfrm>
            <a:off x="530352" y="3904488"/>
            <a:ext cx="2743200" cy="44805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1350" b="1" dirty="0">
                <a:solidFill>
                  <a:srgbClr val="BA0C2F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itchFamily="34" charset="-120"/>
              </a:rPr>
              <a:t>Administrative &amp; constitutional law</a:t>
            </a:r>
            <a:endParaRPr lang="en-US" sz="135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7" name="Text 23"/>
          <p:cNvSpPr/>
          <p:nvPr/>
        </p:nvSpPr>
        <p:spPr>
          <a:xfrm>
            <a:off x="3383280" y="3904488"/>
            <a:ext cx="5212080" cy="44805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1300" dirty="0">
                <a:solidFill>
                  <a:srgbClr val="40404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itchFamily="34" charset="-120"/>
              </a:rPr>
              <a:t>HRSA rulemaking limits, </a:t>
            </a:r>
            <a:r>
              <a:rPr lang="en-US" sz="1300" i="1" dirty="0">
                <a:solidFill>
                  <a:srgbClr val="40404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itchFamily="34" charset="-120"/>
              </a:rPr>
              <a:t>Loper Bright</a:t>
            </a:r>
            <a:r>
              <a:rPr lang="en-US" sz="1300" dirty="0">
                <a:solidFill>
                  <a:srgbClr val="40404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itchFamily="34" charset="-120"/>
              </a:rPr>
              <a:t>, state preemption doctrine</a:t>
            </a:r>
            <a:endParaRPr lang="en-US" sz="13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0"/>
          <p:cNvSpPr/>
          <p:nvPr/>
        </p:nvSpPr>
        <p:spPr>
          <a:xfrm>
            <a:off x="0" y="0"/>
            <a:ext cx="9144000" cy="987552"/>
          </a:xfrm>
          <a:prstGeom prst="rect">
            <a:avLst/>
          </a:prstGeom>
          <a:solidFill>
            <a:srgbClr val="BA0C2F"/>
          </a:solidFill>
          <a:ln w="12700">
            <a:solidFill>
              <a:srgbClr val="BA0C2F"/>
            </a:solidFill>
            <a:prstDash val="solid"/>
          </a:ln>
        </p:spPr>
        <p:txBody>
          <a:bodyPr/>
          <a:lstStyle/>
          <a:p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365760" y="109728"/>
            <a:ext cx="8412480" cy="7680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600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itchFamily="34" charset="-120"/>
              </a:rPr>
              <a:t>340B &amp; Prescription Drug Pricing: Key Tensions</a:t>
            </a:r>
            <a:endParaRPr lang="en-US" sz="2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Shape 2"/>
          <p:cNvSpPr/>
          <p:nvPr/>
        </p:nvSpPr>
        <p:spPr>
          <a:xfrm>
            <a:off x="0" y="4507992"/>
            <a:ext cx="9144000" cy="36576"/>
          </a:xfrm>
          <a:prstGeom prst="rect">
            <a:avLst/>
          </a:prstGeom>
          <a:solidFill>
            <a:srgbClr val="BA0C2F"/>
          </a:solidFill>
          <a:ln w="12700">
            <a:solidFill>
              <a:srgbClr val="BA0C2F"/>
            </a:solidFill>
            <a:prstDash val="solid"/>
          </a:ln>
        </p:spPr>
        <p:txBody>
          <a:bodyPr/>
          <a:lstStyle/>
          <a:p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904" y="4645152"/>
            <a:ext cx="1481328" cy="265176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365760" y="1024128"/>
            <a:ext cx="841248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itchFamily="34" charset="-120"/>
              </a:rPr>
              <a:t>The spread structure creates powerful -- and sometimes problematic -- prescribing incentives.</a:t>
            </a:r>
            <a:endParaRPr lang="en-US" sz="14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Shape 4"/>
          <p:cNvSpPr/>
          <p:nvPr/>
        </p:nvSpPr>
        <p:spPr>
          <a:xfrm>
            <a:off x="365760" y="1508760"/>
            <a:ext cx="2651760" cy="2880360"/>
          </a:xfrm>
          <a:prstGeom prst="rect">
            <a:avLst/>
          </a:prstGeom>
          <a:solidFill>
            <a:srgbClr val="FFFFFF"/>
          </a:solidFill>
          <a:ln w="12700">
            <a:solidFill>
              <a:srgbClr val="D9D9D9"/>
            </a:solidFill>
            <a:prstDash val="solid"/>
          </a:ln>
          <a:effectLst>
            <a:outerShdw blurRad="76200" dist="254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Shape 5"/>
          <p:cNvSpPr/>
          <p:nvPr/>
        </p:nvSpPr>
        <p:spPr>
          <a:xfrm>
            <a:off x="365760" y="1508760"/>
            <a:ext cx="2651760" cy="73152"/>
          </a:xfrm>
          <a:prstGeom prst="rect">
            <a:avLst/>
          </a:prstGeom>
          <a:solidFill>
            <a:srgbClr val="BA0C2F"/>
          </a:solidFill>
          <a:ln w="12700">
            <a:solidFill>
              <a:srgbClr val="BA0C2F"/>
            </a:solidFill>
            <a:prstDash val="solid"/>
          </a:ln>
        </p:spPr>
        <p:txBody>
          <a:bodyPr/>
          <a:lstStyle/>
          <a:p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 6"/>
          <p:cNvSpPr/>
          <p:nvPr/>
        </p:nvSpPr>
        <p:spPr>
          <a:xfrm>
            <a:off x="502920" y="1645920"/>
            <a:ext cx="23774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50" b="1" dirty="0">
                <a:solidFill>
                  <a:srgbClr val="BA0C2F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itchFamily="34" charset="-120"/>
              </a:rPr>
              <a:t>High-Cost Drug Preference</a:t>
            </a:r>
            <a:endParaRPr lang="en-US" sz="135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 7"/>
          <p:cNvSpPr/>
          <p:nvPr/>
        </p:nvSpPr>
        <p:spPr>
          <a:xfrm>
            <a:off x="502920" y="2176272"/>
            <a:ext cx="2377440" cy="21031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40404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itchFamily="34" charset="-120"/>
              </a:rPr>
              <a:t>Because the spread is a percentage of price, expensive drugs yield larger margins. 340B entities have financial incentives to prescribe branded over generic or biosimilar drugs.</a:t>
            </a:r>
            <a:endParaRPr lang="en-US" sz="1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Shape 8"/>
          <p:cNvSpPr/>
          <p:nvPr/>
        </p:nvSpPr>
        <p:spPr>
          <a:xfrm>
            <a:off x="3200400" y="1508760"/>
            <a:ext cx="2651760" cy="2880360"/>
          </a:xfrm>
          <a:prstGeom prst="rect">
            <a:avLst/>
          </a:prstGeom>
          <a:solidFill>
            <a:srgbClr val="FFFFFF"/>
          </a:solidFill>
          <a:ln w="12700">
            <a:solidFill>
              <a:srgbClr val="D9D9D9"/>
            </a:solidFill>
            <a:prstDash val="solid"/>
          </a:ln>
          <a:effectLst>
            <a:outerShdw blurRad="76200" dist="254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Shape 9"/>
          <p:cNvSpPr/>
          <p:nvPr/>
        </p:nvSpPr>
        <p:spPr>
          <a:xfrm>
            <a:off x="3200400" y="1508760"/>
            <a:ext cx="2651760" cy="73152"/>
          </a:xfrm>
          <a:prstGeom prst="rect">
            <a:avLst/>
          </a:prstGeom>
          <a:solidFill>
            <a:srgbClr val="BA0C2F"/>
          </a:solidFill>
          <a:ln w="12700">
            <a:solidFill>
              <a:srgbClr val="BA0C2F"/>
            </a:solidFill>
            <a:prstDash val="solid"/>
          </a:ln>
        </p:spPr>
        <p:txBody>
          <a:bodyPr/>
          <a:lstStyle/>
          <a:p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ext 10"/>
          <p:cNvSpPr/>
          <p:nvPr/>
        </p:nvSpPr>
        <p:spPr>
          <a:xfrm>
            <a:off x="3337560" y="1645920"/>
            <a:ext cx="23774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50" b="1" dirty="0">
                <a:solidFill>
                  <a:srgbClr val="BA0C2F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itchFamily="34" charset="-120"/>
              </a:rPr>
              <a:t>PrEP / Biosimilar Evidence</a:t>
            </a:r>
            <a:endParaRPr lang="en-US" sz="135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 11"/>
          <p:cNvSpPr/>
          <p:nvPr/>
        </p:nvSpPr>
        <p:spPr>
          <a:xfrm>
            <a:off x="3337560" y="2176272"/>
            <a:ext cx="2377440" cy="21031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40404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itchFamily="34" charset="-120"/>
              </a:rPr>
              <a:t>Studies show 340B entities are significantly less likely to prescribe lower-cost biosimilars (11.8% vs. 34.7% biosimilar use near the eligibility threshold), potentially reducing overall biosimilar uptake.</a:t>
            </a:r>
            <a:endParaRPr lang="en-US" sz="1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Shape 12"/>
          <p:cNvSpPr/>
          <p:nvPr/>
        </p:nvSpPr>
        <p:spPr>
          <a:xfrm>
            <a:off x="6035040" y="1508760"/>
            <a:ext cx="2651760" cy="2880360"/>
          </a:xfrm>
          <a:prstGeom prst="rect">
            <a:avLst/>
          </a:prstGeom>
          <a:solidFill>
            <a:srgbClr val="FFFFFF"/>
          </a:solidFill>
          <a:ln w="12700">
            <a:solidFill>
              <a:srgbClr val="D9D9D9"/>
            </a:solidFill>
            <a:prstDash val="solid"/>
          </a:ln>
          <a:effectLst>
            <a:outerShdw blurRad="76200" dist="254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Shape 13"/>
          <p:cNvSpPr/>
          <p:nvPr/>
        </p:nvSpPr>
        <p:spPr>
          <a:xfrm>
            <a:off x="6035040" y="1508760"/>
            <a:ext cx="2651760" cy="73152"/>
          </a:xfrm>
          <a:prstGeom prst="rect">
            <a:avLst/>
          </a:prstGeom>
          <a:solidFill>
            <a:srgbClr val="BA0C2F"/>
          </a:solidFill>
          <a:ln w="12700">
            <a:solidFill>
              <a:srgbClr val="BA0C2F"/>
            </a:solidFill>
            <a:prstDash val="solid"/>
          </a:ln>
        </p:spPr>
        <p:txBody>
          <a:bodyPr/>
          <a:lstStyle/>
          <a:p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Text 14"/>
          <p:cNvSpPr/>
          <p:nvPr/>
        </p:nvSpPr>
        <p:spPr>
          <a:xfrm>
            <a:off x="6172200" y="1645920"/>
            <a:ext cx="23774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50" b="1" dirty="0">
                <a:solidFill>
                  <a:srgbClr val="BA0C2F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itchFamily="34" charset="-120"/>
              </a:rPr>
              <a:t>Launch Price Incentives</a:t>
            </a:r>
            <a:endParaRPr lang="en-US" sz="135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Text 15"/>
          <p:cNvSpPr/>
          <p:nvPr/>
        </p:nvSpPr>
        <p:spPr>
          <a:xfrm>
            <a:off x="6172200" y="2176272"/>
            <a:ext cx="2377440" cy="21031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40404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itchFamily="34" charset="-120"/>
              </a:rPr>
              <a:t>Like the Medicaid Drug Rebate Program, 340B discounts are formulaically linked to average price, giving manufacturers reason to set (and maintain) high launch prices.</a:t>
            </a:r>
            <a:endParaRPr lang="en-US" sz="1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862</Words>
  <Application>Microsoft Office PowerPoint</Application>
  <PresentationFormat>On-screen Show (16:9)</PresentationFormat>
  <Paragraphs>104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Cambria</vt:lpstr>
      <vt:lpstr>Georgia</vt:lpstr>
      <vt:lpstr>Office Theme</vt:lpstr>
      <vt:lpstr>What Comes After Medicare?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Impact of the 340B Program on Health Law and Policy</dc:title>
  <dc:subject>PptxGenJS Presentation</dc:subject>
  <dc:creator>Rachel E. Sachs</dc:creator>
  <cp:lastModifiedBy>Sachs, Rachel</cp:lastModifiedBy>
  <cp:revision>4</cp:revision>
  <dcterms:created xsi:type="dcterms:W3CDTF">2026-04-29T21:02:47Z</dcterms:created>
  <dcterms:modified xsi:type="dcterms:W3CDTF">2026-06-02T15:15:25Z</dcterms:modified>
</cp:coreProperties>
</file>