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0" r:id="rId1"/>
  </p:sldMasterIdLst>
  <p:notesMasterIdLst>
    <p:notesMasterId r:id="rId17"/>
  </p:notesMasterIdLst>
  <p:sldIdLst>
    <p:sldId id="256" r:id="rId2"/>
    <p:sldId id="293" r:id="rId3"/>
    <p:sldId id="309" r:id="rId4"/>
    <p:sldId id="304" r:id="rId5"/>
    <p:sldId id="306" r:id="rId6"/>
    <p:sldId id="307" r:id="rId7"/>
    <p:sldId id="308" r:id="rId8"/>
    <p:sldId id="318" r:id="rId9"/>
    <p:sldId id="315" r:id="rId10"/>
    <p:sldId id="316" r:id="rId11"/>
    <p:sldId id="320" r:id="rId12"/>
    <p:sldId id="319" r:id="rId13"/>
    <p:sldId id="313" r:id="rId14"/>
    <p:sldId id="317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FF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4076" autoAdjust="0"/>
  </p:normalViewPr>
  <p:slideViewPr>
    <p:cSldViewPr snapToGrid="0">
      <p:cViewPr varScale="1">
        <p:scale>
          <a:sx n="93" d="100"/>
          <a:sy n="9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07B8-C7B2-4F09-B872-EFEB4AE5F95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9B13-135E-4E84-95D7-2C828DA7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68D6C-8DAE-258C-7DA3-F1033DAA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F2D08-36A8-32F8-B293-0111CF652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341777-D712-52A4-E75C-AEC4B31A7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65124-5343-BD51-48CC-61DB26EA3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BE99-A19C-A8EE-1F1F-972635D5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8E6D5-C6E8-6F2F-6EF6-BD3C883B8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13C51-0A8F-7192-4BEC-5A39CFDE4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C6770-5F75-317C-09AC-5199F9E71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about agency effectiveness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about influence of politics</a:t>
            </a:r>
          </a:p>
          <a:p>
            <a:endParaRPr lang="en-US" dirty="0"/>
          </a:p>
          <a:p>
            <a:r>
              <a:rPr lang="en-US" dirty="0"/>
              <a:t>NEJM – 12 former commissioners identify “threat” of new FDA vaccine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B1366-CBED-768D-B888-02EB7D06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BFD81-1903-D052-3B53-0D3C7A428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84CF7-E7A1-1F06-860F-5C8CF57D8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about influence of politics</a:t>
            </a:r>
          </a:p>
          <a:p>
            <a:endParaRPr lang="en-US" dirty="0"/>
          </a:p>
          <a:p>
            <a:r>
              <a:rPr lang="en-US" dirty="0"/>
              <a:t>NEJM – 12 former commissioners identify “threat” of new FDA vaccine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6B15C-DC3B-C327-C1AB-F1A250E89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BA023-D236-E84D-BBBB-3D4693A59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FC200-D503-A884-1BF5-8A0B9656F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4045E-D57B-5F6B-FD2C-60BC7F0CA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Gannon 2024: [O]f the 161 drugs, approved by the FDA since 2017 for treating solid cancer in adults, </a:t>
            </a:r>
            <a:r>
              <a:rPr lang="en-US" sz="1200" dirty="0">
                <a:solidFill>
                  <a:srgbClr val="FF0000"/>
                </a:solidFill>
              </a:rPr>
              <a:t>only 35%</a:t>
            </a:r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were graded as </a:t>
            </a:r>
            <a:r>
              <a:rPr lang="en-US" sz="1200" dirty="0">
                <a:solidFill>
                  <a:srgbClr val="FF0000"/>
                </a:solidFill>
              </a:rPr>
              <a:t>“delivering substantial clinically meaningful benefit”</a:t>
            </a:r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on the European Society for Medical Oncology Scale, a standardized tool for assessing anticancer therapies. </a:t>
            </a:r>
          </a:p>
          <a:p>
            <a:endParaRPr lang="en-US" dirty="0"/>
          </a:p>
          <a:p>
            <a:r>
              <a:rPr lang="en-US" dirty="0"/>
              <a:t>Ideal for promoting innovation and public health?</a:t>
            </a:r>
          </a:p>
          <a:p>
            <a:endParaRPr lang="en-US" dirty="0"/>
          </a:p>
          <a:p>
            <a:r>
              <a:rPr lang="en-US" dirty="0"/>
              <a:t>Explain the vagueness of the term innovation means it is dangerous as an overarching policy goal.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C9F2A-7A9A-3177-D238-6F5B54E71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FDE62-8F1C-902B-2EB5-CE44C13FA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3C8D4-1AFA-CD0F-1430-31A62248C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F899C-AAC9-3BBC-2921-48B27B467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44D94-FDAA-3209-C5F9-33A4590DD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95BC6-97E6-FB61-5A61-4F252400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7CA03-7929-2C10-2C8C-E6536942C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1A93B-B34C-0568-91EB-E02D6BFE6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McCoy: https://www.nejm.org/doi/full/10.1056/NEJMsr1610625</a:t>
            </a:r>
          </a:p>
          <a:p>
            <a:r>
              <a:rPr lang="en-US" dirty="0"/>
              <a:t>Public trust issue could go under politics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B94C-E473-080A-C1A7-0E0C521B1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861A5-EDC7-E69C-AC25-B7F6DE648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497C7-5704-53E4-CC2B-196F70AE2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8C0E7-E5F8-9DD6-6232-8DD0AF20D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evaluating what a public health political economy might entail, but I’ve given some hints throughout this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459B1-5232-E29C-A890-6823E40D2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C9B13-135E-4E84-95D7-2C828DA79F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69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9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1309C5-5512-476D-AB52-020E5369491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4444-4DF5-4801-91B0-618A4E19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0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20000"/>
              <a:lumOff val="80000"/>
            </a:schemeClr>
          </a:solidFill>
          <a:latin typeface="Bahnschrift" panose="020B0502040204020203" pitchFamily="34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20000"/>
              <a:lumOff val="80000"/>
            </a:schemeClr>
          </a:solidFill>
          <a:latin typeface="Bahnschrift" panose="020B0502040204020203" pitchFamily="34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20000"/>
              <a:lumOff val="80000"/>
            </a:schemeClr>
          </a:solidFill>
          <a:latin typeface="Bahnschrift" panose="020B0502040204020203" pitchFamily="34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20000"/>
              <a:lumOff val="80000"/>
            </a:schemeClr>
          </a:solidFill>
          <a:latin typeface="Bahnschrift" panose="020B0502040204020203" pitchFamily="34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20000"/>
              <a:lumOff val="80000"/>
            </a:schemeClr>
          </a:solidFill>
          <a:latin typeface="Bahnschrift" panose="020B0502040204020203" pitchFamily="34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17D8-9426-3F57-259E-067C1A089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66" y="1143000"/>
            <a:ext cx="11500530" cy="2887330"/>
          </a:xfrm>
        </p:spPr>
        <p:txBody>
          <a:bodyPr/>
          <a:lstStyle/>
          <a:p>
            <a:pPr algn="ctr"/>
            <a:r>
              <a:rPr lang="en-US" sz="5400" dirty="0">
                <a:latin typeface="Bahnschrift SemiBold" panose="020B0502040204020203" pitchFamily="34" charset="0"/>
                <a:cs typeface="Aharoni" panose="020B0604020202020204" pitchFamily="2" charset="-79"/>
              </a:rPr>
              <a:t>The Legal Political Economy of the FDA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05537-78E8-2522-C5BC-168FDF8C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7802" y="416003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Daniel G. Aaron, MD, JD</a:t>
            </a:r>
          </a:p>
          <a:p>
            <a:pPr algn="ctr"/>
            <a:r>
              <a:rPr lang="en-US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Associate Professor of Law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7E1BFF-7318-5141-63F6-3B893F259BDE}"/>
              </a:ext>
            </a:extLst>
          </p:cNvPr>
          <p:cNvSpPr txBox="1">
            <a:spLocks/>
          </p:cNvSpPr>
          <p:nvPr/>
        </p:nvSpPr>
        <p:spPr>
          <a:xfrm>
            <a:off x="10149465" y="1261166"/>
            <a:ext cx="197223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cap="none" dirty="0">
                <a:solidFill>
                  <a:schemeClr val="bg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6/5/2026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EED17-A53B-1533-15C3-9082F090B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16" y="5844154"/>
            <a:ext cx="2936487" cy="9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FDE97-6E1B-7F7E-AD87-4CD946624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3AE3-E10F-57FA-653D-DF95A05C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Potential Insights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8FD09-024D-D7FC-01C6-14AE628F8C95}"/>
              </a:ext>
            </a:extLst>
          </p:cNvPr>
          <p:cNvSpPr txBox="1"/>
          <p:nvPr/>
        </p:nvSpPr>
        <p:spPr>
          <a:xfrm>
            <a:off x="520636" y="1341853"/>
            <a:ext cx="1062192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b. Democratic responsiveness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LPE calls for this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Top-down (executive meddling, terminations) &amp; bottom-up (PAGs, MAHA) dysfunction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Movements have sometimes fought agency injustice</a:t>
            </a:r>
          </a:p>
          <a:p>
            <a:pPr lvl="2"/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Aziza Ahmed, Daniel Carpenter, Lewis Grossman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Scholarly debate </a:t>
            </a:r>
          </a:p>
          <a:p>
            <a:pPr lvl="2"/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Former leaders, Patti Zettler, Rachel Sachs, Holly Fernandez Lynch, Glenn Cohen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Key question: What configurations optimize FDA’s ability to promote public health &amp; health equity?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My answer: Internal administrative law + Congressional accountability, not executive</a:t>
            </a:r>
          </a:p>
          <a:p>
            <a:pPr lvl="2"/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(But see SCOTUS)</a:t>
            </a:r>
          </a:p>
          <a:p>
            <a:endParaRPr lang="en-US" sz="2400" dirty="0"/>
          </a:p>
          <a:p>
            <a:pPr marL="1371600" lvl="2" indent="-457200">
              <a:buAutoNum type="alphaLcPeriod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B0774-A9E2-0852-7692-5E0A7F3C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1B40FE-BA0D-DDF9-042A-0396E838FB61}"/>
              </a:ext>
            </a:extLst>
          </p:cNvPr>
          <p:cNvSpPr txBox="1">
            <a:spLocks/>
          </p:cNvSpPr>
          <p:nvPr/>
        </p:nvSpPr>
        <p:spPr>
          <a:xfrm>
            <a:off x="666659" y="247548"/>
            <a:ext cx="10686285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Congress As Source of FDA Accountability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352270-6380-D22E-261A-51D8ED331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2088"/>
              </p:ext>
            </p:extLst>
          </p:nvPr>
        </p:nvGraphicFramePr>
        <p:xfrm>
          <a:off x="2110081" y="1360401"/>
          <a:ext cx="3907349" cy="319394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07349">
                  <a:extLst>
                    <a:ext uri="{9D8B030D-6E8A-4147-A177-3AD203B41FA5}">
                      <a16:colId xmlns:a16="http://schemas.microsoft.com/office/drawing/2014/main" val="1334287006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cap="all" dirty="0">
                          <a:effectLst/>
                        </a:rPr>
                        <a:t>Cons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12404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Lobbying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5523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Dysfunction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5069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Political Whims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9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C993E2-2748-3501-A5EB-F20A6168A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92451"/>
              </p:ext>
            </p:extLst>
          </p:nvPr>
        </p:nvGraphicFramePr>
        <p:xfrm>
          <a:off x="2110081" y="1360401"/>
          <a:ext cx="7971838" cy="319394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07349">
                  <a:extLst>
                    <a:ext uri="{9D8B030D-6E8A-4147-A177-3AD203B41FA5}">
                      <a16:colId xmlns:a16="http://schemas.microsoft.com/office/drawing/2014/main" val="1334287006"/>
                    </a:ext>
                  </a:extLst>
                </a:gridCol>
                <a:gridCol w="4064489">
                  <a:extLst>
                    <a:ext uri="{9D8B030D-6E8A-4147-A177-3AD203B41FA5}">
                      <a16:colId xmlns:a16="http://schemas.microsoft.com/office/drawing/2014/main" val="1091585536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cap="all" dirty="0">
                          <a:effectLst/>
                        </a:rPr>
                        <a:t>Cons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cap="all" dirty="0">
                          <a:effectLst/>
                        </a:rPr>
                        <a:t>Pros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112404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Lobbying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three branches experience these problems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5523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Dysfunction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Stability-protective </a:t>
                      </a:r>
                    </a:p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(vs. exec/judicial)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5069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Political Whims</a:t>
                      </a:r>
                      <a:endParaRPr lang="en-US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Majoritarian; not juristocratic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97738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9038E10-5B34-98B3-2FF5-01ECAC850E16}"/>
              </a:ext>
            </a:extLst>
          </p:cNvPr>
          <p:cNvSpPr txBox="1">
            <a:spLocks/>
          </p:cNvSpPr>
          <p:nvPr/>
        </p:nvSpPr>
        <p:spPr>
          <a:xfrm>
            <a:off x="666659" y="247548"/>
            <a:ext cx="10686285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Congress As Source of FDA Accountability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511CA-20C8-824A-62AC-AF98577FF13A}"/>
              </a:ext>
            </a:extLst>
          </p:cNvPr>
          <p:cNvSpPr txBox="1"/>
          <p:nvPr/>
        </p:nvSpPr>
        <p:spPr>
          <a:xfrm>
            <a:off x="1366463" y="4848351"/>
            <a:ext cx="9791272" cy="163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Congress has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rejected</a:t>
            </a:r>
            <a:r>
              <a:rPr lang="en-US" sz="2400" kern="100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administration’s suggested budget cuts at scientific agencies AND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created significant underappreciated FDA reforms </a:t>
            </a:r>
            <a:r>
              <a:rPr lang="en-US" sz="2400" kern="100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 the past five years (e.g., accelerated approval reform, synthetic nicotine, pediatric research)</a:t>
            </a:r>
          </a:p>
        </p:txBody>
      </p:sp>
    </p:spTree>
    <p:extLst>
      <p:ext uri="{BB962C8B-B14F-4D97-AF65-F5344CB8AC3E}">
        <p14:creationId xmlns:p14="http://schemas.microsoft.com/office/powerpoint/2010/main" val="16460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6101-93F7-43A4-C532-73EEE450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5A75-6813-907A-56A9-69095C31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Potential Insights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D187E-B304-474F-EC12-6549DFA9B97C}"/>
              </a:ext>
            </a:extLst>
          </p:cNvPr>
          <p:cNvSpPr txBox="1"/>
          <p:nvPr/>
        </p:nvSpPr>
        <p:spPr>
          <a:xfrm>
            <a:off x="466498" y="1264280"/>
            <a:ext cx="112590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c. Public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Main FDA 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Prioritization problems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User fees prioritize product review, not PH regulation</a:t>
            </a:r>
          </a:p>
          <a:p>
            <a:pPr lvl="3"/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Peter Barton Hutt: User fees have led to the “</a:t>
            </a:r>
            <a:r>
              <a:rPr lang="en-US" sz="2400" dirty="0">
                <a:solidFill>
                  <a:srgbClr val="FF0000"/>
                </a:solidFill>
              </a:rPr>
              <a:t>systematic 	dismantling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of the FDA’s core mission”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Admin law changes &amp; exec intrusion slant against ‘legislative rules’ (see LDT rule, cigarette health warnings, menthol cigarette ban)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SCOTUS has upheld product decisions (mifepristone, flavored e-cigs)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Public trust/MAHA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Fell after COVID-19 (debacles over hydroxychloroquine, ivermectin, convalescent plasma) &amp; various FDA scandals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Threatens industry profit – potential for an alliance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A99D-A512-9DDB-69BB-3DCD11D8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A8A5-B43E-149F-488C-200271CC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96A75-D237-51E4-D992-F19C2F2500FB}"/>
              </a:ext>
            </a:extLst>
          </p:cNvPr>
          <p:cNvSpPr txBox="1"/>
          <p:nvPr/>
        </p:nvSpPr>
        <p:spPr>
          <a:xfrm>
            <a:off x="510362" y="1588433"/>
            <a:ext cx="10164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 need to move from a </a:t>
            </a:r>
            <a:r>
              <a:rPr lang="en-US" sz="2400" dirty="0">
                <a:solidFill>
                  <a:srgbClr val="FF0000"/>
                </a:solidFill>
              </a:rPr>
              <a:t>neoliberal-reactionary political economy 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to a </a:t>
            </a:r>
            <a:r>
              <a:rPr lang="en-US" sz="2400" dirty="0">
                <a:solidFill>
                  <a:srgbClr val="FF0000"/>
                </a:solidFill>
              </a:rPr>
              <a:t>public health political economy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.  This could improve public health, innovation, and public trust.</a:t>
            </a:r>
          </a:p>
          <a:p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Steps:</a:t>
            </a:r>
          </a:p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1. Reclaim the word innovation (Kenji Yoshino)</a:t>
            </a:r>
          </a:p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2. Marshal reconfigured politics – corporations need public trust</a:t>
            </a:r>
          </a:p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3. Internal admin law &amp; legislature as main checks – not the president</a:t>
            </a: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4C35-746E-458C-AA4D-4C888252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65A8F-168A-2FE2-5C86-C7AE99FC5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5" y="795625"/>
            <a:ext cx="1550699" cy="2756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1CAA37-8218-11AF-25DC-4DF9BA216D61}"/>
              </a:ext>
            </a:extLst>
          </p:cNvPr>
          <p:cNvSpPr txBox="1"/>
          <p:nvPr/>
        </p:nvSpPr>
        <p:spPr>
          <a:xfrm>
            <a:off x="4198544" y="5471739"/>
            <a:ext cx="4293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medlawdan</a:t>
            </a:r>
            <a:endParaRPr lang="en-US" sz="2400" b="1" dirty="0">
              <a:solidFill>
                <a:schemeClr val="tx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B7723CB-C18A-2C57-CC76-0BFCE6767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16" y="795113"/>
            <a:ext cx="7186088" cy="2757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D4F7CE-F80B-57D0-6A46-363FB16B467F}"/>
              </a:ext>
            </a:extLst>
          </p:cNvPr>
          <p:cNvSpPr txBox="1"/>
          <p:nvPr/>
        </p:nvSpPr>
        <p:spPr>
          <a:xfrm>
            <a:off x="3021418" y="4065805"/>
            <a:ext cx="63380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Questions? </a:t>
            </a:r>
          </a:p>
          <a:p>
            <a:pPr algn="ctr"/>
            <a:r>
              <a:rPr lang="en-US" sz="2600" dirty="0">
                <a:solidFill>
                  <a:schemeClr val="tx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Daniel.Aaron@law.utah.edu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87925-8625-C51A-095E-4ED292140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22" y="5536469"/>
            <a:ext cx="436517" cy="3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2A50-61B9-2B78-4731-5B59D8F2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37591" cy="1400530"/>
          </a:xfrm>
        </p:spPr>
        <p:txBody>
          <a:bodyPr/>
          <a:lstStyle/>
          <a:p>
            <a:r>
              <a:rPr lang="en-US" dirty="0"/>
              <a:t>Potential COI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A00E-C82A-9E67-F7E1-C6B04D5A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635" y="154255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 am grateful for funding from Arnold Ventures.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ea typeface="Cambria" panose="02040503050406030204" pitchFamily="18" charset="0"/>
              </a:rPr>
              <a:t>These views are my own and do not necessarily represent those of the state of Utah.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462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5DF56-4737-FDE9-AFFB-0B0112677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7982-7D74-8F29-EA86-73FE3020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37591" cy="140053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E3884-A3D7-3DD6-B276-C04EE3EF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3000" dirty="0"/>
              <a:t>LPE</a:t>
            </a:r>
          </a:p>
          <a:p>
            <a:pPr marL="457200" indent="-457200">
              <a:buAutoNum type="arabicPeriod"/>
            </a:pPr>
            <a:r>
              <a:rPr lang="en-US" sz="3000" dirty="0"/>
              <a:t>Why LPE &amp; FDA?</a:t>
            </a:r>
          </a:p>
          <a:p>
            <a:pPr marL="457200" indent="-457200">
              <a:buAutoNum type="arabicPeriod"/>
            </a:pPr>
            <a:r>
              <a:rPr lang="en-US" sz="3000" dirty="0"/>
              <a:t>Potential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1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1706-460D-68CB-E840-FDA37DB7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Law and Political Economy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00BC5-CF75-C904-1400-00F04AB17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1339387"/>
            <a:ext cx="6954220" cy="2924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BA609-BA0F-306A-EC6D-AE61DC84A9C4}"/>
              </a:ext>
            </a:extLst>
          </p:cNvPr>
          <p:cNvSpPr txBox="1"/>
          <p:nvPr/>
        </p:nvSpPr>
        <p:spPr>
          <a:xfrm>
            <a:off x="967562" y="4880344"/>
            <a:ext cx="1016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Politics and economy are inextricably connected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Law is essential connective tissue between politics &amp; economy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Reorienting law’s key questions from neutrality to power, equality, and democracy</a:t>
            </a:r>
          </a:p>
        </p:txBody>
      </p:sp>
    </p:spTree>
    <p:extLst>
      <p:ext uri="{BB962C8B-B14F-4D97-AF65-F5344CB8AC3E}">
        <p14:creationId xmlns:p14="http://schemas.microsoft.com/office/powerpoint/2010/main" val="256353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42C8A-7FBC-AF17-B547-67C934AB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B4AC-43FF-0AA5-07F3-9BB8079F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the Twentieth-Century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67193-4B4D-D792-1426-4C65FDD5138B}"/>
              </a:ext>
            </a:extLst>
          </p:cNvPr>
          <p:cNvSpPr txBox="1"/>
          <p:nvPr/>
        </p:nvSpPr>
        <p:spPr>
          <a:xfrm>
            <a:off x="786808" y="2448097"/>
            <a:ext cx="111748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LPE responding to law &amp; economics, neoliberalism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“Neoliberal political economy, with its underlying commitments to </a:t>
            </a:r>
            <a:r>
              <a:rPr lang="en-US" sz="2400" dirty="0">
                <a:solidFill>
                  <a:srgbClr val="FF0000"/>
                </a:solidFill>
              </a:rPr>
              <a:t>efficiency, neutrality, and antipolitics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, helped animate, shape, and legitimate a twentieth-century consensus that erased power, encased the market, and reinscribed racialized, economic, and gendered inequities. By contrast, a legal imaginary of democratic political economy, that takes seriously underlying concepts of </a:t>
            </a:r>
            <a:r>
              <a:rPr lang="en-US" sz="2400" dirty="0">
                <a:solidFill>
                  <a:srgbClr val="FF0000"/>
                </a:solidFill>
              </a:rPr>
              <a:t>power, equality, and democracy</a:t>
            </a:r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, can inform a wave of legal thought . . . .” </a:t>
            </a:r>
          </a:p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—Britton-Purdy et al., 2020</a:t>
            </a:r>
          </a:p>
        </p:txBody>
      </p:sp>
    </p:spTree>
    <p:extLst>
      <p:ext uri="{BB962C8B-B14F-4D97-AF65-F5344CB8AC3E}">
        <p14:creationId xmlns:p14="http://schemas.microsoft.com/office/powerpoint/2010/main" val="50851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5F5E-F53D-2712-B63D-1E096006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Why LPE &amp; FDA?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82AD3-4582-F0C5-D7EE-53AD788AC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26" y="1244710"/>
            <a:ext cx="6897063" cy="2667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DD31F-7EB9-0CCF-51B1-811EE15F4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72" y="1244710"/>
            <a:ext cx="3905795" cy="2791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26487E-3110-F9AD-C97B-315EAC1C1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72" y="4147130"/>
            <a:ext cx="4043968" cy="2546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7831D1-89B2-7256-9A62-4123E54DD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826" y="4035925"/>
            <a:ext cx="6811197" cy="27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D49513-7339-E39D-7CCB-72DD5514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47" y="937205"/>
            <a:ext cx="4235810" cy="2718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081D4-7F7D-9B45-19BB-D0212F1CD9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006"/>
          <a:stretch>
            <a:fillRect/>
          </a:stretch>
        </p:blipFill>
        <p:spPr>
          <a:xfrm>
            <a:off x="5914178" y="508823"/>
            <a:ext cx="4689600" cy="3147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CBDE5-1E63-3CCC-3B4B-DCFC17E31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89" y="3952231"/>
            <a:ext cx="5127368" cy="2691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71DA4-AE23-38CE-BFF3-A2A1339DB94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464"/>
          <a:stretch>
            <a:fillRect/>
          </a:stretch>
        </p:blipFill>
        <p:spPr>
          <a:xfrm>
            <a:off x="5914178" y="3952231"/>
            <a:ext cx="6164929" cy="26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1C4F5-F544-9211-DFA9-961A4BAC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5E06B-85ED-EAEE-E155-37503AC1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135" y="552449"/>
            <a:ext cx="4338894" cy="612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72281-371A-5706-34C0-F718CEF8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30"/>
          <a:stretch>
            <a:fillRect/>
          </a:stretch>
        </p:blipFill>
        <p:spPr>
          <a:xfrm>
            <a:off x="6383823" y="552449"/>
            <a:ext cx="4363718" cy="6124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C6393E-6285-5BAA-A26B-9E4CE7B09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551" y="57150"/>
            <a:ext cx="2314898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F7DD8-6417-AE56-3B0C-04BFE7292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7A72-A5D1-C2D4-89AF-39007549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Potential Insights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04196-D5E3-B5CD-B1CF-0AC3E5BF1262}"/>
              </a:ext>
            </a:extLst>
          </p:cNvPr>
          <p:cNvSpPr txBox="1"/>
          <p:nvPr/>
        </p:nvSpPr>
        <p:spPr>
          <a:xfrm>
            <a:off x="510362" y="1588433"/>
            <a:ext cx="106219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a. Innovation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Innovation politics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Innovation failures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Malinvestment (</a:t>
            </a:r>
            <a:r>
              <a:rPr lang="en-US" sz="3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antibx</a:t>
            </a: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, vaccines, existing drugs, removing drugs)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Problems with 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Robin Feldman, Matt Herder, Ana Santos Rutschman, Reshma Ramachandran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Using one form of innovation to justify pushing for another</a:t>
            </a:r>
          </a:p>
          <a:p>
            <a:endParaRPr lang="en-US" sz="2400" dirty="0"/>
          </a:p>
          <a:p>
            <a:pPr marL="1371600" lvl="2" indent="-457200">
              <a:buAutoNum type="alphaLcPeriod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457200" indent="-457200">
              <a:buAutoNum type="alphaLcPeriod"/>
            </a:pP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95EDB-CBAD-C75F-8432-8CDC0E9B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662" y="157984"/>
            <a:ext cx="3006197" cy="1375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F7908-5BF3-B673-A860-5198F5E1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366" y="157985"/>
            <a:ext cx="3477808" cy="1375912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F081F3A5-B943-18A8-B2C9-69221EA9A16B}"/>
              </a:ext>
            </a:extLst>
          </p:cNvPr>
          <p:cNvSpPr/>
          <p:nvPr/>
        </p:nvSpPr>
        <p:spPr>
          <a:xfrm rot="11364183">
            <a:off x="701028" y="3171206"/>
            <a:ext cx="705458" cy="99609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304F1-21D8-2302-908B-AC1CCF014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656" y="1819329"/>
            <a:ext cx="4672344" cy="1095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B75EC-F313-70AD-1D0D-25F731F40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656" y="1606518"/>
            <a:ext cx="1926343" cy="2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3">
      <a:dk1>
        <a:srgbClr val="000000"/>
      </a:dk1>
      <a:lt1>
        <a:srgbClr val="E6B729"/>
      </a:lt1>
      <a:dk2>
        <a:srgbClr val="000000"/>
      </a:dk2>
      <a:lt2>
        <a:srgbClr val="E6B729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7032</TotalTime>
  <Words>776</Words>
  <Application>Microsoft Office PowerPoint</Application>
  <PresentationFormat>Widescreen</PresentationFormat>
  <Paragraphs>107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Bahnschrift</vt:lpstr>
      <vt:lpstr>Bahnschrift SemiBold</vt:lpstr>
      <vt:lpstr>Calibri</vt:lpstr>
      <vt:lpstr>Cambria</vt:lpstr>
      <vt:lpstr>Times New Roman</vt:lpstr>
      <vt:lpstr>Wingdings</vt:lpstr>
      <vt:lpstr>Wingdings 3</vt:lpstr>
      <vt:lpstr>Ion</vt:lpstr>
      <vt:lpstr>The Legal Political Economy of the FDA</vt:lpstr>
      <vt:lpstr>Potential COI</vt:lpstr>
      <vt:lpstr>Roadmap</vt:lpstr>
      <vt:lpstr>1. Law and Political Economy</vt:lpstr>
      <vt:lpstr>Responding to the Twentieth-Century Synthesis</vt:lpstr>
      <vt:lpstr>2. Why LPE &amp; FDA?</vt:lpstr>
      <vt:lpstr>PowerPoint Presentation</vt:lpstr>
      <vt:lpstr>PowerPoint Presentation</vt:lpstr>
      <vt:lpstr>3. Potential Insights</vt:lpstr>
      <vt:lpstr>3. Potential Insights</vt:lpstr>
      <vt:lpstr>PowerPoint Presentation</vt:lpstr>
      <vt:lpstr>PowerPoint Presentation</vt:lpstr>
      <vt:lpstr>3. Potential Insights</vt:lpstr>
      <vt:lpstr>Thesis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FDA Review</dc:title>
  <dc:creator>Daniel Aaron</dc:creator>
  <cp:lastModifiedBy>Daniel Aaron</cp:lastModifiedBy>
  <cp:revision>707</cp:revision>
  <dcterms:created xsi:type="dcterms:W3CDTF">2022-10-01T00:47:39Z</dcterms:created>
  <dcterms:modified xsi:type="dcterms:W3CDTF">2026-06-01T21:28:38Z</dcterms:modified>
</cp:coreProperties>
</file>