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f9981376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f9981376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f9981376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f9981376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f9981376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df9981376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e2083bb2b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e2083bb2b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2083bb2b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e2083bb2b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f99813760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f99813760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e2083bb2b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e2083bb2b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e3e3c3441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e3e3c3441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519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Policymaking at the FDA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24375" y="2808925"/>
            <a:ext cx="84315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solidFill>
                  <a:schemeClr val="dk1"/>
                </a:solidFill>
              </a:rPr>
              <a:t>Legal Authorities, Moving Targets, and</a:t>
            </a:r>
            <a:br>
              <a:rPr lang="en" sz="5200">
                <a:solidFill>
                  <a:schemeClr val="dk1"/>
                </a:solidFill>
              </a:rPr>
            </a:br>
            <a:r>
              <a:rPr lang="en" sz="5200">
                <a:solidFill>
                  <a:schemeClr val="dk1"/>
                </a:solidFill>
              </a:rPr>
              <a:t>Some Places to Look Next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91">
                <a:solidFill>
                  <a:schemeClr val="dk1"/>
                </a:solidFill>
              </a:rPr>
              <a:t>Grail Sipes </a:t>
            </a:r>
            <a:endParaRPr sz="429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91">
                <a:solidFill>
                  <a:schemeClr val="dk1"/>
                </a:solidFill>
              </a:rPr>
              <a:t>ASLME June 5, 2026 </a:t>
            </a:r>
            <a:endParaRPr sz="4291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t/>
            </a:r>
            <a:endParaRPr sz="5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FF"/>
                </a:solidFill>
              </a:rPr>
              <a:t>An </a:t>
            </a:r>
            <a:r>
              <a:rPr lang="en">
                <a:solidFill>
                  <a:srgbClr val="9900FF"/>
                </a:solidFill>
              </a:rPr>
              <a:t>important</a:t>
            </a:r>
            <a:r>
              <a:rPr lang="en">
                <a:solidFill>
                  <a:srgbClr val="9900FF"/>
                </a:solidFill>
              </a:rPr>
              <a:t> goal of FDA policymaking is</a:t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6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 the right balance between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373450" y="1708050"/>
            <a:ext cx="4142100" cy="1339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Keeping up with advances in science, evolving stakeholder and public health needs, and other moving targets in the </a:t>
            </a:r>
            <a:r>
              <a:rPr lang="en" sz="1500">
                <a:solidFill>
                  <a:schemeClr val="dk2"/>
                </a:solidFill>
              </a:rPr>
              <a:t>regulated</a:t>
            </a:r>
            <a:r>
              <a:rPr lang="en" sz="1500">
                <a:solidFill>
                  <a:schemeClr val="dk2"/>
                </a:solidFill>
              </a:rPr>
              <a:t> space</a:t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Making needed </a:t>
            </a:r>
            <a:r>
              <a:rPr lang="en" sz="1500">
                <a:solidFill>
                  <a:schemeClr val="dk2"/>
                </a:solidFill>
              </a:rPr>
              <a:t>changes     </a:t>
            </a:r>
            <a:r>
              <a:rPr lang="en" sz="1500">
                <a:solidFill>
                  <a:schemeClr val="dk2"/>
                </a:solidFill>
              </a:rPr>
              <a:t> “Innovation”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5746150" y="1708050"/>
            <a:ext cx="2648100" cy="1339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Value and reliability of FDA decisions, </a:t>
            </a:r>
            <a:r>
              <a:rPr lang="en" sz="1500">
                <a:solidFill>
                  <a:schemeClr val="dk2"/>
                </a:solidFill>
              </a:rPr>
              <a:t>including</a:t>
            </a:r>
            <a:r>
              <a:rPr lang="en" sz="1500">
                <a:solidFill>
                  <a:schemeClr val="dk2"/>
                </a:solidFill>
              </a:rPr>
              <a:t> product approvals</a:t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dk2"/>
                </a:solidFill>
              </a:rPr>
              <a:t>Stability    Predictability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822025" y="2296275"/>
            <a:ext cx="1578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and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916650" y="3737575"/>
            <a:ext cx="6925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 critical part of finding that balance is making </a:t>
            </a:r>
            <a:r>
              <a:rPr lang="en" sz="1800">
                <a:solidFill>
                  <a:schemeClr val="dk2"/>
                </a:solidFill>
              </a:rPr>
              <a:t>judgments</a:t>
            </a:r>
            <a:r>
              <a:rPr lang="en" sz="1800">
                <a:solidFill>
                  <a:schemeClr val="dk2"/>
                </a:solidFill>
              </a:rPr>
              <a:t> about the scope of FDA’s legal authority and the potential for legal challenges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1302750" y="3197113"/>
            <a:ext cx="6153600" cy="3906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FF"/>
                </a:solidFill>
              </a:rPr>
              <a:t>A way to think about how policy is made at the FDA</a:t>
            </a:r>
            <a:r>
              <a:rPr lang="en"/>
              <a:t> 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20375"/>
            <a:ext cx="8520600" cy="372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3123475" y="2045375"/>
            <a:ext cx="823200" cy="1671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7613450" y="2045525"/>
            <a:ext cx="763800" cy="16716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560275" y="1519300"/>
            <a:ext cx="25632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What we WANT to happen 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Overall stated policy goals;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general driving the specific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5101200" y="1403675"/>
            <a:ext cx="23172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What is ACTUALLY happening</a:t>
            </a:r>
            <a:endParaRPr b="1"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Specific decisions that are continuously being made….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1579025" y="4081925"/>
            <a:ext cx="58818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2"/>
                </a:solidFill>
              </a:rPr>
              <a:t>A question: </a:t>
            </a:r>
            <a:r>
              <a:rPr lang="en" sz="1700">
                <a:solidFill>
                  <a:schemeClr val="dk2"/>
                </a:solidFill>
              </a:rPr>
              <a:t>should</a:t>
            </a:r>
            <a:r>
              <a:rPr lang="en" sz="1700">
                <a:solidFill>
                  <a:schemeClr val="dk2"/>
                </a:solidFill>
              </a:rPr>
              <a:t> these two things be the same?  </a:t>
            </a:r>
            <a:endParaRPr sz="17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373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FF"/>
                </a:solidFill>
              </a:rPr>
              <a:t>What is ACTUALLY happening, cont’d</a:t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11700" y="1152475"/>
            <a:ext cx="8520600" cy="342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</a:rPr>
              <a:t>What do I mean by FDA’s “specific decisions”?</a:t>
            </a:r>
            <a:r>
              <a:rPr lang="en" sz="1600">
                <a:solidFill>
                  <a:schemeClr val="dk1"/>
                </a:solidFill>
              </a:rPr>
              <a:t>  This would include…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" sz="1600">
                <a:solidFill>
                  <a:schemeClr val="dk1"/>
                </a:solidFill>
              </a:rPr>
              <a:t>Product-specific decisions (approvals, denials, classifications and other exercises of jurisdiction; whether a certain product qualifies for a certain approval pathway; etc.)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" sz="1600">
                <a:solidFill>
                  <a:schemeClr val="dk1"/>
                </a:solidFill>
              </a:rPr>
              <a:t>Decisions related to enforcement (including Warning Letters) and enforcement discretion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</a:pPr>
            <a:r>
              <a:rPr lang="en" sz="1600">
                <a:solidFill>
                  <a:schemeClr val="dk1"/>
                </a:solidFill>
              </a:rPr>
              <a:t>Decisions about what is communicated to the public and what documents are disclosed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In rulemaking and guidance, decisions about scope are often informed by case-specific experience 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/>
              <a:t>Many of these specific decisions will be reviewable under the APA, if they are final action and someone has standing 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FF"/>
                </a:solidFill>
              </a:rPr>
              <a:t>What feeds into</a:t>
            </a:r>
            <a:r>
              <a:rPr lang="en">
                <a:solidFill>
                  <a:srgbClr val="9900FF"/>
                </a:solidFill>
              </a:rPr>
              <a:t> these specific </a:t>
            </a:r>
            <a:r>
              <a:rPr lang="en">
                <a:solidFill>
                  <a:srgbClr val="9900FF"/>
                </a:solidFill>
              </a:rPr>
              <a:t>decisions</a:t>
            </a:r>
            <a:r>
              <a:rPr lang="en">
                <a:solidFill>
                  <a:srgbClr val="9900FF"/>
                </a:solidFill>
              </a:rPr>
              <a:t>?...</a:t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 starting point: FDA is a science-based agency…its main job is to make decisions based on evidence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But can science (and evidence) alone drive policy?  In addition to the scope of agency authority and potential </a:t>
            </a:r>
            <a:r>
              <a:rPr lang="en"/>
              <a:t>legal</a:t>
            </a:r>
            <a:r>
              <a:rPr lang="en"/>
              <a:t> exposure, other factors include…</a:t>
            </a:r>
            <a:br>
              <a:rPr lang="en"/>
            </a:br>
            <a:r>
              <a:rPr lang="en"/>
              <a:t>- the costs and </a:t>
            </a:r>
            <a:r>
              <a:rPr lang="en"/>
              <a:t>benefits</a:t>
            </a:r>
            <a:r>
              <a:rPr lang="en"/>
              <a:t> of various actions</a:t>
            </a:r>
            <a:br>
              <a:rPr lang="en"/>
            </a:br>
            <a:r>
              <a:rPr lang="en"/>
              <a:t>- stakeholder views</a:t>
            </a:r>
            <a:br>
              <a:rPr lang="en"/>
            </a:br>
            <a:r>
              <a:rPr lang="en"/>
              <a:t>- resources</a:t>
            </a:r>
            <a:br>
              <a:rPr lang="en"/>
            </a:br>
            <a:r>
              <a:rPr lang="en"/>
              <a:t>- consistency across programs</a:t>
            </a:r>
            <a:br>
              <a:rPr lang="en"/>
            </a:br>
            <a:r>
              <a:rPr lang="en"/>
              <a:t>- politics and democratic accountability</a:t>
            </a:r>
            <a:br>
              <a:rPr lang="en"/>
            </a:br>
            <a:r>
              <a:rPr lang="en"/>
              <a:t>- etc….</a:t>
            </a:r>
            <a:br>
              <a:rPr lang="en"/>
            </a:br>
            <a:br>
              <a:rPr lang="en"/>
            </a:br>
            <a:r>
              <a:rPr lang="en"/>
              <a:t>How do all these factors get integrated when specific decisions are made?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FF"/>
                </a:solidFill>
              </a:rPr>
              <a:t>FDA’s internal processes and</a:t>
            </a:r>
            <a:r>
              <a:rPr lang="en">
                <a:solidFill>
                  <a:srgbClr val="9900FF"/>
                </a:solidFill>
              </a:rPr>
              <a:t> governance…</a:t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…</a:t>
            </a:r>
            <a:r>
              <a:rPr b="1" lang="en"/>
              <a:t>generally determine how all these considerations get integ</a:t>
            </a:r>
            <a:r>
              <a:rPr b="1" lang="en" sz="1750"/>
              <a:t>rated</a:t>
            </a:r>
            <a:r>
              <a:rPr lang="en" sz="1750"/>
              <a:t> – as well as how information and evidence are processed and moved up the chain within FDA’s various centers and programs</a:t>
            </a:r>
            <a:br>
              <a:rPr lang="en" sz="1750"/>
            </a:br>
            <a:endParaRPr sz="175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 web of internal processes includes</a:t>
            </a:r>
            <a:br>
              <a:rPr lang="en"/>
            </a:br>
            <a:br>
              <a:rPr lang="en"/>
            </a:br>
            <a:r>
              <a:rPr lang="en"/>
              <a:t>- </a:t>
            </a:r>
            <a:r>
              <a:rPr b="1" lang="en"/>
              <a:t>Leadership and supervision:</a:t>
            </a:r>
            <a:r>
              <a:rPr lang="en"/>
              <a:t> the basic chain of command within centers and programs (which house the expertise); their interface with the Commissioner’s Office; plus various cross-agency initiatives</a:t>
            </a:r>
            <a:br>
              <a:rPr lang="en"/>
            </a:br>
            <a:r>
              <a:rPr lang="en"/>
              <a:t>- </a:t>
            </a:r>
            <a:r>
              <a:rPr b="1" lang="en"/>
              <a:t>Internal and external clearance processes</a:t>
            </a:r>
            <a:r>
              <a:rPr lang="en"/>
              <a:t> (for decisions and for communications about decisions); FDA’s relationship to OCC, OGC (and DOJ), HHS and sister agencies; OMB/OIRA and political leadership</a:t>
            </a:r>
            <a:br>
              <a:rPr lang="en"/>
            </a:br>
            <a:r>
              <a:rPr lang="en"/>
              <a:t>	- Examples: product approvals, Warning Letters, rulemakings….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9900FF"/>
                </a:solidFill>
              </a:rPr>
              <a:t>For whoever’s in charge of a *next* FDA – let’s imagine it’s us…</a:t>
            </a:r>
            <a:endParaRPr sz="2400"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230700"/>
            <a:ext cx="8637900" cy="36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What are some areas where improving the process of making specific decisions can make FDA more effective?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Our goals might include</a:t>
            </a:r>
            <a:endParaRPr b="1" sz="17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Getting some bang for the buck (productive use of authorities </a:t>
            </a:r>
            <a:r>
              <a:rPr lang="en" sz="1700"/>
              <a:t>measured</a:t>
            </a:r>
            <a:r>
              <a:rPr lang="en" sz="1700"/>
              <a:t> against legal risk)</a:t>
            </a:r>
            <a:br>
              <a:rPr lang="en" sz="1700"/>
            </a:b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Ensuring FDA’s specific decisions hold value – are defensible (legally and scientifically)</a:t>
            </a:r>
            <a:endParaRPr sz="17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Making FDA more stable across changes in </a:t>
            </a:r>
            <a:r>
              <a:rPr lang="en" sz="1700"/>
              <a:t>administration</a:t>
            </a:r>
            <a:r>
              <a:rPr lang="en" sz="1700"/>
              <a:t> (and big public </a:t>
            </a:r>
            <a:r>
              <a:rPr lang="en" sz="1700"/>
              <a:t>health</a:t>
            </a:r>
            <a:r>
              <a:rPr lang="en" sz="1700"/>
              <a:t> events)</a:t>
            </a:r>
            <a:br>
              <a:rPr lang="en" sz="1500"/>
            </a:br>
            <a:endParaRPr sz="15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16"/>
              <a:t>Some examples to look at…</a:t>
            </a:r>
            <a:endParaRPr sz="1716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266800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900FF"/>
                </a:solidFill>
              </a:rPr>
              <a:t>Some places to</a:t>
            </a:r>
            <a:r>
              <a:rPr lang="en">
                <a:solidFill>
                  <a:srgbClr val="9900FF"/>
                </a:solidFill>
              </a:rPr>
              <a:t> </a:t>
            </a:r>
            <a:r>
              <a:rPr lang="en">
                <a:solidFill>
                  <a:srgbClr val="9900FF"/>
                </a:solidFill>
              </a:rPr>
              <a:t>focus – </a:t>
            </a:r>
            <a:endParaRPr sz="2300"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078578"/>
            <a:ext cx="8520600" cy="39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0861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For FDA:  </a:t>
            </a:r>
            <a:r>
              <a:rPr b="1" lang="en"/>
              <a:t>Within centers and programs: be systematic about making the administrative record for specific decisions </a:t>
            </a:r>
            <a:r>
              <a:rPr lang="en"/>
              <a:t>(</a:t>
            </a:r>
            <a:r>
              <a:rPr lang="en"/>
              <a:t>especially for decisions that sprawl across different sets of </a:t>
            </a:r>
            <a:r>
              <a:rPr lang="en"/>
              <a:t>decisionmakers)</a:t>
            </a:r>
            <a:r>
              <a:rPr lang="en"/>
              <a:t> </a:t>
            </a:r>
            <a:br>
              <a:rPr lang="en"/>
            </a:br>
            <a:r>
              <a:rPr lang="en"/>
              <a:t>- Has always been important, now </a:t>
            </a:r>
            <a:r>
              <a:rPr lang="en"/>
              <a:t>particularly</a:t>
            </a:r>
            <a:r>
              <a:rPr lang="en"/>
              <a:t> in the wake of </a:t>
            </a:r>
            <a:r>
              <a:rPr i="1" lang="en"/>
              <a:t>Loper Bright</a:t>
            </a:r>
            <a:br>
              <a:rPr lang="en"/>
            </a:br>
            <a:r>
              <a:rPr lang="en"/>
              <a:t>- Example: </a:t>
            </a:r>
            <a:r>
              <a:rPr lang="en"/>
              <a:t>accelerated</a:t>
            </a:r>
            <a:r>
              <a:rPr lang="en"/>
              <a:t> approval.  There have been proposals for </a:t>
            </a:r>
            <a:br>
              <a:rPr lang="en"/>
            </a:br>
            <a:r>
              <a:rPr lang="en"/>
              <a:t>	- More consistent FDA documentation of decisionmaking and for resolving internal </a:t>
            </a:r>
            <a:r>
              <a:rPr lang="en"/>
              <a:t>disagreements</a:t>
            </a:r>
            <a:br>
              <a:rPr lang="en"/>
            </a:br>
            <a:r>
              <a:rPr lang="en"/>
              <a:t>	- More detailed/structured evaluation of surrogate endpoints (SEs)  </a:t>
            </a:r>
            <a:br>
              <a:rPr lang="en"/>
            </a:br>
            <a:r>
              <a:rPr lang="en"/>
              <a:t>	- 	Should FDA be publishing its evidentiary basis for accepting certain SEs as “reasonably likely” to predict clinical benefit, and rejecting others?</a:t>
            </a:r>
            <a:br>
              <a:rPr lang="en"/>
            </a:br>
            <a:r>
              <a:rPr lang="en"/>
              <a:t>	-	Prospective guidance?</a:t>
            </a:r>
            <a:br>
              <a:rPr b="1" lang="en" u="sng">
                <a:solidFill>
                  <a:srgbClr val="9900FF"/>
                </a:solidFill>
              </a:rPr>
            </a:br>
            <a:endParaRPr b="1" u="sng">
              <a:solidFill>
                <a:srgbClr val="9900FF"/>
              </a:solidFill>
            </a:endParaRPr>
          </a:p>
          <a:p>
            <a:pPr indent="-30861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For FDA:</a:t>
            </a:r>
            <a:r>
              <a:rPr lang="en"/>
              <a:t>  </a:t>
            </a:r>
            <a:r>
              <a:rPr b="1" lang="en"/>
              <a:t>Consider carefully what kinds of </a:t>
            </a:r>
            <a:r>
              <a:rPr b="1" lang="en"/>
              <a:t>information</a:t>
            </a:r>
            <a:r>
              <a:rPr b="1" lang="en"/>
              <a:t> to release about product applications and how far to pursue “radical </a:t>
            </a:r>
            <a:r>
              <a:rPr b="1" lang="en"/>
              <a:t>transparency</a:t>
            </a:r>
            <a:r>
              <a:rPr b="1" lang="en"/>
              <a:t>”</a:t>
            </a:r>
            <a:br>
              <a:rPr lang="en"/>
            </a:br>
            <a:r>
              <a:rPr lang="en"/>
              <a:t>- Generally: new disclosures about FDA decisionmaking can boost </a:t>
            </a:r>
            <a:r>
              <a:rPr lang="en"/>
              <a:t>transparency</a:t>
            </a:r>
            <a:r>
              <a:rPr lang="en"/>
              <a:t> and </a:t>
            </a:r>
            <a:r>
              <a:rPr lang="en"/>
              <a:t>disseminate</a:t>
            </a:r>
            <a:r>
              <a:rPr lang="en"/>
              <a:t> useful information, but may also increase the potential for legal challenge to FDA and/or </a:t>
            </a:r>
            <a:r>
              <a:rPr lang="en"/>
              <a:t>industry</a:t>
            </a:r>
            <a:br>
              <a:rPr lang="en"/>
            </a:br>
            <a:r>
              <a:rPr lang="en"/>
              <a:t>- Example: FDA disclosure of CRLs for pending and unapproved applications (as of Sept. 2025).</a:t>
            </a:r>
            <a:br>
              <a:rPr lang="en"/>
            </a:br>
            <a:r>
              <a:rPr lang="en"/>
              <a:t>	- FDA may be seeking legislative authority to disclose more about “deficiencies in safety and efficacy data” contained in CRLs</a:t>
            </a:r>
            <a:br>
              <a:rPr lang="en"/>
            </a:br>
            <a:r>
              <a:rPr lang="en"/>
              <a:t>	- Should reviewers’ work be in the public domain? (midstream?)</a:t>
            </a:r>
            <a:br>
              <a:rPr lang="en"/>
            </a:br>
            <a:r>
              <a:rPr lang="en"/>
              <a:t>	- Again, the question of guidance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>
                <a:solidFill>
                  <a:srgbClr val="9900FF"/>
                </a:solidFill>
              </a:rPr>
              <a:t>Some places to focus, cont’d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b="1"/>
          </a:p>
          <a:p>
            <a:pPr indent="-514350" lvl="0" marL="85725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3.	For FDA and outside stakeholders:  </a:t>
            </a:r>
            <a:r>
              <a:rPr b="1" lang="en"/>
              <a:t>Think carefully before reaching to the furthest extent of broadly worded statutory authorities</a:t>
            </a:r>
            <a:br>
              <a:rPr lang="en"/>
            </a:br>
            <a:r>
              <a:rPr lang="en"/>
              <a:t>- Generally a familiar idea that lawyers embrace; but it’s very tempting to stretch to the limit to satisfy a policy goal </a:t>
            </a:r>
            <a:br>
              <a:rPr lang="en"/>
            </a:br>
            <a:r>
              <a:rPr lang="en"/>
              <a:t>- Example: use of (very?) informal process for getting products to market faster, relying on section 505/”substantial evidence” standard for drug approval</a:t>
            </a:r>
            <a:br>
              <a:rPr lang="en"/>
            </a:br>
            <a:r>
              <a:rPr lang="en"/>
              <a:t>-		(Commissioner’s) National Priority Voucher Program: promising 1-2 month review of drug applications rather than 6 or 10 months, to support “national health priorities” such as public health crises, innovative therapies, unmet needs, onshoring of manufacturing, affordability.</a:t>
            </a:r>
            <a:br>
              <a:rPr lang="en"/>
            </a:br>
            <a:r>
              <a:rPr lang="en"/>
              <a:t>		-  What has been the effect of offering this “ultra-fast” review of drug applications, especially in the wake of layoffs and other reductions in staff?</a:t>
            </a:r>
            <a:br>
              <a:rPr lang="en"/>
            </a:br>
            <a:r>
              <a:rPr lang="en"/>
              <a:t>		- Where might this program settle going forward?</a:t>
            </a:r>
            <a:br>
              <a:rPr lang="en"/>
            </a:br>
            <a:r>
              <a:rPr lang="en"/>
              <a:t>		- What might happen in court?</a:t>
            </a:r>
            <a:br>
              <a:rPr lang="en"/>
            </a:b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