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1" r:id="rId3"/>
    <p:sldId id="258" r:id="rId4"/>
    <p:sldId id="259" r:id="rId5"/>
    <p:sldId id="270" r:id="rId6"/>
    <p:sldId id="271" r:id="rId7"/>
    <p:sldId id="272" r:id="rId8"/>
    <p:sldId id="273" r:id="rId9"/>
    <p:sldId id="274" r:id="rId10"/>
    <p:sldId id="275" r:id="rId11"/>
    <p:sldId id="277" r:id="rId12"/>
    <p:sldId id="276" r:id="rId13"/>
    <p:sldId id="279"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p:restoredTop sz="91436"/>
  </p:normalViewPr>
  <p:slideViewPr>
    <p:cSldViewPr snapToGrid="0">
      <p:cViewPr varScale="1">
        <p:scale>
          <a:sx n="90" d="100"/>
          <a:sy n="90" d="100"/>
        </p:scale>
        <p:origin x="21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4902E-7DB3-714E-A06C-E9A884C901FA}" type="datetimeFigureOut">
              <a:rPr lang="en-US" smtClean="0"/>
              <a:t>5/28/26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67C0D-A89D-6E4E-8B89-6FE136FB3385}" type="slidenum">
              <a:rPr lang="en-US" smtClean="0"/>
              <a:t>‹#›</a:t>
            </a:fld>
            <a:endParaRPr lang="en-US" dirty="0"/>
          </a:p>
        </p:txBody>
      </p:sp>
    </p:spTree>
    <p:extLst>
      <p:ext uri="{BB962C8B-B14F-4D97-AF65-F5344CB8AC3E}">
        <p14:creationId xmlns:p14="http://schemas.microsoft.com/office/powerpoint/2010/main" val="404900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DC86-8C80-81E4-2BF8-EA73BD5C0A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FA78B-BD66-6649-1EF6-9B00BFF72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8496E7-D19C-CFF2-89C3-42F71A9FC133}"/>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5" name="Footer Placeholder 4">
            <a:extLst>
              <a:ext uri="{FF2B5EF4-FFF2-40B4-BE49-F238E27FC236}">
                <a16:creationId xmlns:a16="http://schemas.microsoft.com/office/drawing/2014/main" id="{4C718FC3-4A27-AE4A-B3B8-4B92DCCD5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94A535-61B4-0CC5-E79B-A79150C1E091}"/>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160537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A9E6-9B15-FE34-8D35-6933D9C2D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2D083F-B9E0-B7B4-3960-8FA2A88F81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0E32A-709E-62E0-6A1F-963163E02DF6}"/>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5" name="Footer Placeholder 4">
            <a:extLst>
              <a:ext uri="{FF2B5EF4-FFF2-40B4-BE49-F238E27FC236}">
                <a16:creationId xmlns:a16="http://schemas.microsoft.com/office/drawing/2014/main" id="{59A36F1D-7344-57ED-BEB2-634EDA501D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AEE49-8004-7C7F-4089-C59220C22ACA}"/>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144292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E0B1-7894-13F2-FF6E-3F15AE113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FB750-8643-1231-F25F-2D2F2C8EB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380E8-5274-777A-F7DB-51D4E025A594}"/>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5" name="Footer Placeholder 4">
            <a:extLst>
              <a:ext uri="{FF2B5EF4-FFF2-40B4-BE49-F238E27FC236}">
                <a16:creationId xmlns:a16="http://schemas.microsoft.com/office/drawing/2014/main" id="{1B4A3061-F975-5ADC-D11A-9B72DE253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7067AC-2DDD-547F-6DE1-750E9768C660}"/>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6442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32B0-8539-6D75-7417-C1C784E72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A624BF-8802-35DB-8776-C8291B61F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85EB8-438E-4B2A-E69D-DAF90280E6E7}"/>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5" name="Footer Placeholder 4">
            <a:extLst>
              <a:ext uri="{FF2B5EF4-FFF2-40B4-BE49-F238E27FC236}">
                <a16:creationId xmlns:a16="http://schemas.microsoft.com/office/drawing/2014/main" id="{D553A4EC-2F84-7C66-B481-C9D46302D4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8A602B-E4D3-ACCA-CD66-A6FC03CEB018}"/>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274884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E642-1865-4D5C-0EEC-B6FF4D7732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07BF5F-E7CD-BC9B-196E-66EB246D83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A4AFD-286C-3301-7D0E-95F509DDB169}"/>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5" name="Footer Placeholder 4">
            <a:extLst>
              <a:ext uri="{FF2B5EF4-FFF2-40B4-BE49-F238E27FC236}">
                <a16:creationId xmlns:a16="http://schemas.microsoft.com/office/drawing/2014/main" id="{21C602B1-8014-1719-B46F-B6E06445E5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09B92-A200-2784-15E0-33E6AF942A76}"/>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372754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27DC-5C98-2A24-465A-13EA2E976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73183-9605-D52C-4E59-C04F60D27B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99C1D8-3089-31E8-763D-233BD4659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43D67-5AE3-F034-17C9-B48CD2D62379}"/>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6" name="Footer Placeholder 5">
            <a:extLst>
              <a:ext uri="{FF2B5EF4-FFF2-40B4-BE49-F238E27FC236}">
                <a16:creationId xmlns:a16="http://schemas.microsoft.com/office/drawing/2014/main" id="{9F4B5291-F148-FF1F-41A6-25815499C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045B80-AB23-7E9C-E7D3-E7BA3AE15A82}"/>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80539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FDEE-8943-2D5A-EF58-D828670B5F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8D633-E409-D0F8-449B-3FD7A64CAE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6EEF4-25E3-7439-D7EA-0345D9C8F0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E94117-DBFB-AB2F-23E5-F4ADEE4B1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5F8DBB-59C3-00DE-3305-CA08F533DF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6AFA3-863F-7C21-76BC-E0E4FF5A9137}"/>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8" name="Footer Placeholder 7">
            <a:extLst>
              <a:ext uri="{FF2B5EF4-FFF2-40B4-BE49-F238E27FC236}">
                <a16:creationId xmlns:a16="http://schemas.microsoft.com/office/drawing/2014/main" id="{15A8CB3B-6985-0A91-1C17-106F418285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6FC437-95C5-6B73-BE8B-4DA156291DE1}"/>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174159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1154-180B-447B-C150-4BB1A1D2B5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96A31-2775-4EE3-5DE3-C72119AA80C8}"/>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4" name="Footer Placeholder 3">
            <a:extLst>
              <a:ext uri="{FF2B5EF4-FFF2-40B4-BE49-F238E27FC236}">
                <a16:creationId xmlns:a16="http://schemas.microsoft.com/office/drawing/2014/main" id="{4CF18CA9-2B4E-2D77-5248-71FB5C8493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2A82C9-370C-2A83-8E1C-72BA0B872BEF}"/>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357312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1762D7-D39F-CACA-EC54-DE547AF47268}"/>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3" name="Footer Placeholder 2">
            <a:extLst>
              <a:ext uri="{FF2B5EF4-FFF2-40B4-BE49-F238E27FC236}">
                <a16:creationId xmlns:a16="http://schemas.microsoft.com/office/drawing/2014/main" id="{6FE94CCD-7417-BA1C-A223-E8DE215BCB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1DA46E4-BFF2-FF13-7CA3-6BAB72460F8F}"/>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218835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9115-A349-3913-D098-A36778130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6EE766-EE1B-87A6-82EA-7D6F80AD4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795DE-31FF-2C1E-6C8E-8C8D5F0EF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EF7B8-8ABB-0A1A-B98B-013711DF8283}"/>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6" name="Footer Placeholder 5">
            <a:extLst>
              <a:ext uri="{FF2B5EF4-FFF2-40B4-BE49-F238E27FC236}">
                <a16:creationId xmlns:a16="http://schemas.microsoft.com/office/drawing/2014/main" id="{867111CE-EE6D-E195-6CB6-E63CBAA89B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EB19D8-ABA7-70CE-6168-AC6E948A0E38}"/>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122707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B0F-78BF-DF3F-E529-DBF63B744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F472FE-2BB9-2155-9380-D2AFE1BC0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3C0CC9-A584-D4AD-8B5C-BC64E344D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385AC-42AD-2BBE-4B0D-0AE1BFEB5150}"/>
              </a:ext>
            </a:extLst>
          </p:cNvPr>
          <p:cNvSpPr>
            <a:spLocks noGrp="1"/>
          </p:cNvSpPr>
          <p:nvPr>
            <p:ph type="dt" sz="half" idx="10"/>
          </p:nvPr>
        </p:nvSpPr>
        <p:spPr/>
        <p:txBody>
          <a:bodyPr/>
          <a:lstStyle/>
          <a:p>
            <a:fld id="{1BE63BD8-5DCA-C74A-BCA9-AC5556E8322D}" type="datetimeFigureOut">
              <a:rPr lang="en-US" smtClean="0"/>
              <a:t>5/28/26</a:t>
            </a:fld>
            <a:endParaRPr lang="en-US" dirty="0"/>
          </a:p>
        </p:txBody>
      </p:sp>
      <p:sp>
        <p:nvSpPr>
          <p:cNvPr id="6" name="Footer Placeholder 5">
            <a:extLst>
              <a:ext uri="{FF2B5EF4-FFF2-40B4-BE49-F238E27FC236}">
                <a16:creationId xmlns:a16="http://schemas.microsoft.com/office/drawing/2014/main" id="{484AC27A-7F6E-B6ED-2EBA-1758A39B14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E8336D-5E47-64B0-4078-603EBF01F18F}"/>
              </a:ext>
            </a:extLst>
          </p:cNvPr>
          <p:cNvSpPr>
            <a:spLocks noGrp="1"/>
          </p:cNvSpPr>
          <p:nvPr>
            <p:ph type="sldNum" sz="quarter" idx="12"/>
          </p:nvPr>
        </p:nvSpPr>
        <p:spPr/>
        <p:txBody>
          <a:bodyPr/>
          <a:lstStyle/>
          <a:p>
            <a:fld id="{DC80C91B-BCB0-2F40-AC0E-8D96E2FE64CC}" type="slidenum">
              <a:rPr lang="en-US" smtClean="0"/>
              <a:t>‹#›</a:t>
            </a:fld>
            <a:endParaRPr lang="en-US" dirty="0"/>
          </a:p>
        </p:txBody>
      </p:sp>
    </p:spTree>
    <p:extLst>
      <p:ext uri="{BB962C8B-B14F-4D97-AF65-F5344CB8AC3E}">
        <p14:creationId xmlns:p14="http://schemas.microsoft.com/office/powerpoint/2010/main" val="323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DD49F-4E3A-78B4-CAB5-F6A78660E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33961F-7A09-DDBE-4267-025D475FF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E0D21-D385-87B6-9305-D5E182EA0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E63BD8-5DCA-C74A-BCA9-AC5556E8322D}" type="datetimeFigureOut">
              <a:rPr lang="en-US" smtClean="0"/>
              <a:t>5/28/26</a:t>
            </a:fld>
            <a:endParaRPr lang="en-US" dirty="0"/>
          </a:p>
        </p:txBody>
      </p:sp>
      <p:sp>
        <p:nvSpPr>
          <p:cNvPr id="5" name="Footer Placeholder 4">
            <a:extLst>
              <a:ext uri="{FF2B5EF4-FFF2-40B4-BE49-F238E27FC236}">
                <a16:creationId xmlns:a16="http://schemas.microsoft.com/office/drawing/2014/main" id="{71CCF512-24B3-98DC-1563-B37E0EAB1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5EECF6-D598-202A-C7AC-848E39DCC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80C91B-BCB0-2F40-AC0E-8D96E2FE64CC}" type="slidenum">
              <a:rPr lang="en-US" smtClean="0"/>
              <a:t>‹#›</a:t>
            </a:fld>
            <a:endParaRPr lang="en-US" dirty="0"/>
          </a:p>
        </p:txBody>
      </p:sp>
    </p:spTree>
    <p:extLst>
      <p:ext uri="{BB962C8B-B14F-4D97-AF65-F5344CB8AC3E}">
        <p14:creationId xmlns:p14="http://schemas.microsoft.com/office/powerpoint/2010/main" val="266659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655F-0A29-847B-EA61-09D748C502F9}"/>
              </a:ext>
            </a:extLst>
          </p:cNvPr>
          <p:cNvSpPr>
            <a:spLocks noGrp="1"/>
          </p:cNvSpPr>
          <p:nvPr>
            <p:ph type="ctrTitle"/>
          </p:nvPr>
        </p:nvSpPr>
        <p:spPr>
          <a:xfrm>
            <a:off x="1524000" y="2079625"/>
            <a:ext cx="9144000" cy="2387600"/>
          </a:xfrm>
        </p:spPr>
        <p:txBody>
          <a:bodyPr>
            <a:normAutofit fontScale="90000"/>
          </a:bodyPr>
          <a:lstStyle/>
          <a:p>
            <a:r>
              <a:rPr lang="en-US" b="1" i="1" dirty="0"/>
              <a:t>Qualitative Study of Pathways to Obtaining IVF Benefits</a:t>
            </a:r>
            <a:endParaRPr lang="en-US" b="1" dirty="0"/>
          </a:p>
        </p:txBody>
      </p:sp>
      <p:sp>
        <p:nvSpPr>
          <p:cNvPr id="3" name="Subtitle 2">
            <a:extLst>
              <a:ext uri="{FF2B5EF4-FFF2-40B4-BE49-F238E27FC236}">
                <a16:creationId xmlns:a16="http://schemas.microsoft.com/office/drawing/2014/main" id="{464D7213-A1BD-CD51-2EFF-4B3F32FE8E88}"/>
              </a:ext>
            </a:extLst>
          </p:cNvPr>
          <p:cNvSpPr>
            <a:spLocks noGrp="1"/>
          </p:cNvSpPr>
          <p:nvPr>
            <p:ph type="subTitle" idx="1"/>
          </p:nvPr>
        </p:nvSpPr>
        <p:spPr>
          <a:xfrm>
            <a:off x="1524000" y="5029297"/>
            <a:ext cx="9144000" cy="1655762"/>
          </a:xfrm>
        </p:spPr>
        <p:txBody>
          <a:bodyPr/>
          <a:lstStyle/>
          <a:p>
            <a:r>
              <a:rPr lang="en-US" b="1" dirty="0"/>
              <a:t>Valarie Blake, JD, MA</a:t>
            </a:r>
          </a:p>
          <a:p>
            <a:r>
              <a:rPr lang="en-US" b="1" dirty="0"/>
              <a:t>Professor</a:t>
            </a:r>
          </a:p>
        </p:txBody>
      </p:sp>
      <p:pic>
        <p:nvPicPr>
          <p:cNvPr id="4" name="Picture 3">
            <a:extLst>
              <a:ext uri="{FF2B5EF4-FFF2-40B4-BE49-F238E27FC236}">
                <a16:creationId xmlns:a16="http://schemas.microsoft.com/office/drawing/2014/main" id="{02855473-8A1E-2C62-7B06-15F3FBB11AC1}"/>
              </a:ext>
            </a:extLst>
          </p:cNvPr>
          <p:cNvPicPr>
            <a:picLocks noChangeAspect="1"/>
          </p:cNvPicPr>
          <p:nvPr/>
        </p:nvPicPr>
        <p:blipFill>
          <a:blip r:embed="rId2"/>
          <a:stretch>
            <a:fillRect/>
          </a:stretch>
        </p:blipFill>
        <p:spPr>
          <a:xfrm>
            <a:off x="2857500" y="172941"/>
            <a:ext cx="6786563" cy="1643731"/>
          </a:xfrm>
          <a:prstGeom prst="rect">
            <a:avLst/>
          </a:prstGeom>
        </p:spPr>
      </p:pic>
    </p:spTree>
    <p:extLst>
      <p:ext uri="{BB962C8B-B14F-4D97-AF65-F5344CB8AC3E}">
        <p14:creationId xmlns:p14="http://schemas.microsoft.com/office/powerpoint/2010/main" val="52625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1E73B1-BAEA-4298-7B48-1FF412DFD2F6}"/>
              </a:ext>
            </a:extLst>
          </p:cNvPr>
          <p:cNvSpPr>
            <a:spLocks noGrp="1"/>
          </p:cNvSpPr>
          <p:nvPr>
            <p:ph type="title"/>
          </p:nvPr>
        </p:nvSpPr>
        <p:spPr/>
        <p:txBody>
          <a:bodyPr/>
          <a:lstStyle/>
          <a:p>
            <a:r>
              <a:rPr lang="en-US" dirty="0"/>
              <a:t>Alternative Pathways to Coverage: Part-Time or Second Jobs</a:t>
            </a:r>
          </a:p>
        </p:txBody>
      </p:sp>
      <p:sp>
        <p:nvSpPr>
          <p:cNvPr id="5" name="Rectangular Callout 4">
            <a:extLst>
              <a:ext uri="{FF2B5EF4-FFF2-40B4-BE49-F238E27FC236}">
                <a16:creationId xmlns:a16="http://schemas.microsoft.com/office/drawing/2014/main" id="{CC438445-3183-4098-171D-B8FBC270CDBE}"/>
              </a:ext>
            </a:extLst>
          </p:cNvPr>
          <p:cNvSpPr/>
          <p:nvPr/>
        </p:nvSpPr>
        <p:spPr>
          <a:xfrm>
            <a:off x="605480" y="2718487"/>
            <a:ext cx="2755558" cy="295326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got a part time job at Tractor Supply for the Progyny Fertility benefits. I also kept my full time job. For one year I worked 7 days a week, 70hrs a week without a single day off. My baby is 14mo. It was worth it. All of it.”</a:t>
            </a:r>
          </a:p>
        </p:txBody>
      </p:sp>
      <p:sp>
        <p:nvSpPr>
          <p:cNvPr id="6" name="Rectangular Callout 5">
            <a:extLst>
              <a:ext uri="{FF2B5EF4-FFF2-40B4-BE49-F238E27FC236}">
                <a16:creationId xmlns:a16="http://schemas.microsoft.com/office/drawing/2014/main" id="{E7AA1C41-4647-36AD-2168-E7EBD33F1EF5}"/>
              </a:ext>
            </a:extLst>
          </p:cNvPr>
          <p:cNvSpPr/>
          <p:nvPr/>
        </p:nvSpPr>
        <p:spPr>
          <a:xfrm>
            <a:off x="3954162" y="2879124"/>
            <a:ext cx="3262184" cy="2792628"/>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work 10 hours at [Tractor Supply Company] every Monday from 6am-4:30pm for the Progyny benefits. It’s very hard physical work (stocking shelves with 50lbs feed bags for 10 hours straight) just FYI, but well worth it! Motherhood, I figure it will be worth it.”</a:t>
            </a:r>
          </a:p>
        </p:txBody>
      </p:sp>
      <p:sp>
        <p:nvSpPr>
          <p:cNvPr id="7" name="Rectangular Callout 6">
            <a:extLst>
              <a:ext uri="{FF2B5EF4-FFF2-40B4-BE49-F238E27FC236}">
                <a16:creationId xmlns:a16="http://schemas.microsoft.com/office/drawing/2014/main" id="{88CF8F9B-3B5B-01A1-FBA9-6C12EAF0D614}"/>
              </a:ext>
            </a:extLst>
          </p:cNvPr>
          <p:cNvSpPr/>
          <p:nvPr/>
        </p:nvSpPr>
        <p:spPr>
          <a:xfrm>
            <a:off x="8118389" y="2879124"/>
            <a:ext cx="3015049" cy="2792628"/>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“Oh my gosh with Starbucks you HAVE to pay upfront ??? Then wait for them to reimburse you???? CAN SOMEONE please let me know?? I can’t believe this I just got hired only for this . We wouldn’t have money like that to come up front before they cover.”</a:t>
            </a:r>
          </a:p>
        </p:txBody>
      </p:sp>
    </p:spTree>
    <p:extLst>
      <p:ext uri="{BB962C8B-B14F-4D97-AF65-F5344CB8AC3E}">
        <p14:creationId xmlns:p14="http://schemas.microsoft.com/office/powerpoint/2010/main" val="37020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B06D-1AF6-9A44-2477-C4EEF4D3FFDA}"/>
              </a:ext>
            </a:extLst>
          </p:cNvPr>
          <p:cNvSpPr>
            <a:spLocks noGrp="1"/>
          </p:cNvSpPr>
          <p:nvPr>
            <p:ph type="title"/>
          </p:nvPr>
        </p:nvSpPr>
        <p:spPr/>
        <p:txBody>
          <a:bodyPr/>
          <a:lstStyle/>
          <a:p>
            <a:r>
              <a:rPr lang="en-US" dirty="0"/>
              <a:t>The Rise of Quit and COBRA</a:t>
            </a:r>
          </a:p>
        </p:txBody>
      </p:sp>
      <p:sp>
        <p:nvSpPr>
          <p:cNvPr id="4" name="Rectangular Callout 3">
            <a:extLst>
              <a:ext uri="{FF2B5EF4-FFF2-40B4-BE49-F238E27FC236}">
                <a16:creationId xmlns:a16="http://schemas.microsoft.com/office/drawing/2014/main" id="{857F8B6B-834B-BD5D-D37E-42B43EEDBCDA}"/>
              </a:ext>
            </a:extLst>
          </p:cNvPr>
          <p:cNvSpPr/>
          <p:nvPr/>
        </p:nvSpPr>
        <p:spPr>
          <a:xfrm>
            <a:off x="838200" y="2580267"/>
            <a:ext cx="3262183" cy="2842054"/>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I did Amazon. Was going to work just the one day but got assigned to pick (the shopper position) and really wanted to do it because I thought it would be fun, and it was. So I did two days, then quit. OOP max is $2000 including all meds. COBRA is $690 a month. </a:t>
            </a:r>
          </a:p>
        </p:txBody>
      </p:sp>
    </p:spTree>
    <p:extLst>
      <p:ext uri="{BB962C8B-B14F-4D97-AF65-F5344CB8AC3E}">
        <p14:creationId xmlns:p14="http://schemas.microsoft.com/office/powerpoint/2010/main" val="295379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935D-C81C-66E2-41AB-F850E42B3A3D}"/>
              </a:ext>
            </a:extLst>
          </p:cNvPr>
          <p:cNvSpPr>
            <a:spLocks noGrp="1"/>
          </p:cNvSpPr>
          <p:nvPr>
            <p:ph type="title"/>
          </p:nvPr>
        </p:nvSpPr>
        <p:spPr/>
        <p:txBody>
          <a:bodyPr/>
          <a:lstStyle/>
          <a:p>
            <a:r>
              <a:rPr lang="en-US" dirty="0"/>
              <a:t>Employer Backlash to Quit &amp; COBRA</a:t>
            </a:r>
          </a:p>
        </p:txBody>
      </p:sp>
      <p:sp>
        <p:nvSpPr>
          <p:cNvPr id="4" name="Rectangular Callout 3">
            <a:extLst>
              <a:ext uri="{FF2B5EF4-FFF2-40B4-BE49-F238E27FC236}">
                <a16:creationId xmlns:a16="http://schemas.microsoft.com/office/drawing/2014/main" id="{4C56C073-A4F9-3B7E-71D5-60474A1692AA}"/>
              </a:ext>
            </a:extLst>
          </p:cNvPr>
          <p:cNvSpPr/>
          <p:nvPr/>
        </p:nvSpPr>
        <p:spPr>
          <a:xfrm>
            <a:off x="838200" y="1825625"/>
            <a:ext cx="3620530" cy="4026887"/>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are planning on working in a delivery station, sort center, fulfillment center, etc (not in corporate) that you will more than likely be hired as seasonal and will not have access to Amazon benefits until converted to a full time permanent role. Some people are hired and converted in a few weeks, some work a year as seasonal and are let go. It’s iffy and not guaranteed based on the time of year/site type.”</a:t>
            </a:r>
          </a:p>
        </p:txBody>
      </p:sp>
      <p:sp>
        <p:nvSpPr>
          <p:cNvPr id="5" name="Rectangular Callout 4">
            <a:extLst>
              <a:ext uri="{FF2B5EF4-FFF2-40B4-BE49-F238E27FC236}">
                <a16:creationId xmlns:a16="http://schemas.microsoft.com/office/drawing/2014/main" id="{FAD0D59E-7975-3DD9-4388-9325CF1F583C}"/>
              </a:ext>
            </a:extLst>
          </p:cNvPr>
          <p:cNvSpPr/>
          <p:nvPr/>
        </p:nvSpPr>
        <p:spPr>
          <a:xfrm>
            <a:off x="4744995" y="1952368"/>
            <a:ext cx="3398108" cy="3595816"/>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“Everyone employed with Tractor Supply for progyny received an email today that as of September 28, 2023, everyone, regardless of length of employment or amount of smart cycles used, will only be given 1 smart cycle. This cuts the benefits IN HALF. It does not matter if you have a prior authorization already.”</a:t>
            </a:r>
          </a:p>
        </p:txBody>
      </p:sp>
      <p:sp>
        <p:nvSpPr>
          <p:cNvPr id="6" name="Rectangular Callout 5">
            <a:extLst>
              <a:ext uri="{FF2B5EF4-FFF2-40B4-BE49-F238E27FC236}">
                <a16:creationId xmlns:a16="http://schemas.microsoft.com/office/drawing/2014/main" id="{A2EC23B6-146A-8C19-4FEE-00AC0F1A0DCA}"/>
              </a:ext>
            </a:extLst>
          </p:cNvPr>
          <p:cNvSpPr/>
          <p:nvPr/>
        </p:nvSpPr>
        <p:spPr>
          <a:xfrm>
            <a:off x="8402595" y="1952368"/>
            <a:ext cx="3373394" cy="4238367"/>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“Starbucks just changed their fertility coverage. No more IVF, just IUI and surrogacy!! It was a min of 25 hrs a week for 3 months to be eligible for coverage. Also Tractor Supply was 10 hrs a week and avail after 30 days. LOL, they changed that over the summer. Now you have to work a f****** year PT for any fertility coverage.”</a:t>
            </a:r>
          </a:p>
        </p:txBody>
      </p:sp>
    </p:spTree>
    <p:extLst>
      <p:ext uri="{BB962C8B-B14F-4D97-AF65-F5344CB8AC3E}">
        <p14:creationId xmlns:p14="http://schemas.microsoft.com/office/powerpoint/2010/main" val="218944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8036-EDA2-ECB1-95D8-1AF96FF87BE9}"/>
              </a:ext>
            </a:extLst>
          </p:cNvPr>
          <p:cNvSpPr>
            <a:spLocks noGrp="1"/>
          </p:cNvSpPr>
          <p:nvPr>
            <p:ph type="title"/>
          </p:nvPr>
        </p:nvSpPr>
        <p:spPr/>
        <p:txBody>
          <a:bodyPr/>
          <a:lstStyle/>
          <a:p>
            <a:r>
              <a:rPr lang="en-US" dirty="0"/>
              <a:t>Non-Insurance Strategies Abound, Often in Multiples </a:t>
            </a:r>
          </a:p>
        </p:txBody>
      </p:sp>
      <p:sp>
        <p:nvSpPr>
          <p:cNvPr id="3" name="Content Placeholder 2">
            <a:extLst>
              <a:ext uri="{FF2B5EF4-FFF2-40B4-BE49-F238E27FC236}">
                <a16:creationId xmlns:a16="http://schemas.microsoft.com/office/drawing/2014/main" id="{43DF65FD-391A-5519-03BB-42CD3DD35118}"/>
              </a:ext>
            </a:extLst>
          </p:cNvPr>
          <p:cNvSpPr>
            <a:spLocks noGrp="1"/>
          </p:cNvSpPr>
          <p:nvPr>
            <p:ph sz="half" idx="1"/>
          </p:nvPr>
        </p:nvSpPr>
        <p:spPr/>
        <p:txBody>
          <a:bodyPr>
            <a:normAutofit/>
          </a:bodyPr>
          <a:lstStyle/>
          <a:p>
            <a:pPr lvl="1"/>
            <a:r>
              <a:rPr lang="en-US" sz="2000" dirty="0"/>
              <a:t>Budget clinics &amp; pharmacies; coupled with extensive domestic travel</a:t>
            </a:r>
          </a:p>
          <a:p>
            <a:pPr lvl="1"/>
            <a:r>
              <a:rPr lang="en-US" sz="2000" dirty="0"/>
              <a:t>Medical tourism</a:t>
            </a:r>
          </a:p>
          <a:p>
            <a:pPr lvl="1"/>
            <a:r>
              <a:rPr lang="en-US" sz="2000" dirty="0"/>
              <a:t>Savings</a:t>
            </a:r>
          </a:p>
          <a:p>
            <a:pPr lvl="1"/>
            <a:r>
              <a:rPr lang="en-US" sz="2000" dirty="0"/>
              <a:t>Loans</a:t>
            </a:r>
          </a:p>
          <a:p>
            <a:pPr lvl="1"/>
            <a:r>
              <a:rPr lang="en-US" sz="2000" dirty="0"/>
              <a:t>0% interest credit cards as loans</a:t>
            </a:r>
          </a:p>
          <a:p>
            <a:pPr lvl="1"/>
            <a:r>
              <a:rPr lang="en-US" sz="2000" dirty="0"/>
              <a:t>Debt</a:t>
            </a:r>
          </a:p>
          <a:p>
            <a:pPr lvl="1"/>
            <a:r>
              <a:rPr lang="en-US" sz="2000" dirty="0"/>
              <a:t>Family Help</a:t>
            </a:r>
          </a:p>
          <a:p>
            <a:pPr lvl="1"/>
            <a:r>
              <a:rPr lang="en-US" sz="2000" dirty="0"/>
              <a:t>Clinic financing specials, discounts, “shared risk” programs</a:t>
            </a:r>
          </a:p>
          <a:p>
            <a:pPr lvl="1"/>
            <a:r>
              <a:rPr lang="en-US" sz="2000" dirty="0"/>
              <a:t>Budgeting</a:t>
            </a:r>
          </a:p>
          <a:p>
            <a:pPr lvl="1"/>
            <a:r>
              <a:rPr lang="en-US" sz="2000" dirty="0"/>
              <a:t>Tax Strategies (deductions, HSA/FSA)</a:t>
            </a:r>
          </a:p>
        </p:txBody>
      </p:sp>
      <p:sp>
        <p:nvSpPr>
          <p:cNvPr id="4" name="Content Placeholder 3">
            <a:extLst>
              <a:ext uri="{FF2B5EF4-FFF2-40B4-BE49-F238E27FC236}">
                <a16:creationId xmlns:a16="http://schemas.microsoft.com/office/drawing/2014/main" id="{646ED991-3FDE-DF04-3C51-D53A97AB4D4E}"/>
              </a:ext>
            </a:extLst>
          </p:cNvPr>
          <p:cNvSpPr>
            <a:spLocks noGrp="1"/>
          </p:cNvSpPr>
          <p:nvPr>
            <p:ph sz="half" idx="2"/>
          </p:nvPr>
        </p:nvSpPr>
        <p:spPr/>
        <p:txBody>
          <a:bodyPr>
            <a:normAutofit/>
          </a:bodyPr>
          <a:lstStyle/>
          <a:p>
            <a:pPr lvl="1"/>
            <a:r>
              <a:rPr lang="en-US" sz="2000" dirty="0"/>
              <a:t>Refinancing home</a:t>
            </a:r>
          </a:p>
          <a:p>
            <a:pPr lvl="1"/>
            <a:r>
              <a:rPr lang="en-US" sz="2000" dirty="0"/>
              <a:t>Grants</a:t>
            </a:r>
          </a:p>
          <a:p>
            <a:pPr lvl="1"/>
            <a:r>
              <a:rPr lang="en-US" sz="2000" dirty="0"/>
              <a:t>401k loans</a:t>
            </a:r>
          </a:p>
          <a:p>
            <a:pPr lvl="1"/>
            <a:r>
              <a:rPr lang="en-US" sz="2000" dirty="0"/>
              <a:t>Donor medicine (“IVF garage sales”)</a:t>
            </a:r>
          </a:p>
          <a:p>
            <a:pPr lvl="1"/>
            <a:r>
              <a:rPr lang="en-US" sz="2000" dirty="0"/>
              <a:t>Gigs (eBay, OnlyFans, UberEats, Etsy, Airbnb)</a:t>
            </a:r>
          </a:p>
          <a:p>
            <a:pPr lvl="1"/>
            <a:r>
              <a:rPr lang="en-US" sz="2000" dirty="0"/>
              <a:t>Crowdsourcing/Donations</a:t>
            </a:r>
          </a:p>
          <a:p>
            <a:pPr lvl="1"/>
            <a:r>
              <a:rPr lang="en-US" sz="2000" dirty="0"/>
              <a:t>Selling houses, cars, stock</a:t>
            </a:r>
          </a:p>
          <a:p>
            <a:pPr lvl="1"/>
            <a:r>
              <a:rPr lang="en-US" sz="2000" dirty="0"/>
              <a:t>Donor embryos</a:t>
            </a:r>
          </a:p>
        </p:txBody>
      </p:sp>
    </p:spTree>
    <p:extLst>
      <p:ext uri="{BB962C8B-B14F-4D97-AF65-F5344CB8AC3E}">
        <p14:creationId xmlns:p14="http://schemas.microsoft.com/office/powerpoint/2010/main" val="15487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7623-E021-1C30-E275-C8A61646ECAE}"/>
              </a:ext>
            </a:extLst>
          </p:cNvPr>
          <p:cNvSpPr>
            <a:spLocks noGrp="1"/>
          </p:cNvSpPr>
          <p:nvPr>
            <p:ph type="title"/>
          </p:nvPr>
        </p:nvSpPr>
        <p:spPr>
          <a:xfrm>
            <a:off x="210066" y="344958"/>
            <a:ext cx="7416110" cy="1325563"/>
          </a:xfrm>
        </p:spPr>
        <p:txBody>
          <a:bodyPr/>
          <a:lstStyle/>
          <a:p>
            <a:r>
              <a:rPr lang="en-US" dirty="0"/>
              <a:t>Examples of Non-Insurance Strategies</a:t>
            </a:r>
          </a:p>
        </p:txBody>
      </p:sp>
      <p:sp>
        <p:nvSpPr>
          <p:cNvPr id="4" name="Rectangular Callout 3">
            <a:extLst>
              <a:ext uri="{FF2B5EF4-FFF2-40B4-BE49-F238E27FC236}">
                <a16:creationId xmlns:a16="http://schemas.microsoft.com/office/drawing/2014/main" id="{66FD911C-1AD8-99D9-AF1C-C5A8F191D291}"/>
              </a:ext>
            </a:extLst>
          </p:cNvPr>
          <p:cNvSpPr/>
          <p:nvPr/>
        </p:nvSpPr>
        <p:spPr>
          <a:xfrm>
            <a:off x="210066" y="2327532"/>
            <a:ext cx="3791462" cy="3616068"/>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“Airbnb-ing our extra bedroom (we also in a high COL and highly touristed area).</a:t>
            </a:r>
          </a:p>
          <a:p>
            <a:pPr algn="ctr"/>
            <a:endParaRPr lang="en-US" sz="1600" dirty="0">
              <a:solidFill>
                <a:schemeClr val="tx1"/>
              </a:solidFill>
            </a:endParaRPr>
          </a:p>
          <a:p>
            <a:pPr algn="ctr"/>
            <a:r>
              <a:rPr lang="en-US" sz="1600" dirty="0">
                <a:solidFill>
                  <a:schemeClr val="tx1"/>
                </a:solidFill>
              </a:rPr>
              <a:t>Going to a travel clinic because it's less expensive.</a:t>
            </a:r>
          </a:p>
          <a:p>
            <a:pPr algn="ctr"/>
            <a:endParaRPr lang="en-US" sz="1600" dirty="0">
              <a:solidFill>
                <a:schemeClr val="tx1"/>
              </a:solidFill>
            </a:endParaRPr>
          </a:p>
          <a:p>
            <a:pPr algn="ctr"/>
            <a:r>
              <a:rPr lang="en-US" sz="1600" dirty="0">
                <a:solidFill>
                  <a:schemeClr val="tx1"/>
                </a:solidFill>
              </a:rPr>
              <a:t>Finding meds on reddit or through Facebook groups.</a:t>
            </a:r>
          </a:p>
          <a:p>
            <a:pPr algn="ctr"/>
            <a:endParaRPr lang="en-US" sz="1600" dirty="0">
              <a:solidFill>
                <a:schemeClr val="tx1"/>
              </a:solidFill>
            </a:endParaRPr>
          </a:p>
          <a:p>
            <a:pPr algn="ctr"/>
            <a:r>
              <a:rPr lang="en-US" sz="1600" dirty="0">
                <a:solidFill>
                  <a:schemeClr val="tx1"/>
                </a:solidFill>
              </a:rPr>
              <a:t>Using our "house down payment" savings.</a:t>
            </a:r>
          </a:p>
          <a:p>
            <a:pPr algn="ctr"/>
            <a:endParaRPr lang="en-US" sz="1600" dirty="0">
              <a:solidFill>
                <a:schemeClr val="tx1"/>
              </a:solidFill>
            </a:endParaRPr>
          </a:p>
          <a:p>
            <a:pPr algn="ctr"/>
            <a:r>
              <a:rPr lang="en-US" sz="1600" dirty="0">
                <a:solidFill>
                  <a:schemeClr val="tx1"/>
                </a:solidFill>
              </a:rPr>
              <a:t>Is any of it convenient... no, but having a family is very important to us. I'd rather be broke and have kid(s)."</a:t>
            </a:r>
          </a:p>
        </p:txBody>
      </p:sp>
      <p:sp>
        <p:nvSpPr>
          <p:cNvPr id="5" name="Rectangular Callout 4">
            <a:extLst>
              <a:ext uri="{FF2B5EF4-FFF2-40B4-BE49-F238E27FC236}">
                <a16:creationId xmlns:a16="http://schemas.microsoft.com/office/drawing/2014/main" id="{BD1AEC08-F066-CAE6-F3F2-A5756A3E74A2}"/>
              </a:ext>
            </a:extLst>
          </p:cNvPr>
          <p:cNvSpPr/>
          <p:nvPr/>
        </p:nvSpPr>
        <p:spPr>
          <a:xfrm>
            <a:off x="4338253" y="1683692"/>
            <a:ext cx="3515494" cy="2738482"/>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“I’ve spent $104k on IVF from 2019-2023. I inherited $15k from my great aunt specifically for IVF. The rest we paid out of pocket. My husband worked an insane amount of overtime. I had multiple jobs. I would do 16 day work stretches without a day off. I donated plasma twice a week. We lived incredibly frugally. It was 100% worth it. I have no regrets.”</a:t>
            </a:r>
          </a:p>
        </p:txBody>
      </p:sp>
      <p:sp>
        <p:nvSpPr>
          <p:cNvPr id="6" name="Rectangular Callout 5">
            <a:extLst>
              <a:ext uri="{FF2B5EF4-FFF2-40B4-BE49-F238E27FC236}">
                <a16:creationId xmlns:a16="http://schemas.microsoft.com/office/drawing/2014/main" id="{8B982211-0076-6B02-E947-4571354B0203}"/>
              </a:ext>
            </a:extLst>
          </p:cNvPr>
          <p:cNvSpPr/>
          <p:nvPr/>
        </p:nvSpPr>
        <p:spPr>
          <a:xfrm>
            <a:off x="8081319" y="135924"/>
            <a:ext cx="3900615" cy="5807676"/>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“We chose CNY, and paid $3795 per cycle </a:t>
            </a:r>
          </a:p>
          <a:p>
            <a:pPr algn="ctr"/>
            <a:endParaRPr lang="en-US" sz="1600" dirty="0">
              <a:solidFill>
                <a:schemeClr val="tx1"/>
              </a:solidFill>
            </a:endParaRPr>
          </a:p>
          <a:p>
            <a:pPr algn="ctr"/>
            <a:r>
              <a:rPr lang="en-US" sz="1600" dirty="0">
                <a:solidFill>
                  <a:schemeClr val="tx1"/>
                </a:solidFill>
              </a:rPr>
              <a:t>Used donated meds </a:t>
            </a:r>
          </a:p>
          <a:p>
            <a:pPr algn="ctr"/>
            <a:endParaRPr lang="en-US" sz="1600" dirty="0">
              <a:solidFill>
                <a:schemeClr val="tx1"/>
              </a:solidFill>
            </a:endParaRPr>
          </a:p>
          <a:p>
            <a:pPr algn="ctr"/>
            <a:r>
              <a:rPr lang="en-US" sz="1600" dirty="0">
                <a:solidFill>
                  <a:schemeClr val="tx1"/>
                </a:solidFill>
              </a:rPr>
              <a:t>Charged all to a frequent flyer card to get miles to pay for travel to clinic </a:t>
            </a:r>
          </a:p>
          <a:p>
            <a:pPr algn="ctr"/>
            <a:endParaRPr lang="en-US" sz="1600" dirty="0">
              <a:solidFill>
                <a:schemeClr val="tx1"/>
              </a:solidFill>
            </a:endParaRPr>
          </a:p>
          <a:p>
            <a:pPr algn="ctr"/>
            <a:r>
              <a:rPr lang="en-US" sz="1600" dirty="0">
                <a:solidFill>
                  <a:schemeClr val="tx1"/>
                </a:solidFill>
              </a:rPr>
              <a:t>Are sharing one vehicle (early 2000’s compact) </a:t>
            </a:r>
          </a:p>
          <a:p>
            <a:pPr algn="ctr"/>
            <a:endParaRPr lang="en-US" sz="1600" dirty="0">
              <a:solidFill>
                <a:schemeClr val="tx1"/>
              </a:solidFill>
            </a:endParaRPr>
          </a:p>
          <a:p>
            <a:pPr algn="ctr"/>
            <a:r>
              <a:rPr lang="en-US" sz="1600" dirty="0">
                <a:solidFill>
                  <a:schemeClr val="tx1"/>
                </a:solidFill>
              </a:rPr>
              <a:t>We do nothing else that costs money </a:t>
            </a:r>
          </a:p>
          <a:p>
            <a:pPr algn="ctr"/>
            <a:endParaRPr lang="en-US" sz="1600" dirty="0">
              <a:solidFill>
                <a:schemeClr val="tx1"/>
              </a:solidFill>
            </a:endParaRPr>
          </a:p>
          <a:p>
            <a:pPr algn="ctr"/>
            <a:r>
              <a:rPr lang="en-US" sz="1600" dirty="0">
                <a:solidFill>
                  <a:schemeClr val="tx1"/>
                </a:solidFill>
              </a:rPr>
              <a:t>Continuously save </a:t>
            </a:r>
          </a:p>
          <a:p>
            <a:pPr algn="ctr"/>
            <a:endParaRPr lang="en-US" sz="1600" dirty="0">
              <a:solidFill>
                <a:schemeClr val="tx1"/>
              </a:solidFill>
            </a:endParaRPr>
          </a:p>
          <a:p>
            <a:pPr algn="ctr"/>
            <a:r>
              <a:rPr lang="en-US" sz="1600" dirty="0">
                <a:solidFill>
                  <a:schemeClr val="tx1"/>
                </a:solidFill>
              </a:rPr>
              <a:t>Had already saved money for hypothetical baby and deductible for hypothetical baby and other savings which we have used all of now </a:t>
            </a:r>
          </a:p>
          <a:p>
            <a:pPr algn="ctr"/>
            <a:endParaRPr lang="en-US" sz="1600" dirty="0">
              <a:solidFill>
                <a:schemeClr val="tx1"/>
              </a:solidFill>
            </a:endParaRPr>
          </a:p>
          <a:p>
            <a:pPr algn="ctr"/>
            <a:r>
              <a:rPr lang="en-US" sz="1600" dirty="0">
                <a:solidFill>
                  <a:schemeClr val="tx1"/>
                </a:solidFill>
              </a:rPr>
              <a:t>Asked for help from family who could help- frequent flyer miles, some small cash gifts, etc. anything to help us slow down the spend”</a:t>
            </a:r>
          </a:p>
        </p:txBody>
      </p:sp>
    </p:spTree>
    <p:extLst>
      <p:ext uri="{BB962C8B-B14F-4D97-AF65-F5344CB8AC3E}">
        <p14:creationId xmlns:p14="http://schemas.microsoft.com/office/powerpoint/2010/main" val="12177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0352-C8AE-26F1-4A30-D27C7598EB8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6A5797A-038E-FC5F-B21F-C6ED09BE7E61}"/>
              </a:ext>
            </a:extLst>
          </p:cNvPr>
          <p:cNvSpPr>
            <a:spLocks noGrp="1"/>
          </p:cNvSpPr>
          <p:nvPr>
            <p:ph idx="1"/>
          </p:nvPr>
        </p:nvSpPr>
        <p:spPr/>
        <p:txBody>
          <a:bodyPr/>
          <a:lstStyle/>
          <a:p>
            <a:r>
              <a:rPr lang="en-US" dirty="0"/>
              <a:t>More data analysis</a:t>
            </a:r>
          </a:p>
          <a:p>
            <a:r>
              <a:rPr lang="en-US" dirty="0"/>
              <a:t>Publication outlets</a:t>
            </a:r>
          </a:p>
          <a:p>
            <a:r>
              <a:rPr lang="en-US" dirty="0"/>
              <a:t>Areas of focus</a:t>
            </a:r>
          </a:p>
        </p:txBody>
      </p:sp>
    </p:spTree>
    <p:extLst>
      <p:ext uri="{BB962C8B-B14F-4D97-AF65-F5344CB8AC3E}">
        <p14:creationId xmlns:p14="http://schemas.microsoft.com/office/powerpoint/2010/main" val="38899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1801-6B96-63FE-E247-9BDC5EBB6042}"/>
              </a:ext>
            </a:extLst>
          </p:cNvPr>
          <p:cNvSpPr>
            <a:spLocks noGrp="1"/>
          </p:cNvSpPr>
          <p:nvPr>
            <p:ph type="title"/>
          </p:nvPr>
        </p:nvSpPr>
        <p:spPr/>
        <p:txBody>
          <a:bodyPr/>
          <a:lstStyle/>
          <a:p>
            <a:r>
              <a:rPr lang="en-US" dirty="0"/>
              <a:t>Project aims</a:t>
            </a:r>
          </a:p>
        </p:txBody>
      </p:sp>
      <p:sp>
        <p:nvSpPr>
          <p:cNvPr id="3" name="Content Placeholder 2">
            <a:extLst>
              <a:ext uri="{FF2B5EF4-FFF2-40B4-BE49-F238E27FC236}">
                <a16:creationId xmlns:a16="http://schemas.microsoft.com/office/drawing/2014/main" id="{3A299CC1-16F7-A468-4EAD-3122F3C1FE26}"/>
              </a:ext>
            </a:extLst>
          </p:cNvPr>
          <p:cNvSpPr>
            <a:spLocks noGrp="1"/>
          </p:cNvSpPr>
          <p:nvPr>
            <p:ph idx="1"/>
          </p:nvPr>
        </p:nvSpPr>
        <p:spPr/>
        <p:txBody>
          <a:bodyPr/>
          <a:lstStyle/>
          <a:p>
            <a:r>
              <a:rPr lang="en-US" dirty="0"/>
              <a:t>Given well-recognized gaps in health insurance coverage of IVF,  explore how individuals access IVF care through a qualitative content analysis of publicly-available posts in online communities by self-identified affected individuals</a:t>
            </a:r>
          </a:p>
          <a:p>
            <a:r>
              <a:rPr lang="en-US"/>
              <a:t>Focus </a:t>
            </a:r>
            <a:r>
              <a:rPr lang="en-US" dirty="0"/>
              <a:t>on secondary employment/secondary insurance strategies</a:t>
            </a:r>
          </a:p>
        </p:txBody>
      </p:sp>
    </p:spTree>
    <p:extLst>
      <p:ext uri="{BB962C8B-B14F-4D97-AF65-F5344CB8AC3E}">
        <p14:creationId xmlns:p14="http://schemas.microsoft.com/office/powerpoint/2010/main" val="142881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BEFE-39C2-472D-D949-A453393A5C90}"/>
              </a:ext>
            </a:extLst>
          </p:cNvPr>
          <p:cNvSpPr>
            <a:spLocks noGrp="1"/>
          </p:cNvSpPr>
          <p:nvPr>
            <p:ph type="title"/>
          </p:nvPr>
        </p:nvSpPr>
        <p:spPr>
          <a:xfrm>
            <a:off x="533793" y="327054"/>
            <a:ext cx="4597747" cy="1616203"/>
          </a:xfrm>
        </p:spPr>
        <p:txBody>
          <a:bodyPr anchor="b">
            <a:normAutofit/>
          </a:bodyPr>
          <a:lstStyle/>
          <a:p>
            <a:r>
              <a:rPr lang="en-US" dirty="0"/>
              <a:t>Methods</a:t>
            </a:r>
          </a:p>
        </p:txBody>
      </p:sp>
      <p:sp>
        <p:nvSpPr>
          <p:cNvPr id="3" name="Content Placeholder 2">
            <a:extLst>
              <a:ext uri="{FF2B5EF4-FFF2-40B4-BE49-F238E27FC236}">
                <a16:creationId xmlns:a16="http://schemas.microsoft.com/office/drawing/2014/main" id="{160D5B11-BD50-10FC-EE10-58E20CF41B6B}"/>
              </a:ext>
            </a:extLst>
          </p:cNvPr>
          <p:cNvSpPr>
            <a:spLocks noGrp="1"/>
          </p:cNvSpPr>
          <p:nvPr>
            <p:ph idx="1"/>
          </p:nvPr>
        </p:nvSpPr>
        <p:spPr>
          <a:xfrm>
            <a:off x="916012" y="2075028"/>
            <a:ext cx="4597746" cy="3447832"/>
          </a:xfrm>
        </p:spPr>
        <p:txBody>
          <a:bodyPr anchor="t">
            <a:noAutofit/>
          </a:bodyPr>
          <a:lstStyle/>
          <a:p>
            <a:r>
              <a:rPr lang="en-US" sz="2400" dirty="0"/>
              <a:t>Searched discussion threads in four subreddits over 5-year period (Jan 2020- March 2026)</a:t>
            </a:r>
          </a:p>
          <a:p>
            <a:pPr>
              <a:buFont typeface="Courier New" panose="02070309020205020404" pitchFamily="49" charset="0"/>
              <a:buChar char="o"/>
            </a:pPr>
            <a:r>
              <a:rPr lang="en-US" sz="2400" dirty="0"/>
              <a:t>r/IVF</a:t>
            </a:r>
          </a:p>
          <a:p>
            <a:pPr>
              <a:buFont typeface="Courier New" panose="02070309020205020404" pitchFamily="49" charset="0"/>
              <a:buChar char="o"/>
            </a:pPr>
            <a:r>
              <a:rPr lang="en-US" sz="2400" dirty="0"/>
              <a:t>r/infertility</a:t>
            </a:r>
          </a:p>
          <a:p>
            <a:pPr>
              <a:buFont typeface="Courier New" panose="02070309020205020404" pitchFamily="49" charset="0"/>
              <a:buChar char="o"/>
            </a:pPr>
            <a:r>
              <a:rPr lang="en-US" sz="2400" dirty="0"/>
              <a:t>r/InfertilitySucks</a:t>
            </a:r>
          </a:p>
          <a:p>
            <a:pPr>
              <a:buFont typeface="Courier New" panose="02070309020205020404" pitchFamily="49" charset="0"/>
              <a:buChar char="o"/>
            </a:pPr>
            <a:r>
              <a:rPr lang="en-US" sz="2400" dirty="0"/>
              <a:t> r/TryingForABaby</a:t>
            </a:r>
          </a:p>
          <a:p>
            <a:endParaRPr lang="en-US" sz="2400" dirty="0"/>
          </a:p>
        </p:txBody>
      </p:sp>
      <p:sp>
        <p:nvSpPr>
          <p:cNvPr id="5" name="Rectangle 1">
            <a:extLst>
              <a:ext uri="{FF2B5EF4-FFF2-40B4-BE49-F238E27FC236}">
                <a16:creationId xmlns:a16="http://schemas.microsoft.com/office/drawing/2014/main" id="{FE0D8ABF-13F1-2C6E-8091-2F98063D07B8}"/>
              </a:ext>
            </a:extLst>
          </p:cNvPr>
          <p:cNvSpPr>
            <a:spLocks noChangeArrowheads="1"/>
          </p:cNvSpPr>
          <p:nvPr/>
        </p:nvSpPr>
        <p:spPr bwMode="auto">
          <a:xfrm>
            <a:off x="35480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Table 3">
            <a:extLst>
              <a:ext uri="{FF2B5EF4-FFF2-40B4-BE49-F238E27FC236}">
                <a16:creationId xmlns:a16="http://schemas.microsoft.com/office/drawing/2014/main" id="{E8803FC6-3226-5DBC-F4A7-28BE558ED195}"/>
              </a:ext>
            </a:extLst>
          </p:cNvPr>
          <p:cNvGraphicFramePr>
            <a:graphicFrameLocks noGrp="1"/>
          </p:cNvGraphicFramePr>
          <p:nvPr>
            <p:extLst>
              <p:ext uri="{D42A27DB-BD31-4B8C-83A1-F6EECF244321}">
                <p14:modId xmlns:p14="http://schemas.microsoft.com/office/powerpoint/2010/main" val="2213291193"/>
              </p:ext>
            </p:extLst>
          </p:nvPr>
        </p:nvGraphicFramePr>
        <p:xfrm>
          <a:off x="6096001" y="1928812"/>
          <a:ext cx="5319065" cy="3556225"/>
        </p:xfrm>
        <a:graphic>
          <a:graphicData uri="http://schemas.openxmlformats.org/drawingml/2006/table">
            <a:tbl>
              <a:tblPr firstRow="1" bandRow="1">
                <a:tableStyleId>{3B4B98B0-60AC-42C2-AFA5-B58CD77FA1E5}</a:tableStyleId>
              </a:tblPr>
              <a:tblGrid>
                <a:gridCol w="1242382">
                  <a:extLst>
                    <a:ext uri="{9D8B030D-6E8A-4147-A177-3AD203B41FA5}">
                      <a16:colId xmlns:a16="http://schemas.microsoft.com/office/drawing/2014/main" val="2096764607"/>
                    </a:ext>
                  </a:extLst>
                </a:gridCol>
                <a:gridCol w="753249">
                  <a:extLst>
                    <a:ext uri="{9D8B030D-6E8A-4147-A177-3AD203B41FA5}">
                      <a16:colId xmlns:a16="http://schemas.microsoft.com/office/drawing/2014/main" val="3107734034"/>
                    </a:ext>
                  </a:extLst>
                </a:gridCol>
                <a:gridCol w="406464">
                  <a:extLst>
                    <a:ext uri="{9D8B030D-6E8A-4147-A177-3AD203B41FA5}">
                      <a16:colId xmlns:a16="http://schemas.microsoft.com/office/drawing/2014/main" val="670288924"/>
                    </a:ext>
                  </a:extLst>
                </a:gridCol>
                <a:gridCol w="1307498">
                  <a:extLst>
                    <a:ext uri="{9D8B030D-6E8A-4147-A177-3AD203B41FA5}">
                      <a16:colId xmlns:a16="http://schemas.microsoft.com/office/drawing/2014/main" val="3939073487"/>
                    </a:ext>
                  </a:extLst>
                </a:gridCol>
                <a:gridCol w="406464">
                  <a:extLst>
                    <a:ext uri="{9D8B030D-6E8A-4147-A177-3AD203B41FA5}">
                      <a16:colId xmlns:a16="http://schemas.microsoft.com/office/drawing/2014/main" val="4182899939"/>
                    </a:ext>
                  </a:extLst>
                </a:gridCol>
                <a:gridCol w="1203008">
                  <a:extLst>
                    <a:ext uri="{9D8B030D-6E8A-4147-A177-3AD203B41FA5}">
                      <a16:colId xmlns:a16="http://schemas.microsoft.com/office/drawing/2014/main" val="1096721547"/>
                    </a:ext>
                  </a:extLst>
                </a:gridCol>
              </a:tblGrid>
              <a:tr h="348922">
                <a:tc>
                  <a:txBody>
                    <a:bodyPr/>
                    <a:lstStyle/>
                    <a:p>
                      <a:pPr fontAlgn="t">
                        <a:buNone/>
                      </a:pPr>
                      <a:br>
                        <a:rPr lang="en-US" sz="700" b="0" cap="none" spc="0" dirty="0">
                          <a:solidFill>
                            <a:schemeClr val="tx1"/>
                          </a:solidFill>
                          <a:effectLst/>
                        </a:rPr>
                      </a:br>
                      <a:endParaRPr lang="en-US" sz="700" b="0" cap="none" spc="0" dirty="0">
                        <a:solidFill>
                          <a:schemeClr val="tx1"/>
                        </a:solidFill>
                        <a:effectLst/>
                      </a:endParaRPr>
                    </a:p>
                  </a:txBody>
                  <a:tcPr marL="25903" marR="25903" marT="30848" marB="30848">
                    <a:solidFill>
                      <a:schemeClr val="bg1">
                        <a:lumMod val="95000"/>
                      </a:schemeClr>
                    </a:solidFill>
                  </a:tcPr>
                </a:tc>
                <a:tc>
                  <a:txBody>
                    <a:bodyPr/>
                    <a:lstStyle/>
                    <a:p>
                      <a:pPr algn="ctr" rtl="0" fontAlgn="t">
                        <a:buNone/>
                      </a:pPr>
                      <a:r>
                        <a:rPr lang="en-US" sz="1000" b="0" u="none" strike="noStrike" cap="none" spc="0" dirty="0">
                          <a:solidFill>
                            <a:schemeClr val="tx1"/>
                          </a:solidFill>
                          <a:effectLst/>
                        </a:rPr>
                        <a:t>Concept 1: Insurance Coverage </a:t>
                      </a:r>
                      <a:endParaRPr lang="en-US" sz="1000" b="0" cap="none" spc="0" dirty="0">
                        <a:solidFill>
                          <a:schemeClr val="tx1"/>
                        </a:solidFill>
                        <a:effectLst/>
                      </a:endParaRPr>
                    </a:p>
                  </a:txBody>
                  <a:tcPr marL="25903" marR="25903" marT="30848" marB="30848">
                    <a:solidFill>
                      <a:schemeClr val="bg1">
                        <a:lumMod val="95000"/>
                      </a:schemeClr>
                    </a:solidFill>
                  </a:tcPr>
                </a:tc>
                <a:tc>
                  <a:txBody>
                    <a:bodyPr/>
                    <a:lstStyle/>
                    <a:p>
                      <a:pPr algn="ctr" rtl="0" fontAlgn="t">
                        <a:buNone/>
                      </a:pPr>
                      <a:r>
                        <a:rPr lang="en-US" sz="1000" b="0" u="none" strike="noStrike" cap="none" spc="0" dirty="0">
                          <a:solidFill>
                            <a:schemeClr val="tx1"/>
                          </a:solidFill>
                          <a:effectLst/>
                        </a:rPr>
                        <a:t>AND</a:t>
                      </a:r>
                      <a:endParaRPr lang="en-US" sz="1000" b="0" cap="none" spc="0" dirty="0">
                        <a:solidFill>
                          <a:schemeClr val="tx1"/>
                        </a:solidFill>
                        <a:effectLst/>
                      </a:endParaRPr>
                    </a:p>
                  </a:txBody>
                  <a:tcPr marL="25903" marR="25903" marT="30848" marB="30848">
                    <a:solidFill>
                      <a:schemeClr val="bg1">
                        <a:lumMod val="95000"/>
                      </a:schemeClr>
                    </a:solidFill>
                  </a:tcPr>
                </a:tc>
                <a:tc>
                  <a:txBody>
                    <a:bodyPr/>
                    <a:lstStyle/>
                    <a:p>
                      <a:pPr algn="ctr" rtl="0" fontAlgn="t">
                        <a:buNone/>
                      </a:pPr>
                      <a:r>
                        <a:rPr lang="en-US" sz="1000" b="0" u="none" strike="noStrike" cap="none" spc="0" dirty="0">
                          <a:solidFill>
                            <a:schemeClr val="tx1"/>
                          </a:solidFill>
                          <a:effectLst/>
                        </a:rPr>
                        <a:t>Concept 2: Employment</a:t>
                      </a:r>
                      <a:endParaRPr lang="en-US" sz="1000" b="0" cap="none" spc="0" dirty="0">
                        <a:solidFill>
                          <a:schemeClr val="tx1"/>
                        </a:solidFill>
                        <a:effectLst/>
                      </a:endParaRPr>
                    </a:p>
                  </a:txBody>
                  <a:tcPr marL="25903" marR="25903" marT="30848" marB="30848">
                    <a:solidFill>
                      <a:schemeClr val="bg1">
                        <a:lumMod val="95000"/>
                      </a:schemeClr>
                    </a:solidFill>
                  </a:tcPr>
                </a:tc>
                <a:tc>
                  <a:txBody>
                    <a:bodyPr/>
                    <a:lstStyle/>
                    <a:p>
                      <a:pPr algn="ctr" rtl="0" fontAlgn="t">
                        <a:buNone/>
                      </a:pPr>
                      <a:r>
                        <a:rPr lang="en-US" sz="1000" b="0" u="none" strike="noStrike" cap="none" spc="0" dirty="0">
                          <a:solidFill>
                            <a:schemeClr val="tx1"/>
                          </a:solidFill>
                          <a:effectLst/>
                        </a:rPr>
                        <a:t>AND</a:t>
                      </a:r>
                      <a:endParaRPr lang="en-US" sz="1000" b="0" cap="none" spc="0" dirty="0">
                        <a:solidFill>
                          <a:schemeClr val="tx1"/>
                        </a:solidFill>
                        <a:effectLst/>
                      </a:endParaRPr>
                    </a:p>
                  </a:txBody>
                  <a:tcPr marL="25903" marR="25903" marT="30848" marB="30848">
                    <a:solidFill>
                      <a:schemeClr val="bg1">
                        <a:lumMod val="95000"/>
                      </a:schemeClr>
                    </a:solidFill>
                  </a:tcPr>
                </a:tc>
                <a:tc>
                  <a:txBody>
                    <a:bodyPr/>
                    <a:lstStyle/>
                    <a:p>
                      <a:pPr algn="ctr" rtl="0" fontAlgn="t">
                        <a:buNone/>
                      </a:pPr>
                      <a:r>
                        <a:rPr lang="en-US" sz="1000" b="0" u="none" strike="noStrike" cap="none" spc="0" dirty="0">
                          <a:solidFill>
                            <a:schemeClr val="tx1"/>
                          </a:solidFill>
                          <a:effectLst/>
                        </a:rPr>
                        <a:t>Concept 3: Known Employers</a:t>
                      </a:r>
                      <a:endParaRPr lang="en-US" sz="1000" b="0" cap="none" spc="0" dirty="0">
                        <a:solidFill>
                          <a:schemeClr val="tx1"/>
                        </a:solidFill>
                        <a:effectLst/>
                      </a:endParaRPr>
                    </a:p>
                  </a:txBody>
                  <a:tcPr marL="25903" marR="25903" marT="30848" marB="30848">
                    <a:solidFill>
                      <a:schemeClr val="bg1">
                        <a:lumMod val="95000"/>
                      </a:schemeClr>
                    </a:solidFill>
                  </a:tcPr>
                </a:tc>
                <a:extLst>
                  <a:ext uri="{0D108BD9-81ED-4DB2-BD59-A6C34878D82A}">
                    <a16:rowId xmlns:a16="http://schemas.microsoft.com/office/drawing/2014/main" val="3035929740"/>
                  </a:ext>
                </a:extLst>
              </a:tr>
              <a:tr h="387340">
                <a:tc>
                  <a:txBody>
                    <a:bodyPr/>
                    <a:lstStyle/>
                    <a:p>
                      <a:pPr algn="ctr" rtl="0" fontAlgn="ctr">
                        <a:buNone/>
                      </a:pPr>
                      <a:r>
                        <a:rPr lang="en-US" sz="1000" b="0" u="none" strike="noStrike" cap="none" spc="0" baseline="0" dirty="0">
                          <a:solidFill>
                            <a:schemeClr val="tx1"/>
                          </a:solidFill>
                          <a:effectLst/>
                        </a:rPr>
                        <a:t>Primary Key Terms</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Insurance Coverage</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second job</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Starbucks</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extLst>
                  <a:ext uri="{0D108BD9-81ED-4DB2-BD59-A6C34878D82A}">
                    <a16:rowId xmlns:a16="http://schemas.microsoft.com/office/drawing/2014/main" val="2124032816"/>
                  </a:ext>
                </a:extLst>
              </a:tr>
              <a:tr h="387340">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OR</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OR</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OR</a:t>
                      </a:r>
                      <a:endParaRPr lang="en-US" sz="1000" cap="none" spc="0" baseline="0" dirty="0">
                        <a:solidFill>
                          <a:schemeClr val="tx1"/>
                        </a:solidFill>
                        <a:effectLst/>
                      </a:endParaRPr>
                    </a:p>
                  </a:txBody>
                  <a:tcPr marL="25903" marR="25903" marT="30848" marB="30848" anchor="ctr">
                    <a:solidFill>
                      <a:schemeClr val="bg1">
                        <a:lumMod val="95000"/>
                      </a:schemeClr>
                    </a:solidFill>
                  </a:tcPr>
                </a:tc>
                <a:extLst>
                  <a:ext uri="{0D108BD9-81ED-4DB2-BD59-A6C34878D82A}">
                    <a16:rowId xmlns:a16="http://schemas.microsoft.com/office/drawing/2014/main" val="4269274598"/>
                  </a:ext>
                </a:extLst>
              </a:tr>
              <a:tr h="532717">
                <a:tc>
                  <a:txBody>
                    <a:bodyPr/>
                    <a:lstStyle/>
                    <a:p>
                      <a:pPr algn="ctr" rtl="0" fontAlgn="ctr">
                        <a:buNone/>
                      </a:pPr>
                      <a:r>
                        <a:rPr lang="en-US" sz="1000" b="0" u="none" strike="noStrike" cap="none" spc="0" baseline="0" dirty="0">
                          <a:solidFill>
                            <a:schemeClr val="tx1"/>
                          </a:solidFill>
                          <a:effectLst/>
                        </a:rPr>
                        <a:t>Secondary Key Terms</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part-time job; work; gig; side job; side gig; temporary; seasonal</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Amazon, WalGreens, Target, Wayfair, Tractor Supply</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extLst>
                  <a:ext uri="{0D108BD9-81ED-4DB2-BD59-A6C34878D82A}">
                    <a16:rowId xmlns:a16="http://schemas.microsoft.com/office/drawing/2014/main" val="36564924"/>
                  </a:ext>
                </a:extLst>
              </a:tr>
              <a:tr h="532717">
                <a:tc>
                  <a:txBody>
                    <a:bodyPr/>
                    <a:lstStyle/>
                    <a:p>
                      <a:pPr algn="ctr" rtl="0" fontAlgn="ctr">
                        <a:buNone/>
                      </a:pPr>
                      <a:r>
                        <a:rPr lang="en-US" sz="1000" b="0" u="none" strike="noStrike" cap="none" spc="0" baseline="0" dirty="0">
                          <a:solidFill>
                            <a:schemeClr val="tx1"/>
                          </a:solidFill>
                          <a:effectLst/>
                        </a:rPr>
                        <a:t>Truncation* and wildcard search term</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insurance*; insur*</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temp*</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Amazon, WalGreens, Target, Wayfair, Tractor Supply</a:t>
                      </a:r>
                      <a:endParaRPr lang="en-US" sz="1000" cap="none" spc="0" baseline="0" dirty="0">
                        <a:solidFill>
                          <a:schemeClr val="tx1"/>
                        </a:solidFill>
                        <a:effectLst/>
                      </a:endParaRPr>
                    </a:p>
                  </a:txBody>
                  <a:tcPr marL="25903" marR="25903" marT="30848" marB="30848" anchor="ctr">
                    <a:solidFill>
                      <a:schemeClr val="bg1">
                        <a:lumMod val="95000"/>
                      </a:schemeClr>
                    </a:solidFill>
                  </a:tcPr>
                </a:tc>
                <a:extLst>
                  <a:ext uri="{0D108BD9-81ED-4DB2-BD59-A6C34878D82A}">
                    <a16:rowId xmlns:a16="http://schemas.microsoft.com/office/drawing/2014/main" val="3288940944"/>
                  </a:ext>
                </a:extLst>
              </a:tr>
              <a:tr h="387340">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OR</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OR</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tc>
                  <a:txBody>
                    <a:bodyPr/>
                    <a:lstStyle/>
                    <a:p>
                      <a:pPr algn="ctr" rtl="0" fontAlgn="ctr">
                        <a:buNone/>
                      </a:pPr>
                      <a:r>
                        <a:rPr lang="en-US" sz="1000" b="0" u="none" strike="noStrike" cap="none" spc="0" baseline="0" dirty="0">
                          <a:solidFill>
                            <a:schemeClr val="tx1"/>
                          </a:solidFill>
                          <a:effectLst/>
                        </a:rPr>
                        <a:t>OR</a:t>
                      </a:r>
                      <a:endParaRPr lang="en-US" sz="1000" cap="none" spc="0" baseline="0" dirty="0">
                        <a:solidFill>
                          <a:schemeClr val="tx1"/>
                        </a:solidFill>
                        <a:effectLst/>
                      </a:endParaRPr>
                    </a:p>
                  </a:txBody>
                  <a:tcPr marL="25903" marR="25903" marT="30848" marB="30848" anchor="ctr">
                    <a:solidFill>
                      <a:schemeClr val="bg1">
                        <a:lumMod val="95000"/>
                        <a:alpha val="20000"/>
                      </a:schemeClr>
                    </a:solidFill>
                  </a:tcPr>
                </a:tc>
                <a:extLst>
                  <a:ext uri="{0D108BD9-81ED-4DB2-BD59-A6C34878D82A}">
                    <a16:rowId xmlns:a16="http://schemas.microsoft.com/office/drawing/2014/main" val="680848208"/>
                  </a:ext>
                </a:extLst>
              </a:tr>
              <a:tr h="532717">
                <a:tc>
                  <a:txBody>
                    <a:bodyPr/>
                    <a:lstStyle/>
                    <a:p>
                      <a:pPr algn="ctr" rtl="0" fontAlgn="ctr">
                        <a:buNone/>
                      </a:pPr>
                      <a:r>
                        <a:rPr lang="en-US" sz="1000" b="0" u="none" strike="noStrike" cap="none" spc="0" baseline="0" dirty="0">
                          <a:solidFill>
                            <a:schemeClr val="tx1"/>
                          </a:solidFill>
                          <a:effectLst/>
                        </a:rPr>
                        <a:t>Synonym,alternative spelling</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algn="ctr" rtl="0" fontAlgn="ctr">
                        <a:buNone/>
                      </a:pPr>
                      <a:r>
                        <a:rPr lang="en-US" sz="1000" b="0" u="none" strike="noStrike" cap="none" spc="0" baseline="0" dirty="0">
                          <a:solidFill>
                            <a:schemeClr val="tx1"/>
                          </a:solidFill>
                          <a:effectLst/>
                        </a:rPr>
                        <a:t>Part time; parttime; creative ways to pay for IVF</a:t>
                      </a: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tc>
                  <a:txBody>
                    <a:bodyPr/>
                    <a:lstStyle/>
                    <a:p>
                      <a:pPr fontAlgn="ctr">
                        <a:buNone/>
                      </a:pPr>
                      <a:br>
                        <a:rPr lang="en-US" sz="1000" cap="none" spc="0" baseline="0" dirty="0">
                          <a:solidFill>
                            <a:schemeClr val="tx1"/>
                          </a:solidFill>
                          <a:effectLst/>
                        </a:rPr>
                      </a:br>
                      <a:endParaRPr lang="en-US" sz="1000" cap="none" spc="0" baseline="0" dirty="0">
                        <a:solidFill>
                          <a:schemeClr val="tx1"/>
                        </a:solidFill>
                        <a:effectLst/>
                      </a:endParaRPr>
                    </a:p>
                  </a:txBody>
                  <a:tcPr marL="25903" marR="25903" marT="30848" marB="30848" anchor="ctr">
                    <a:solidFill>
                      <a:schemeClr val="bg1">
                        <a:lumMod val="95000"/>
                      </a:schemeClr>
                    </a:solidFill>
                  </a:tcPr>
                </a:tc>
                <a:extLst>
                  <a:ext uri="{0D108BD9-81ED-4DB2-BD59-A6C34878D82A}">
                    <a16:rowId xmlns:a16="http://schemas.microsoft.com/office/drawing/2014/main" val="1879906566"/>
                  </a:ext>
                </a:extLst>
              </a:tr>
            </a:tbl>
          </a:graphicData>
        </a:graphic>
      </p:graphicFrame>
    </p:spTree>
    <p:extLst>
      <p:ext uri="{BB962C8B-B14F-4D97-AF65-F5344CB8AC3E}">
        <p14:creationId xmlns:p14="http://schemas.microsoft.com/office/powerpoint/2010/main" val="428135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CF3E-32D1-75ED-FB19-47FFFFC6912F}"/>
              </a:ext>
            </a:extLst>
          </p:cNvPr>
          <p:cNvSpPr>
            <a:spLocks noGrp="1"/>
          </p:cNvSpPr>
          <p:nvPr>
            <p:ph type="title"/>
          </p:nvPr>
        </p:nvSpPr>
        <p:spPr/>
        <p:txBody>
          <a:bodyPr/>
          <a:lstStyle/>
          <a:p>
            <a:r>
              <a:rPr lang="en-US" dirty="0"/>
              <a:t>Methods (cont.)</a:t>
            </a:r>
          </a:p>
        </p:txBody>
      </p:sp>
      <p:sp>
        <p:nvSpPr>
          <p:cNvPr id="3" name="Content Placeholder 2">
            <a:extLst>
              <a:ext uri="{FF2B5EF4-FFF2-40B4-BE49-F238E27FC236}">
                <a16:creationId xmlns:a16="http://schemas.microsoft.com/office/drawing/2014/main" id="{01DDEE5A-F09C-BC04-B012-3E71009E339C}"/>
              </a:ext>
            </a:extLst>
          </p:cNvPr>
          <p:cNvSpPr>
            <a:spLocks noGrp="1"/>
          </p:cNvSpPr>
          <p:nvPr>
            <p:ph idx="1"/>
          </p:nvPr>
        </p:nvSpPr>
        <p:spPr>
          <a:xfrm>
            <a:off x="838200" y="1825625"/>
            <a:ext cx="9739184" cy="3080007"/>
          </a:xfrm>
        </p:spPr>
        <p:txBody>
          <a:bodyPr>
            <a:normAutofit fontScale="92500" lnSpcReduction="10000"/>
          </a:bodyPr>
          <a:lstStyle/>
          <a:p>
            <a:r>
              <a:rPr lang="en-US" dirty="0"/>
              <a:t>Resulting data: 287 relevant threads</a:t>
            </a:r>
          </a:p>
          <a:p>
            <a:r>
              <a:rPr lang="en-US" dirty="0"/>
              <a:t>Data uploaded to ATLAS.ti</a:t>
            </a:r>
          </a:p>
          <a:p>
            <a:r>
              <a:rPr lang="en-US" dirty="0"/>
              <a:t>Iterative code development followed by coding and thematic analysis (ongoing)</a:t>
            </a:r>
          </a:p>
          <a:p>
            <a:r>
              <a:rPr lang="en-US" dirty="0"/>
              <a:t>Thanks to collaborators!!!</a:t>
            </a:r>
          </a:p>
          <a:p>
            <a:pPr marL="457200" lvl="1" indent="0">
              <a:buNone/>
            </a:pPr>
            <a:r>
              <a:rPr lang="en-US" dirty="0"/>
              <a:t>Dr. Kendra Hutchens (postdoctoral research fellow at University of Tennessee’s Appalachian Justice Research Center) &amp; Beth Holden (PhD candidate in Sociology, University of Tennessee)</a:t>
            </a:r>
          </a:p>
          <a:p>
            <a:endParaRPr lang="en-US" dirty="0"/>
          </a:p>
        </p:txBody>
      </p:sp>
      <p:pic>
        <p:nvPicPr>
          <p:cNvPr id="4" name="Picture 3">
            <a:extLst>
              <a:ext uri="{FF2B5EF4-FFF2-40B4-BE49-F238E27FC236}">
                <a16:creationId xmlns:a16="http://schemas.microsoft.com/office/drawing/2014/main" id="{FD0A7819-E4F7-5329-C658-F5BDEA7BFB86}"/>
              </a:ext>
            </a:extLst>
          </p:cNvPr>
          <p:cNvPicPr>
            <a:picLocks noChangeAspect="1"/>
          </p:cNvPicPr>
          <p:nvPr/>
        </p:nvPicPr>
        <p:blipFill>
          <a:blip r:embed="rId2"/>
          <a:srcRect l="13068" t="11984"/>
          <a:stretch>
            <a:fillRect/>
          </a:stretch>
        </p:blipFill>
        <p:spPr>
          <a:xfrm>
            <a:off x="6143029" y="5035980"/>
            <a:ext cx="2274330" cy="1822020"/>
          </a:xfrm>
          <a:prstGeom prst="rect">
            <a:avLst/>
          </a:prstGeom>
        </p:spPr>
      </p:pic>
      <p:pic>
        <p:nvPicPr>
          <p:cNvPr id="1026" name="Picture 2" descr="headshot photo">
            <a:extLst>
              <a:ext uri="{FF2B5EF4-FFF2-40B4-BE49-F238E27FC236}">
                <a16:creationId xmlns:a16="http://schemas.microsoft.com/office/drawing/2014/main" id="{D60178CE-A1D6-879F-D6C3-8E701B0516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784"/>
          <a:stretch>
            <a:fillRect/>
          </a:stretch>
        </p:blipFill>
        <p:spPr bwMode="auto">
          <a:xfrm>
            <a:off x="8757172" y="5035978"/>
            <a:ext cx="1912476" cy="182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5138-FFA6-E4C6-C1E2-822E1B4C14EA}"/>
              </a:ext>
            </a:extLst>
          </p:cNvPr>
          <p:cNvSpPr>
            <a:spLocks noGrp="1"/>
          </p:cNvSpPr>
          <p:nvPr>
            <p:ph type="title"/>
          </p:nvPr>
        </p:nvSpPr>
        <p:spPr/>
        <p:txBody>
          <a:bodyPr/>
          <a:lstStyle/>
          <a:p>
            <a:r>
              <a:rPr lang="en-US" dirty="0"/>
              <a:t>When Insurance Works</a:t>
            </a:r>
          </a:p>
        </p:txBody>
      </p:sp>
      <p:sp>
        <p:nvSpPr>
          <p:cNvPr id="3" name="Content Placeholder 2">
            <a:extLst>
              <a:ext uri="{FF2B5EF4-FFF2-40B4-BE49-F238E27FC236}">
                <a16:creationId xmlns:a16="http://schemas.microsoft.com/office/drawing/2014/main" id="{A7DC32CF-75E8-16D9-89B0-CEAEA523A34E}"/>
              </a:ext>
            </a:extLst>
          </p:cNvPr>
          <p:cNvSpPr>
            <a:spLocks noGrp="1"/>
          </p:cNvSpPr>
          <p:nvPr>
            <p:ph idx="1"/>
          </p:nvPr>
        </p:nvSpPr>
        <p:spPr>
          <a:xfrm>
            <a:off x="838199" y="1825625"/>
            <a:ext cx="4485503" cy="4351338"/>
          </a:xfrm>
        </p:spPr>
        <p:txBody>
          <a:bodyPr>
            <a:normAutofit fontScale="92500" lnSpcReduction="20000"/>
          </a:bodyPr>
          <a:lstStyle/>
          <a:p>
            <a:r>
              <a:rPr lang="en-US" dirty="0"/>
              <a:t>Some posters reported sufficient insurance coverage to make IVF affordable; typically employer/state-mandated benefits</a:t>
            </a:r>
          </a:p>
          <a:p>
            <a:endParaRPr lang="en-US" dirty="0"/>
          </a:p>
          <a:p>
            <a:endParaRPr lang="en-US" dirty="0"/>
          </a:p>
          <a:p>
            <a:endParaRPr lang="en-US" dirty="0"/>
          </a:p>
          <a:p>
            <a:r>
              <a:rPr lang="en-US" dirty="0"/>
              <a:t>BUT insurance coverage sometimes made treatment more expensive. </a:t>
            </a:r>
          </a:p>
        </p:txBody>
      </p:sp>
      <p:sp>
        <p:nvSpPr>
          <p:cNvPr id="11" name="Rectangular Callout 10">
            <a:extLst>
              <a:ext uri="{FF2B5EF4-FFF2-40B4-BE49-F238E27FC236}">
                <a16:creationId xmlns:a16="http://schemas.microsoft.com/office/drawing/2014/main" id="{B75B8B1B-3668-2A49-427B-905DFEBDBD23}"/>
              </a:ext>
            </a:extLst>
          </p:cNvPr>
          <p:cNvSpPr/>
          <p:nvPr/>
        </p:nvSpPr>
        <p:spPr>
          <a:xfrm>
            <a:off x="5410200" y="4145638"/>
            <a:ext cx="5943600" cy="203132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“Current employer covers up to 30k lifetime IVF benefit, but the meds alone would have exhausted that bc they charge insurance more than they charge out of pocket to individuals.... so we do the meds outside of Insurance and everything else in.”</a:t>
            </a:r>
          </a:p>
        </p:txBody>
      </p:sp>
      <p:sp>
        <p:nvSpPr>
          <p:cNvPr id="13" name="Rectangular Callout 12">
            <a:extLst>
              <a:ext uri="{FF2B5EF4-FFF2-40B4-BE49-F238E27FC236}">
                <a16:creationId xmlns:a16="http://schemas.microsoft.com/office/drawing/2014/main" id="{13C0CF52-3701-C022-3DE3-39DEAB8F4380}"/>
              </a:ext>
            </a:extLst>
          </p:cNvPr>
          <p:cNvSpPr/>
          <p:nvPr/>
        </p:nvSpPr>
        <p:spPr>
          <a:xfrm>
            <a:off x="6096000" y="1995670"/>
            <a:ext cx="4485503" cy="1433383"/>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“We are lucky to have my company pay for a large chunk (Progyny) but if we didn’t… hands down, would not be able to afford this. Maybe we could do 1 or 2 rounds. Maybe.”</a:t>
            </a:r>
          </a:p>
        </p:txBody>
      </p:sp>
    </p:spTree>
    <p:extLst>
      <p:ext uri="{BB962C8B-B14F-4D97-AF65-F5344CB8AC3E}">
        <p14:creationId xmlns:p14="http://schemas.microsoft.com/office/powerpoint/2010/main" val="9943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921E-6FF9-55E5-AC87-61A666C2FA70}"/>
              </a:ext>
            </a:extLst>
          </p:cNvPr>
          <p:cNvSpPr>
            <a:spLocks noGrp="1"/>
          </p:cNvSpPr>
          <p:nvPr>
            <p:ph type="title"/>
          </p:nvPr>
        </p:nvSpPr>
        <p:spPr/>
        <p:txBody>
          <a:bodyPr/>
          <a:lstStyle/>
          <a:p>
            <a:r>
              <a:rPr lang="en-US" dirty="0"/>
              <a:t>Employer Benefits Presented Tradeoffs</a:t>
            </a:r>
          </a:p>
        </p:txBody>
      </p:sp>
      <p:sp>
        <p:nvSpPr>
          <p:cNvPr id="3" name="Content Placeholder 2">
            <a:extLst>
              <a:ext uri="{FF2B5EF4-FFF2-40B4-BE49-F238E27FC236}">
                <a16:creationId xmlns:a16="http://schemas.microsoft.com/office/drawing/2014/main" id="{87578D0E-3D93-20F4-2F11-D99B00EEB0B9}"/>
              </a:ext>
            </a:extLst>
          </p:cNvPr>
          <p:cNvSpPr>
            <a:spLocks noGrp="1"/>
          </p:cNvSpPr>
          <p:nvPr>
            <p:ph idx="1"/>
          </p:nvPr>
        </p:nvSpPr>
        <p:spPr/>
        <p:txBody>
          <a:bodyPr/>
          <a:lstStyle/>
          <a:p>
            <a:r>
              <a:rPr lang="en-US" dirty="0"/>
              <a:t>Job Lock</a:t>
            </a:r>
          </a:p>
          <a:p>
            <a:endParaRPr lang="en-US" dirty="0"/>
          </a:p>
          <a:p>
            <a:endParaRPr lang="en-US" dirty="0"/>
          </a:p>
          <a:p>
            <a:endParaRPr lang="en-US" dirty="0"/>
          </a:p>
          <a:p>
            <a:endParaRPr lang="en-US" dirty="0"/>
          </a:p>
          <a:p>
            <a:endParaRPr lang="en-US" dirty="0"/>
          </a:p>
          <a:p>
            <a:r>
              <a:rPr lang="en-US" dirty="0"/>
              <a:t>OOP Costs</a:t>
            </a:r>
          </a:p>
          <a:p>
            <a:pPr marL="0" indent="0">
              <a:buNone/>
            </a:pPr>
            <a:endParaRPr lang="en-US" dirty="0"/>
          </a:p>
          <a:p>
            <a:endParaRPr lang="en-US" dirty="0"/>
          </a:p>
        </p:txBody>
      </p:sp>
      <p:sp>
        <p:nvSpPr>
          <p:cNvPr id="4" name="Rectangular Callout 3">
            <a:extLst>
              <a:ext uri="{FF2B5EF4-FFF2-40B4-BE49-F238E27FC236}">
                <a16:creationId xmlns:a16="http://schemas.microsoft.com/office/drawing/2014/main" id="{7A963AA9-CD82-B57E-69F4-BC00A45709A4}"/>
              </a:ext>
            </a:extLst>
          </p:cNvPr>
          <p:cNvSpPr/>
          <p:nvPr/>
        </p:nvSpPr>
        <p:spPr>
          <a:xfrm>
            <a:off x="4102444" y="1505337"/>
            <a:ext cx="5955956" cy="2844242"/>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“My husband has stayed at a job thats driving him into the ground mentally and physically because we knew we needed the fertility coverage his employer-sponsored health insurance offers. He wants to leave now that we have one round under our belts and some embryos in the freezer (and I’m very early pregnant from our FET), but he will likely stay in case this pregnancy doesn’t work out and we need to do another round to get more embryos.”</a:t>
            </a:r>
          </a:p>
        </p:txBody>
      </p:sp>
      <p:sp>
        <p:nvSpPr>
          <p:cNvPr id="5" name="Rectangular Callout 4">
            <a:extLst>
              <a:ext uri="{FF2B5EF4-FFF2-40B4-BE49-F238E27FC236}">
                <a16:creationId xmlns:a16="http://schemas.microsoft.com/office/drawing/2014/main" id="{32B005DB-89B0-136F-FABE-29486652D1A7}"/>
              </a:ext>
            </a:extLst>
          </p:cNvPr>
          <p:cNvSpPr/>
          <p:nvPr/>
        </p:nvSpPr>
        <p:spPr>
          <a:xfrm>
            <a:off x="4102444" y="4911210"/>
            <a:ext cx="5955957" cy="158166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“My job offers great benefits, but still, hubs and I have paid a hefty amount out of our own pocket, between 3 ERs and meds, I'd say we spent close to $17,000. It would have probably been 3x that without insurance!!!”</a:t>
            </a:r>
          </a:p>
        </p:txBody>
      </p:sp>
    </p:spTree>
    <p:extLst>
      <p:ext uri="{BB962C8B-B14F-4D97-AF65-F5344CB8AC3E}">
        <p14:creationId xmlns:p14="http://schemas.microsoft.com/office/powerpoint/2010/main" val="8577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E31A-D0AA-CC5E-7ABC-12B8E6FC0885}"/>
              </a:ext>
            </a:extLst>
          </p:cNvPr>
          <p:cNvSpPr>
            <a:spLocks noGrp="1"/>
          </p:cNvSpPr>
          <p:nvPr>
            <p:ph type="title"/>
          </p:nvPr>
        </p:nvSpPr>
        <p:spPr/>
        <p:txBody>
          <a:bodyPr/>
          <a:lstStyle/>
          <a:p>
            <a:r>
              <a:rPr lang="en-US" dirty="0"/>
              <a:t>State Mandate Limitations/Exclusions</a:t>
            </a:r>
          </a:p>
        </p:txBody>
      </p:sp>
      <p:sp>
        <p:nvSpPr>
          <p:cNvPr id="3" name="Content Placeholder 2">
            <a:extLst>
              <a:ext uri="{FF2B5EF4-FFF2-40B4-BE49-F238E27FC236}">
                <a16:creationId xmlns:a16="http://schemas.microsoft.com/office/drawing/2014/main" id="{F00F367B-B579-56C4-B64B-E211506FBEBB}"/>
              </a:ext>
            </a:extLst>
          </p:cNvPr>
          <p:cNvSpPr>
            <a:spLocks noGrp="1"/>
          </p:cNvSpPr>
          <p:nvPr>
            <p:ph idx="1"/>
          </p:nvPr>
        </p:nvSpPr>
        <p:spPr/>
        <p:txBody>
          <a:bodyPr/>
          <a:lstStyle/>
          <a:p>
            <a:r>
              <a:rPr lang="en-US" sz="2400" dirty="0"/>
              <a:t>Insufficient Coverage</a:t>
            </a:r>
          </a:p>
          <a:p>
            <a:endParaRPr lang="en-US" dirty="0"/>
          </a:p>
          <a:p>
            <a:endParaRPr lang="en-US" dirty="0"/>
          </a:p>
          <a:p>
            <a:pPr marL="0" indent="0">
              <a:buNone/>
            </a:pPr>
            <a:endParaRPr lang="en-US" sz="2400" dirty="0"/>
          </a:p>
          <a:p>
            <a:pPr marL="0" indent="0">
              <a:buNone/>
            </a:pPr>
            <a:r>
              <a:rPr lang="en-US" sz="2400" dirty="0"/>
              <a:t>Exclusions of single people, LGBTQ+, age, sterilization based “medical necessity”</a:t>
            </a:r>
          </a:p>
          <a:p>
            <a:endParaRPr lang="en-US" dirty="0"/>
          </a:p>
          <a:p>
            <a:endParaRPr lang="en-US" dirty="0"/>
          </a:p>
          <a:p>
            <a:endParaRPr lang="en-US" dirty="0"/>
          </a:p>
          <a:p>
            <a:endParaRPr lang="en-US" dirty="0"/>
          </a:p>
        </p:txBody>
      </p:sp>
      <p:sp>
        <p:nvSpPr>
          <p:cNvPr id="4" name="Rectangular Callout 3">
            <a:extLst>
              <a:ext uri="{FF2B5EF4-FFF2-40B4-BE49-F238E27FC236}">
                <a16:creationId xmlns:a16="http://schemas.microsoft.com/office/drawing/2014/main" id="{8487E56B-F206-35A4-C3DC-5205F2692F60}"/>
              </a:ext>
            </a:extLst>
          </p:cNvPr>
          <p:cNvSpPr/>
          <p:nvPr/>
        </p:nvSpPr>
        <p:spPr>
          <a:xfrm>
            <a:off x="5263978" y="1495168"/>
            <a:ext cx="6089822" cy="1933832"/>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“I happen to live in a mandate state but even with coverage this year I only have 3 covered treatments…I still anticipate we’ll be spending close to $20k again next year. Insurance coverage isn’t all its cracked up to be so before you leave a job you may love … you may still be shocked at how much it still costs to do ivf.”</a:t>
            </a:r>
          </a:p>
        </p:txBody>
      </p:sp>
      <p:sp>
        <p:nvSpPr>
          <p:cNvPr id="5" name="Rectangular Callout 4">
            <a:extLst>
              <a:ext uri="{FF2B5EF4-FFF2-40B4-BE49-F238E27FC236}">
                <a16:creationId xmlns:a16="http://schemas.microsoft.com/office/drawing/2014/main" id="{596D13F0-CF79-90D9-F4C8-D4A0F35CE9FD}"/>
              </a:ext>
            </a:extLst>
          </p:cNvPr>
          <p:cNvSpPr/>
          <p:nvPr/>
        </p:nvSpPr>
        <p:spPr>
          <a:xfrm>
            <a:off x="506627" y="4533835"/>
            <a:ext cx="5474043" cy="205231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dirty="0">
                <a:solidFill>
                  <a:schemeClr val="tx1"/>
                </a:solidFill>
              </a:rPr>
              <a:t>“I live in a state that mandates IVF coverage but I'm doing IVF as a single person so I'm not covered. Straight couples can just claim they've been "trying" and they're fully covered but I would have had to do six IUIs paid completely out of pocket plus the cost of sperm. It would have cost close to $20k just to get the same coverage that straight couples get automatically.” </a:t>
            </a:r>
          </a:p>
          <a:p>
            <a:pPr lvl="1"/>
            <a:r>
              <a:rPr lang="en-US" dirty="0">
                <a:solidFill>
                  <a:schemeClr val="tx1"/>
                </a:solidFill>
              </a:rPr>
              <a:t>.</a:t>
            </a:r>
          </a:p>
        </p:txBody>
      </p:sp>
      <p:sp>
        <p:nvSpPr>
          <p:cNvPr id="6" name="Rectangular Callout 5">
            <a:extLst>
              <a:ext uri="{FF2B5EF4-FFF2-40B4-BE49-F238E27FC236}">
                <a16:creationId xmlns:a16="http://schemas.microsoft.com/office/drawing/2014/main" id="{4921F3AF-CD5B-3C40-E249-BB36070CEBE2}"/>
              </a:ext>
            </a:extLst>
          </p:cNvPr>
          <p:cNvSpPr/>
          <p:nvPr/>
        </p:nvSpPr>
        <p:spPr>
          <a:xfrm>
            <a:off x="6211332" y="4603491"/>
            <a:ext cx="5792230" cy="177806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600" dirty="0">
                <a:solidFill>
                  <a:schemeClr val="tx1"/>
                </a:solidFill>
              </a:rPr>
              <a:t>“I've gotten two jobs temporarily to get Progyny insurance and then went on Cobra. I'm about to do that for a third time because I need more coverage. Progyny is gold standard for same-sex couples and SMBC because they don't make you jump through any hoops to "prove" infertility. You can just go straight to IVF if you want.”</a:t>
            </a:r>
          </a:p>
        </p:txBody>
      </p:sp>
    </p:spTree>
    <p:extLst>
      <p:ext uri="{BB962C8B-B14F-4D97-AF65-F5344CB8AC3E}">
        <p14:creationId xmlns:p14="http://schemas.microsoft.com/office/powerpoint/2010/main" val="31043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2" uiExpand="1" build="p"/>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6BD3-138A-00FF-0854-6A2083293FB1}"/>
              </a:ext>
            </a:extLst>
          </p:cNvPr>
          <p:cNvSpPr>
            <a:spLocks noGrp="1"/>
          </p:cNvSpPr>
          <p:nvPr>
            <p:ph type="title"/>
          </p:nvPr>
        </p:nvSpPr>
        <p:spPr/>
        <p:txBody>
          <a:bodyPr/>
          <a:lstStyle/>
          <a:p>
            <a:r>
              <a:rPr lang="en-US" dirty="0"/>
              <a:t>State Mandate Limitations/Exclusions (cont.)</a:t>
            </a:r>
          </a:p>
        </p:txBody>
      </p:sp>
      <p:sp>
        <p:nvSpPr>
          <p:cNvPr id="3" name="Content Placeholder 2">
            <a:extLst>
              <a:ext uri="{FF2B5EF4-FFF2-40B4-BE49-F238E27FC236}">
                <a16:creationId xmlns:a16="http://schemas.microsoft.com/office/drawing/2014/main" id="{76A14AFA-E8F2-E7F6-6418-56B9C54DE209}"/>
              </a:ext>
            </a:extLst>
          </p:cNvPr>
          <p:cNvSpPr>
            <a:spLocks noGrp="1"/>
          </p:cNvSpPr>
          <p:nvPr>
            <p:ph idx="1"/>
          </p:nvPr>
        </p:nvSpPr>
        <p:spPr/>
        <p:txBody>
          <a:bodyPr/>
          <a:lstStyle/>
          <a:p>
            <a:r>
              <a:rPr lang="en-US" dirty="0"/>
              <a:t>ERISA self-funding </a:t>
            </a:r>
          </a:p>
          <a:p>
            <a:endParaRPr lang="en-US" dirty="0"/>
          </a:p>
          <a:p>
            <a:endParaRPr lang="en-US" dirty="0"/>
          </a:p>
          <a:p>
            <a:r>
              <a:rPr lang="en-US" dirty="0"/>
              <a:t>Federal workers/federal benefits programs </a:t>
            </a:r>
          </a:p>
          <a:p>
            <a:endParaRPr lang="en-US" dirty="0"/>
          </a:p>
          <a:p>
            <a:endParaRPr lang="en-US" dirty="0"/>
          </a:p>
          <a:p>
            <a:r>
              <a:rPr lang="en-US" dirty="0"/>
              <a:t>Religious exemptions</a:t>
            </a:r>
          </a:p>
          <a:p>
            <a:endParaRPr lang="en-US" dirty="0"/>
          </a:p>
        </p:txBody>
      </p:sp>
      <p:sp>
        <p:nvSpPr>
          <p:cNvPr id="4" name="Rectangular Callout 3">
            <a:extLst>
              <a:ext uri="{FF2B5EF4-FFF2-40B4-BE49-F238E27FC236}">
                <a16:creationId xmlns:a16="http://schemas.microsoft.com/office/drawing/2014/main" id="{89301079-7437-A2B3-0A80-F9A90547A91C}"/>
              </a:ext>
            </a:extLst>
          </p:cNvPr>
          <p:cNvSpPr/>
          <p:nvPr/>
        </p:nvSpPr>
        <p:spPr>
          <a:xfrm>
            <a:off x="5115697" y="1470455"/>
            <a:ext cx="5906530" cy="1633708"/>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“Yeah “self-insured” companies suck. It’s just a sneaky way for them to get around mandated coverage, not just for IVF but for anything. …It’s become one of my go to questions when negotiating a job offer. I won’t work for a company that has it.”</a:t>
            </a:r>
          </a:p>
        </p:txBody>
      </p:sp>
      <p:sp>
        <p:nvSpPr>
          <p:cNvPr id="5" name="Rectangular Callout 4">
            <a:extLst>
              <a:ext uri="{FF2B5EF4-FFF2-40B4-BE49-F238E27FC236}">
                <a16:creationId xmlns:a16="http://schemas.microsoft.com/office/drawing/2014/main" id="{78D29D49-215D-7EAE-542A-06EFDA62C940}"/>
              </a:ext>
            </a:extLst>
          </p:cNvPr>
          <p:cNvSpPr/>
          <p:nvPr/>
        </p:nvSpPr>
        <p:spPr>
          <a:xfrm>
            <a:off x="4856205" y="3753839"/>
            <a:ext cx="5597611" cy="1238291"/>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“I live in a state that mandates fertility coverage, but we are a military family, and unfortunately they cover NOTHING! Even in the case of cancer, which is unfortunately my situation.”</a:t>
            </a:r>
          </a:p>
        </p:txBody>
      </p:sp>
      <p:sp>
        <p:nvSpPr>
          <p:cNvPr id="6" name="Rectangular Callout 5">
            <a:extLst>
              <a:ext uri="{FF2B5EF4-FFF2-40B4-BE49-F238E27FC236}">
                <a16:creationId xmlns:a16="http://schemas.microsoft.com/office/drawing/2014/main" id="{48A84353-3AD7-A4C0-2A4F-C18EF2589161}"/>
              </a:ext>
            </a:extLst>
          </p:cNvPr>
          <p:cNvSpPr/>
          <p:nvPr/>
        </p:nvSpPr>
        <p:spPr>
          <a:xfrm>
            <a:off x="3732769" y="5301047"/>
            <a:ext cx="7844481" cy="1381834"/>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rPr>
              <a:t>“Texas has [a mandate] and I was so excited to move there only to be denied because apparently Texas has a clause that allows religious organizations who don’t believe in IVF to not cover it. My spouse works for a catholic org. I didn’t find out I wouldn’t be covered until I had paid 2800 to meet my deductible."</a:t>
            </a:r>
          </a:p>
        </p:txBody>
      </p:sp>
    </p:spTree>
    <p:extLst>
      <p:ext uri="{BB962C8B-B14F-4D97-AF65-F5344CB8AC3E}">
        <p14:creationId xmlns:p14="http://schemas.microsoft.com/office/powerpoint/2010/main" val="30959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C74E-06F1-53A7-B490-F24C89AD85A1}"/>
              </a:ext>
            </a:extLst>
          </p:cNvPr>
          <p:cNvSpPr>
            <a:spLocks noGrp="1"/>
          </p:cNvSpPr>
          <p:nvPr>
            <p:ph type="title"/>
          </p:nvPr>
        </p:nvSpPr>
        <p:spPr/>
        <p:txBody>
          <a:bodyPr/>
          <a:lstStyle/>
          <a:p>
            <a:r>
              <a:rPr lang="en-US" dirty="0"/>
              <a:t>Alternative Pathways to Coverage: Changing Jobs/Relocating</a:t>
            </a:r>
          </a:p>
        </p:txBody>
      </p:sp>
      <p:sp>
        <p:nvSpPr>
          <p:cNvPr id="3" name="Content Placeholder 2">
            <a:extLst>
              <a:ext uri="{FF2B5EF4-FFF2-40B4-BE49-F238E27FC236}">
                <a16:creationId xmlns:a16="http://schemas.microsoft.com/office/drawing/2014/main" id="{4C39672E-0152-7A5F-4739-49D3C97BCCDD}"/>
              </a:ext>
            </a:extLst>
          </p:cNvPr>
          <p:cNvSpPr>
            <a:spLocks noGrp="1"/>
          </p:cNvSpPr>
          <p:nvPr>
            <p:ph idx="1"/>
          </p:nvPr>
        </p:nvSpPr>
        <p:spPr/>
        <p:txBody>
          <a:bodyPr/>
          <a:lstStyle/>
          <a:p>
            <a:r>
              <a:rPr lang="en-US" dirty="0"/>
              <a:t>Career Sacrifice </a:t>
            </a:r>
          </a:p>
          <a:p>
            <a:endParaRPr lang="en-US" dirty="0"/>
          </a:p>
          <a:p>
            <a:endParaRPr lang="en-US" dirty="0"/>
          </a:p>
          <a:p>
            <a:endParaRPr lang="en-US" dirty="0"/>
          </a:p>
          <a:p>
            <a:r>
              <a:rPr lang="en-US" dirty="0"/>
              <a:t>Relocation</a:t>
            </a:r>
          </a:p>
          <a:p>
            <a:endParaRPr lang="en-US" dirty="0"/>
          </a:p>
          <a:p>
            <a:endParaRPr lang="en-US" dirty="0"/>
          </a:p>
        </p:txBody>
      </p:sp>
      <p:sp>
        <p:nvSpPr>
          <p:cNvPr id="4" name="Rectangular Callout 3">
            <a:extLst>
              <a:ext uri="{FF2B5EF4-FFF2-40B4-BE49-F238E27FC236}">
                <a16:creationId xmlns:a16="http://schemas.microsoft.com/office/drawing/2014/main" id="{22BBD028-FB0C-3CBD-A292-7BD905F97618}"/>
              </a:ext>
            </a:extLst>
          </p:cNvPr>
          <p:cNvSpPr/>
          <p:nvPr/>
        </p:nvSpPr>
        <p:spPr>
          <a:xfrm>
            <a:off x="5325763" y="1825625"/>
            <a:ext cx="5881816" cy="160337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put my real estate career on hold and got a job at Target. I promoted to a team lead so the money is decent now - but it very much turned into only applying to jobs that were public with their fertility benefits.”</a:t>
            </a:r>
          </a:p>
        </p:txBody>
      </p:sp>
      <p:sp>
        <p:nvSpPr>
          <p:cNvPr id="5" name="Rectangular Callout 4">
            <a:extLst>
              <a:ext uri="{FF2B5EF4-FFF2-40B4-BE49-F238E27FC236}">
                <a16:creationId xmlns:a16="http://schemas.microsoft.com/office/drawing/2014/main" id="{19E00438-B697-AA6C-4256-649625620155}"/>
              </a:ext>
            </a:extLst>
          </p:cNvPr>
          <p:cNvSpPr/>
          <p:nvPr/>
        </p:nvSpPr>
        <p:spPr>
          <a:xfrm>
            <a:off x="5325764" y="4423720"/>
            <a:ext cx="5474042" cy="1210962"/>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 moved from Los Angeles to Maryland just to get mandated fertility coverage for embryo banking.”</a:t>
            </a:r>
          </a:p>
        </p:txBody>
      </p:sp>
    </p:spTree>
    <p:extLst>
      <p:ext uri="{BB962C8B-B14F-4D97-AF65-F5344CB8AC3E}">
        <p14:creationId xmlns:p14="http://schemas.microsoft.com/office/powerpoint/2010/main" val="2824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1611</TotalTime>
  <Words>1834</Words>
  <Application>Microsoft Macintosh PowerPoint</Application>
  <PresentationFormat>Widescreen</PresentationFormat>
  <Paragraphs>168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Courier New</vt:lpstr>
      <vt:lpstr>Office Theme</vt:lpstr>
      <vt:lpstr>Qualitative Study of Pathways to Obtaining IVF Benefits</vt:lpstr>
      <vt:lpstr>Project aims</vt:lpstr>
      <vt:lpstr>Methods</vt:lpstr>
      <vt:lpstr>Methods (cont.)</vt:lpstr>
      <vt:lpstr>When Insurance Works</vt:lpstr>
      <vt:lpstr>Employer Benefits Presented Tradeoffs</vt:lpstr>
      <vt:lpstr>State Mandate Limitations/Exclusions</vt:lpstr>
      <vt:lpstr>State Mandate Limitations/Exclusions (cont.)</vt:lpstr>
      <vt:lpstr>Alternative Pathways to Coverage: Changing Jobs/Relocating</vt:lpstr>
      <vt:lpstr>Alternative Pathways to Coverage: Part-Time or Second Jobs</vt:lpstr>
      <vt:lpstr>The Rise of Quit and COBRA</vt:lpstr>
      <vt:lpstr>Employer Backlash to Quit &amp; COBRA</vt:lpstr>
      <vt:lpstr>Non-Insurance Strategies Abound, Often in Multiples </vt:lpstr>
      <vt:lpstr>Examples of Non-Insurance Strategies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Blake, Valarie</dc:creator>
  <cp:lastModifiedBy>Blake, Valarie</cp:lastModifiedBy>
  <cp:revision>51</cp:revision>
  <dcterms:created xsi:type="dcterms:W3CDTF">2026-05-27T16:09:53Z</dcterms:created>
  <dcterms:modified xsi:type="dcterms:W3CDTF">2026-05-28T19:22:36Z</dcterms:modified>
</cp:coreProperties>
</file>