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7"/>
    <p:restoredTop sz="94729"/>
  </p:normalViewPr>
  <p:slideViewPr>
    <p:cSldViewPr snapToGrid="0">
      <p:cViewPr varScale="1">
        <p:scale>
          <a:sx n="105" d="100"/>
          <a:sy n="105" d="100"/>
        </p:scale>
        <p:origin x="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F0015-DA21-5D47-989B-2994C081B23B}" type="datetimeFigureOut">
              <a:rPr lang="en-US" smtClean="0"/>
              <a:t>5/29/26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6C10E-8923-C343-A68D-459B1BFE1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505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A6C10E-8923-C343-A68D-459B1BFE1E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811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A6C10E-8923-C343-A68D-459B1BFE1E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26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84D89-176A-B74B-A7DF-D8628D36C3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CED8C4-9CAC-BE01-170B-AF603039B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E2A19-8CC1-BACA-4FE0-3A418B9F4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EF634-2CB8-4B9A-1933-CE785CB56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809D1-4BFE-900D-9D47-D48D6CFC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1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BF90D-3FFE-7515-DBE3-C362FF2E8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3E97A5-F6A8-EA10-5FF1-ABB84BB65F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C5E2D-C6BE-03A1-5DFD-23786BC86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F3AF5-241C-2E05-0F04-72B153114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A5E31-7A69-E751-0D8A-37B5E28E5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26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93BA16-5246-CF70-E3F1-ED298A7004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A86D38-9C8B-1559-EA38-A0E2A2F32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A5F96-14F8-66F0-CD7F-DB882DA93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140E7-50B4-D684-1893-A1B274803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34FC2-D778-A6DA-D4B0-AA2F3C025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6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15825-A099-13E3-F693-DF8767061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F885D-E28D-B6F9-A162-178921013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F986E-55EE-B4E7-EA97-5ACFBB70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07425-BEE2-FA7A-ADB5-C0B0C246D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F6FF7-ADA4-EB8B-BB07-EBE49B2A5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1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4228B-DF12-4D56-4229-E873C201D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BE2554-245D-8F73-0DA5-6C92A0A04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3155D-AAC1-C6D9-7039-2E5368EE7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63C25-5E55-7F0C-7314-21DF4A41C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57192-6F4A-A67F-1663-C53811591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55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C8B99-3C09-51AF-50B8-6DD4C6DB5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14C54-F82B-B083-9F20-B93ED7764E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20B41F-3BE1-D15E-3E77-1A5595245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6604B-F0FF-1D03-0352-E8340BDEB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09C84-18E0-B85C-D325-791A6E1A6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269035-ECFB-D8CA-3338-F0773E65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28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3A06-C003-7154-DC80-6F3E08D8A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BAD0B-DF68-D386-FD8C-9EF0863B6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975D16-2E18-EF52-2041-BDB9A19F8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FB2D38-6DFE-E61B-0931-791627BBD6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A18A35-5BB6-7B75-EF23-4C8B78823E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864E4A-D863-0E9D-AE45-E3B600CC4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B366C7-A7DD-08A1-DA8D-ABE83CB9B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AEFED6-8A12-FEEB-88A4-6ED9E33F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BDB42-1C7F-A694-EFC4-9DC50999D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129771-C31F-C4A0-F5EB-B6D5BFFD3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47773-D5C2-3655-C333-4F23E15DD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90F6E1-D904-37E3-C304-9FBB7C9E0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24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1A91CD-2B6B-1E8B-B09A-C63378ACD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B78BD0-C475-2749-C433-58243044B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1932F-D062-8836-6EA3-4AD1397A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10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998BC-49CF-B81B-DB03-99FC7805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3A840-0CAB-2876-72AB-665B3443C4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1645A7-ED9F-3273-A881-C8EAA75E2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71256-05C0-3FC2-632D-22BF07EE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AACC95-34E5-72AB-FCEC-2418040DD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541362-78E0-967E-A08E-651670CB7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9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CA816-13DD-9644-21EB-4547415B2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45C03C-ED12-36EA-51B5-2C721F5CB6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6676B1-5614-E275-CBB9-F6B69D600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8BE0D-0746-1EC5-073B-B7401689C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A46E2-2333-FC03-E392-8397CB677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206DCF-99D5-AA4F-613B-87E5EDED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71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77C6A0-A8C4-2A5F-0D2D-77263DBB6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05F53-8AFE-8ED2-010B-E2EAB99C6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0E44D-AA9E-EFE9-AC29-203E49D4DA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82A207-4BB6-964B-A033-9BAC4AD2F742}" type="datetimeFigureOut">
              <a:rPr lang="en-US" smtClean="0"/>
              <a:t>5/29/26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CB4B4-5987-5323-65E8-601B13337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654DC-53B7-B901-36CA-12C71336A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970C95-87D8-774E-AA7B-EAF17CEA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32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83785-0A9A-6261-F2EC-B6C57D7A34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Health-adjusted disparities in maternal mortality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0B12C2-9052-733B-7C7B-E668DD1972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Andy Yuan</a:t>
            </a:r>
          </a:p>
          <a:p>
            <a:r>
              <a:rPr lang="en-US" dirty="0"/>
              <a:t>University of Florida Levine College of Law</a:t>
            </a:r>
          </a:p>
        </p:txBody>
      </p:sp>
    </p:spTree>
    <p:extLst>
      <p:ext uri="{BB962C8B-B14F-4D97-AF65-F5344CB8AC3E}">
        <p14:creationId xmlns:p14="http://schemas.microsoft.com/office/powerpoint/2010/main" val="2833302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0BD34-5C13-8A10-C12B-2393FE325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365DA-8FD6-D4E3-D520-3A1173AED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Sources of racial and ethnic disparities in maternal mortality: differences in health versus differences in quality of maternal care</a:t>
            </a:r>
          </a:p>
          <a:p>
            <a:endParaRPr lang="en-US" dirty="0"/>
          </a:p>
          <a:p>
            <a:r>
              <a:rPr lang="en-US" dirty="0"/>
              <a:t>New evidence published in a medical journal</a:t>
            </a:r>
          </a:p>
          <a:p>
            <a:endParaRPr lang="en-US" dirty="0"/>
          </a:p>
          <a:p>
            <a:r>
              <a:rPr lang="en-US" dirty="0"/>
              <a:t>Focus on implications on policy and institutional design</a:t>
            </a:r>
          </a:p>
          <a:p>
            <a:endParaRPr lang="en-US" dirty="0"/>
          </a:p>
          <a:p>
            <a:r>
              <a:rPr lang="en-US" dirty="0" err="1"/>
              <a:t>Khiara</a:t>
            </a:r>
            <a:r>
              <a:rPr lang="en-US" dirty="0"/>
              <a:t> Bridges, </a:t>
            </a:r>
            <a:r>
              <a:rPr lang="en-US" i="1" dirty="0"/>
              <a:t>Racial Disparities in Maternal Mortality</a:t>
            </a:r>
            <a:r>
              <a:rPr lang="en-US" dirty="0"/>
              <a:t>, 95 N.Y.U. L. Rev. 1229 (2020)</a:t>
            </a:r>
          </a:p>
        </p:txBody>
      </p:sp>
    </p:spTree>
    <p:extLst>
      <p:ext uri="{BB962C8B-B14F-4D97-AF65-F5344CB8AC3E}">
        <p14:creationId xmlns:p14="http://schemas.microsoft.com/office/powerpoint/2010/main" val="4192693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46E18-12DF-654A-BA1A-A55E4BDE3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94AA4-6D06-E11F-F0E8-A8185C701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Health disparities: focus on health outcomes</a:t>
            </a:r>
          </a:p>
          <a:p>
            <a:endParaRPr lang="en-US" dirty="0"/>
          </a:p>
          <a:p>
            <a:r>
              <a:rPr lang="en-US" dirty="0"/>
              <a:t>Important to understand the sources</a:t>
            </a:r>
          </a:p>
          <a:p>
            <a:pPr lvl="1"/>
            <a:r>
              <a:rPr lang="en-US" dirty="0"/>
              <a:t>Targeted intervention</a:t>
            </a:r>
          </a:p>
          <a:p>
            <a:pPr lvl="1"/>
            <a:r>
              <a:rPr lang="en-US" dirty="0"/>
              <a:t>Accountability</a:t>
            </a:r>
          </a:p>
          <a:p>
            <a:endParaRPr lang="en-US" dirty="0"/>
          </a:p>
          <a:p>
            <a:r>
              <a:rPr lang="en-US" dirty="0"/>
              <a:t>Maternal mortality</a:t>
            </a:r>
          </a:p>
          <a:p>
            <a:pPr lvl="1"/>
            <a:r>
              <a:rPr lang="en-US" dirty="0"/>
              <a:t>Federal legislation</a:t>
            </a:r>
          </a:p>
          <a:p>
            <a:pPr lvl="1"/>
            <a:r>
              <a:rPr lang="en-US" dirty="0"/>
              <a:t>Difference in underlying health versus differences in quality of care</a:t>
            </a:r>
          </a:p>
          <a:p>
            <a:pPr lvl="1"/>
            <a:r>
              <a:rPr lang="en-US" dirty="0"/>
              <a:t>Guidance for policy interventions</a:t>
            </a:r>
          </a:p>
        </p:txBody>
      </p:sp>
    </p:spTree>
    <p:extLst>
      <p:ext uri="{BB962C8B-B14F-4D97-AF65-F5344CB8AC3E}">
        <p14:creationId xmlns:p14="http://schemas.microsoft.com/office/powerpoint/2010/main" val="503763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BEDE7-34C8-0FB9-0FD6-3746EA13B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Evidence: overall disparities in maternal mortality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EDE121-5478-1D4A-9812-FE70FFE340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Maternal mortality rate (MMR): # of natural maternal deaths per 100,000 live births (by different age groups)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𝑀𝑀𝑅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𝑟𝑎𝑡𝑖𝑜𝑠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𝑀𝑀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𝑚𝑖𝑛𝑜𝑟𝑖𝑡𝑦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𝑀𝑀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𝑊h𝑖𝑡𝑒</m:t>
                            </m:r>
                          </m:sub>
                        </m:sSub>
                      </m:den>
                    </m:f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Disparities in outcome</a:t>
                </a:r>
              </a:p>
              <a:p>
                <a:pPr lvl="1"/>
                <a:r>
                  <a:rPr lang="en-US" dirty="0"/>
                  <a:t>Do not inform us about the sources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7EDE121-5478-1D4A-9812-FE70FFE340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0793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57F72-3482-738A-942A-0CFF940FB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Evidence: overall disparities in MMR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7ADD717-0BCA-121C-A8EA-5F187D8EB1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6182" y="1448699"/>
            <a:ext cx="6935742" cy="504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670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473CB-BD3D-5439-FBD0-D002346CB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Evidence: differences in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28EF2-B171-A5EB-86BA-36354ABD9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Non-maternal natural mortality rate: # of non-maternal natural deaths per 100,000 population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D8FC3B-89B1-C7EF-7F49-DB7757753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709" y="2835275"/>
            <a:ext cx="5045364" cy="36693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B9FD772-3894-0FD7-1B4A-55CA01CD7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683197"/>
            <a:ext cx="50292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18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6BE8A-2C00-017D-50D9-8E55F1855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Evidence: health-adjusted disparities in MMR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3BA376-E649-44C4-9FF5-E9DC11B7DC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8411" y="1936324"/>
            <a:ext cx="5144686" cy="37415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EA4444-E573-EB63-88B1-A7AE045B14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854059"/>
            <a:ext cx="5257800" cy="38238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D99DE37-C519-AC5F-FBAE-D2725244005D}"/>
              </a:ext>
            </a:extLst>
          </p:cNvPr>
          <p:cNvSpPr txBox="1"/>
          <p:nvPr/>
        </p:nvSpPr>
        <p:spPr>
          <a:xfrm>
            <a:off x="2050093" y="5738884"/>
            <a:ext cx="2521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Raw disparities in MMR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26B6A7-FEFD-52C7-DF72-A699E03E379D}"/>
              </a:ext>
            </a:extLst>
          </p:cNvPr>
          <p:cNvSpPr txBox="1"/>
          <p:nvPr/>
        </p:nvSpPr>
        <p:spPr>
          <a:xfrm>
            <a:off x="6976997" y="5738884"/>
            <a:ext cx="3908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Health-adjusted disparities in MMR</a:t>
            </a:r>
          </a:p>
        </p:txBody>
      </p:sp>
    </p:spTree>
    <p:extLst>
      <p:ext uri="{BB962C8B-B14F-4D97-AF65-F5344CB8AC3E}">
        <p14:creationId xmlns:p14="http://schemas.microsoft.com/office/powerpoint/2010/main" val="2038518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38AFA-3BB3-77B9-D279-B8C7BBFF1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implications: access to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DE2D7-6256-B9B3-8BD2-0D17CCFCF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Unequal access to adequate maternal care</a:t>
            </a:r>
          </a:p>
          <a:p>
            <a:endParaRPr lang="en-US" dirty="0"/>
          </a:p>
          <a:p>
            <a:r>
              <a:rPr lang="en-US" dirty="0"/>
              <a:t>Obstetric unit closures in rural area</a:t>
            </a:r>
          </a:p>
          <a:p>
            <a:pPr lvl="1"/>
            <a:r>
              <a:rPr lang="en-US" dirty="0"/>
              <a:t>“Rural maternity care crisis”</a:t>
            </a:r>
          </a:p>
          <a:p>
            <a:pPr lvl="1"/>
            <a:r>
              <a:rPr lang="en-US" dirty="0"/>
              <a:t>Relocated to hospitals of higher quality</a:t>
            </a:r>
          </a:p>
          <a:p>
            <a:pPr lvl="1"/>
            <a:r>
              <a:rPr lang="en-US" dirty="0"/>
              <a:t>Empirical evidence</a:t>
            </a:r>
          </a:p>
          <a:p>
            <a:endParaRPr lang="en-US" dirty="0"/>
          </a:p>
          <a:p>
            <a:r>
              <a:rPr lang="en-US" dirty="0"/>
              <a:t>Role of torts</a:t>
            </a:r>
          </a:p>
          <a:p>
            <a:pPr lvl="1"/>
            <a:r>
              <a:rPr lang="en-US" dirty="0"/>
              <a:t>Locality rule, unable to resolve inter-hospital differences in care quality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309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864AF-9688-C4B8-CB34-FB2E07345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implications: Medicaid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E79F2-32C6-3D9C-DE76-D957CD898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Differences in health explains raw disparities in MMR</a:t>
            </a:r>
          </a:p>
          <a:p>
            <a:endParaRPr lang="en-US" dirty="0"/>
          </a:p>
          <a:p>
            <a:r>
              <a:rPr lang="en-US" dirty="0"/>
              <a:t>Medicaid: public health insurance </a:t>
            </a:r>
            <a:r>
              <a:rPr lang="en-US"/>
              <a:t>program for the poor</a:t>
            </a:r>
            <a:endParaRPr lang="en-US" dirty="0"/>
          </a:p>
          <a:p>
            <a:endParaRPr lang="en-US" dirty="0"/>
          </a:p>
          <a:p>
            <a:r>
              <a:rPr lang="en-US" dirty="0"/>
              <a:t>Large empirical literature showing positive return of Medicaid on health, maternal health</a:t>
            </a:r>
          </a:p>
          <a:p>
            <a:endParaRPr lang="en-US" dirty="0"/>
          </a:p>
          <a:p>
            <a:r>
              <a:rPr lang="en-US" dirty="0"/>
              <a:t>Additional justification for investing more in Medicaid</a:t>
            </a:r>
          </a:p>
        </p:txBody>
      </p:sp>
    </p:spTree>
    <p:extLst>
      <p:ext uri="{BB962C8B-B14F-4D97-AF65-F5344CB8AC3E}">
        <p14:creationId xmlns:p14="http://schemas.microsoft.com/office/powerpoint/2010/main" val="2388978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278</Words>
  <Application>Microsoft Macintosh PowerPoint</Application>
  <PresentationFormat>Widescreen</PresentationFormat>
  <Paragraphs>55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Office Theme</vt:lpstr>
      <vt:lpstr>Health-adjusted disparities in maternal mortality</vt:lpstr>
      <vt:lpstr>Overview</vt:lpstr>
      <vt:lpstr>Conceptual framework</vt:lpstr>
      <vt:lpstr>Evidence: overall disparities in maternal mortality</vt:lpstr>
      <vt:lpstr>Evidence: overall disparities in MMR</vt:lpstr>
      <vt:lpstr>Evidence: differences in health</vt:lpstr>
      <vt:lpstr>Evidence: health-adjusted disparities in MMR</vt:lpstr>
      <vt:lpstr>Policy implications: access to care</vt:lpstr>
      <vt:lpstr>Policy implications: Medicaid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Health-adjusted disparities in maternal mortality</dc:title>
  <dc:creator>Yuan, Andy</dc:creator>
  <cp:lastModifiedBy>Yuan, Andy</cp:lastModifiedBy>
  <cp:revision>5</cp:revision>
  <dcterms:created xsi:type="dcterms:W3CDTF">2026-05-06T14:27:35Z</dcterms:created>
  <dcterms:modified xsi:type="dcterms:W3CDTF">2026-05-29T12:25:47Z</dcterms:modified>
</cp:coreProperties>
</file>