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19"/>
  </p:notesMasterIdLst>
  <p:sldIdLst>
    <p:sldId id="256" r:id="rId2"/>
    <p:sldId id="293" r:id="rId3"/>
    <p:sldId id="268" r:id="rId4"/>
    <p:sldId id="281" r:id="rId5"/>
    <p:sldId id="287" r:id="rId6"/>
    <p:sldId id="270" r:id="rId7"/>
    <p:sldId id="269" r:id="rId8"/>
    <p:sldId id="286" r:id="rId9"/>
    <p:sldId id="288" r:id="rId10"/>
    <p:sldId id="292" r:id="rId11"/>
    <p:sldId id="277" r:id="rId12"/>
    <p:sldId id="280" r:id="rId13"/>
    <p:sldId id="271" r:id="rId14"/>
    <p:sldId id="276" r:id="rId15"/>
    <p:sldId id="294" r:id="rId16"/>
    <p:sldId id="275" r:id="rId17"/>
    <p:sldId id="28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EEDACF-8940-4D45-95A5-684A0ED32113}" v="7" dt="2026-06-02T16:21:58.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38"/>
    <p:restoredTop sz="92500"/>
  </p:normalViewPr>
  <p:slideViewPr>
    <p:cSldViewPr snapToGrid="0">
      <p:cViewPr varScale="1">
        <p:scale>
          <a:sx n="102" d="100"/>
          <a:sy n="102" d="100"/>
        </p:scale>
        <p:origin x="5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eldsallsbrook, Jamille" userId="5961260d-6631-4c88-b7c6-96bacceadb0f" providerId="ADAL" clId="{D7ADB876-44BB-413B-9035-E08D2D91EA15}"/>
    <pc:docChg chg="undo custSel addSld delSld modSld sldOrd">
      <pc:chgData name="Fieldsallsbrook, Jamille" userId="5961260d-6631-4c88-b7c6-96bacceadb0f" providerId="ADAL" clId="{D7ADB876-44BB-413B-9035-E08D2D91EA15}" dt="2026-06-02T21:48:52.981" v="743" actId="14734"/>
      <pc:docMkLst>
        <pc:docMk/>
      </pc:docMkLst>
      <pc:sldChg chg="del">
        <pc:chgData name="Fieldsallsbrook, Jamille" userId="5961260d-6631-4c88-b7c6-96bacceadb0f" providerId="ADAL" clId="{D7ADB876-44BB-413B-9035-E08D2D91EA15}" dt="2026-06-02T21:09:06.366" v="682" actId="47"/>
        <pc:sldMkLst>
          <pc:docMk/>
          <pc:sldMk cId="1853732235" sldId="267"/>
        </pc:sldMkLst>
      </pc:sldChg>
      <pc:sldChg chg="modSp mod">
        <pc:chgData name="Fieldsallsbrook, Jamille" userId="5961260d-6631-4c88-b7c6-96bacceadb0f" providerId="ADAL" clId="{D7ADB876-44BB-413B-9035-E08D2D91EA15}" dt="2026-06-02T21:44:06.804" v="705" actId="255"/>
        <pc:sldMkLst>
          <pc:docMk/>
          <pc:sldMk cId="1661491963" sldId="268"/>
        </pc:sldMkLst>
        <pc:spChg chg="mod">
          <ac:chgData name="Fieldsallsbrook, Jamille" userId="5961260d-6631-4c88-b7c6-96bacceadb0f" providerId="ADAL" clId="{D7ADB876-44BB-413B-9035-E08D2D91EA15}" dt="2026-06-02T21:44:06.804" v="705" actId="255"/>
          <ac:spMkLst>
            <pc:docMk/>
            <pc:sldMk cId="1661491963" sldId="268"/>
            <ac:spMk id="2" creationId="{45F4D7F4-DF89-CBA8-0929-962868415FC9}"/>
          </ac:spMkLst>
        </pc:spChg>
      </pc:sldChg>
      <pc:sldChg chg="modSp mod">
        <pc:chgData name="Fieldsallsbrook, Jamille" userId="5961260d-6631-4c88-b7c6-96bacceadb0f" providerId="ADAL" clId="{D7ADB876-44BB-413B-9035-E08D2D91EA15}" dt="2026-06-02T21:44:40.909" v="707" actId="255"/>
        <pc:sldMkLst>
          <pc:docMk/>
          <pc:sldMk cId="2248901667" sldId="269"/>
        </pc:sldMkLst>
        <pc:spChg chg="mod">
          <ac:chgData name="Fieldsallsbrook, Jamille" userId="5961260d-6631-4c88-b7c6-96bacceadb0f" providerId="ADAL" clId="{D7ADB876-44BB-413B-9035-E08D2D91EA15}" dt="2026-06-02T21:44:40.909" v="707" actId="255"/>
          <ac:spMkLst>
            <pc:docMk/>
            <pc:sldMk cId="2248901667" sldId="269"/>
            <ac:spMk id="2" creationId="{208F2D94-4625-875C-9D04-A89FB6F23B06}"/>
          </ac:spMkLst>
        </pc:spChg>
      </pc:sldChg>
      <pc:sldChg chg="modSp mod ord">
        <pc:chgData name="Fieldsallsbrook, Jamille" userId="5961260d-6631-4c88-b7c6-96bacceadb0f" providerId="ADAL" clId="{D7ADB876-44BB-413B-9035-E08D2D91EA15}" dt="2026-06-02T21:44:32.061" v="706" actId="255"/>
        <pc:sldMkLst>
          <pc:docMk/>
          <pc:sldMk cId="4068835936" sldId="270"/>
        </pc:sldMkLst>
        <pc:spChg chg="mod">
          <ac:chgData name="Fieldsallsbrook, Jamille" userId="5961260d-6631-4c88-b7c6-96bacceadb0f" providerId="ADAL" clId="{D7ADB876-44BB-413B-9035-E08D2D91EA15}" dt="2026-06-02T21:44:32.061" v="706" actId="255"/>
          <ac:spMkLst>
            <pc:docMk/>
            <pc:sldMk cId="4068835936" sldId="270"/>
            <ac:spMk id="2" creationId="{1B9F0035-FF0E-1CD0-C9A1-508708D8A9B6}"/>
          </ac:spMkLst>
        </pc:spChg>
      </pc:sldChg>
      <pc:sldChg chg="delSp modSp mod">
        <pc:chgData name="Fieldsallsbrook, Jamille" userId="5961260d-6631-4c88-b7c6-96bacceadb0f" providerId="ADAL" clId="{D7ADB876-44BB-413B-9035-E08D2D91EA15}" dt="2026-06-02T21:45:51.020" v="714" actId="255"/>
        <pc:sldMkLst>
          <pc:docMk/>
          <pc:sldMk cId="3642241064" sldId="271"/>
        </pc:sldMkLst>
        <pc:spChg chg="mod">
          <ac:chgData name="Fieldsallsbrook, Jamille" userId="5961260d-6631-4c88-b7c6-96bacceadb0f" providerId="ADAL" clId="{D7ADB876-44BB-413B-9035-E08D2D91EA15}" dt="2026-06-02T21:45:51.020" v="714" actId="255"/>
          <ac:spMkLst>
            <pc:docMk/>
            <pc:sldMk cId="3642241064" sldId="271"/>
            <ac:spMk id="2" creationId="{98BE2DA5-121E-82E7-A040-3CCCAF4D00B3}"/>
          </ac:spMkLst>
        </pc:spChg>
        <pc:spChg chg="del">
          <ac:chgData name="Fieldsallsbrook, Jamille" userId="5961260d-6631-4c88-b7c6-96bacceadb0f" providerId="ADAL" clId="{D7ADB876-44BB-413B-9035-E08D2D91EA15}" dt="2026-06-02T20:34:51.780" v="675" actId="478"/>
          <ac:spMkLst>
            <pc:docMk/>
            <pc:sldMk cId="3642241064" sldId="271"/>
            <ac:spMk id="3" creationId="{6679E209-B330-EAA4-A88F-D3880229C3AD}"/>
          </ac:spMkLst>
        </pc:spChg>
      </pc:sldChg>
      <pc:sldChg chg="addSp delSp modSp mod ord">
        <pc:chgData name="Fieldsallsbrook, Jamille" userId="5961260d-6631-4c88-b7c6-96bacceadb0f" providerId="ADAL" clId="{D7ADB876-44BB-413B-9035-E08D2D91EA15}" dt="2026-06-02T21:48:24.855" v="740" actId="20577"/>
        <pc:sldMkLst>
          <pc:docMk/>
          <pc:sldMk cId="4196312028" sldId="275"/>
        </pc:sldMkLst>
        <pc:spChg chg="add del">
          <ac:chgData name="Fieldsallsbrook, Jamille" userId="5961260d-6631-4c88-b7c6-96bacceadb0f" providerId="ADAL" clId="{D7ADB876-44BB-413B-9035-E08D2D91EA15}" dt="2026-06-02T15:48:27.281" v="464" actId="22"/>
          <ac:spMkLst>
            <pc:docMk/>
            <pc:sldMk cId="4196312028" sldId="275"/>
            <ac:spMk id="3" creationId="{1549D224-AED5-E593-3D42-9540ED176DD0}"/>
          </ac:spMkLst>
        </pc:spChg>
        <pc:graphicFrameChg chg="mod modGraphic">
          <ac:chgData name="Fieldsallsbrook, Jamille" userId="5961260d-6631-4c88-b7c6-96bacceadb0f" providerId="ADAL" clId="{D7ADB876-44BB-413B-9035-E08D2D91EA15}" dt="2026-06-02T21:48:24.855" v="740" actId="20577"/>
          <ac:graphicFrameMkLst>
            <pc:docMk/>
            <pc:sldMk cId="4196312028" sldId="275"/>
            <ac:graphicFrameMk id="4" creationId="{2C09B555-C9F1-3F34-DB09-7C2D32319C68}"/>
          </ac:graphicFrameMkLst>
        </pc:graphicFrameChg>
      </pc:sldChg>
      <pc:sldChg chg="modSp mod">
        <pc:chgData name="Fieldsallsbrook, Jamille" userId="5961260d-6631-4c88-b7c6-96bacceadb0f" providerId="ADAL" clId="{D7ADB876-44BB-413B-9035-E08D2D91EA15}" dt="2026-06-02T21:46:05.908" v="716" actId="255"/>
        <pc:sldMkLst>
          <pc:docMk/>
          <pc:sldMk cId="2216074836" sldId="276"/>
        </pc:sldMkLst>
        <pc:graphicFrameChg chg="mod modGraphic">
          <ac:chgData name="Fieldsallsbrook, Jamille" userId="5961260d-6631-4c88-b7c6-96bacceadb0f" providerId="ADAL" clId="{D7ADB876-44BB-413B-9035-E08D2D91EA15}" dt="2026-06-02T21:46:05.908" v="716" actId="255"/>
          <ac:graphicFrameMkLst>
            <pc:docMk/>
            <pc:sldMk cId="2216074836" sldId="276"/>
            <ac:graphicFrameMk id="4" creationId="{3A4721D9-6A46-19F5-A7CA-3AD576ACA298}"/>
          </ac:graphicFrameMkLst>
        </pc:graphicFrameChg>
      </pc:sldChg>
      <pc:sldChg chg="modSp mod">
        <pc:chgData name="Fieldsallsbrook, Jamille" userId="5961260d-6631-4c88-b7c6-96bacceadb0f" providerId="ADAL" clId="{D7ADB876-44BB-413B-9035-E08D2D91EA15}" dt="2026-06-02T21:45:07.509" v="709" actId="1076"/>
        <pc:sldMkLst>
          <pc:docMk/>
          <pc:sldMk cId="3456967470" sldId="277"/>
        </pc:sldMkLst>
        <pc:spChg chg="mod">
          <ac:chgData name="Fieldsallsbrook, Jamille" userId="5961260d-6631-4c88-b7c6-96bacceadb0f" providerId="ADAL" clId="{D7ADB876-44BB-413B-9035-E08D2D91EA15}" dt="2026-06-02T21:11:47.121" v="684" actId="207"/>
          <ac:spMkLst>
            <pc:docMk/>
            <pc:sldMk cId="3456967470" sldId="277"/>
            <ac:spMk id="3" creationId="{7960A71E-4DD9-1C2A-284F-A7359FEA311C}"/>
          </ac:spMkLst>
        </pc:spChg>
        <pc:spChg chg="mod">
          <ac:chgData name="Fieldsallsbrook, Jamille" userId="5961260d-6631-4c88-b7c6-96bacceadb0f" providerId="ADAL" clId="{D7ADB876-44BB-413B-9035-E08D2D91EA15}" dt="2026-06-02T21:45:07.509" v="709" actId="1076"/>
          <ac:spMkLst>
            <pc:docMk/>
            <pc:sldMk cId="3456967470" sldId="277"/>
            <ac:spMk id="4" creationId="{A192BA7F-F8FB-A2C3-FB2C-21973693BE86}"/>
          </ac:spMkLst>
        </pc:spChg>
      </pc:sldChg>
      <pc:sldChg chg="modSp mod ord">
        <pc:chgData name="Fieldsallsbrook, Jamille" userId="5961260d-6631-4c88-b7c6-96bacceadb0f" providerId="ADAL" clId="{D7ADB876-44BB-413B-9035-E08D2D91EA15}" dt="2026-06-02T21:45:39.795" v="713" actId="20577"/>
        <pc:sldMkLst>
          <pc:docMk/>
          <pc:sldMk cId="4179684654" sldId="280"/>
        </pc:sldMkLst>
        <pc:spChg chg="mod">
          <ac:chgData name="Fieldsallsbrook, Jamille" userId="5961260d-6631-4c88-b7c6-96bacceadb0f" providerId="ADAL" clId="{D7ADB876-44BB-413B-9035-E08D2D91EA15}" dt="2026-06-02T21:45:30.271" v="712" actId="255"/>
          <ac:spMkLst>
            <pc:docMk/>
            <pc:sldMk cId="4179684654" sldId="280"/>
            <ac:spMk id="2" creationId="{CF411D32-F7EF-3E5B-C23C-984ED1CCBA65}"/>
          </ac:spMkLst>
        </pc:spChg>
        <pc:spChg chg="mod">
          <ac:chgData name="Fieldsallsbrook, Jamille" userId="5961260d-6631-4c88-b7c6-96bacceadb0f" providerId="ADAL" clId="{D7ADB876-44BB-413B-9035-E08D2D91EA15}" dt="2026-06-02T21:45:39.795" v="713" actId="20577"/>
          <ac:spMkLst>
            <pc:docMk/>
            <pc:sldMk cId="4179684654" sldId="280"/>
            <ac:spMk id="3" creationId="{483EBBEF-92CB-F289-29BA-282252F4AB99}"/>
          </ac:spMkLst>
        </pc:spChg>
      </pc:sldChg>
      <pc:sldChg chg="del">
        <pc:chgData name="Fieldsallsbrook, Jamille" userId="5961260d-6631-4c88-b7c6-96bacceadb0f" providerId="ADAL" clId="{D7ADB876-44BB-413B-9035-E08D2D91EA15}" dt="2026-06-02T20:34:10.624" v="611" actId="47"/>
        <pc:sldMkLst>
          <pc:docMk/>
          <pc:sldMk cId="3241014608" sldId="282"/>
        </pc:sldMkLst>
      </pc:sldChg>
      <pc:sldChg chg="add del ord">
        <pc:chgData name="Fieldsallsbrook, Jamille" userId="5961260d-6631-4c88-b7c6-96bacceadb0f" providerId="ADAL" clId="{D7ADB876-44BB-413B-9035-E08D2D91EA15}" dt="2026-06-02T21:09:01.380" v="681" actId="47"/>
        <pc:sldMkLst>
          <pc:docMk/>
          <pc:sldMk cId="3693409321" sldId="286"/>
        </pc:sldMkLst>
      </pc:sldChg>
      <pc:sldChg chg="ord">
        <pc:chgData name="Fieldsallsbrook, Jamille" userId="5961260d-6631-4c88-b7c6-96bacceadb0f" providerId="ADAL" clId="{D7ADB876-44BB-413B-9035-E08D2D91EA15}" dt="2026-06-02T21:33:51.756" v="696"/>
        <pc:sldMkLst>
          <pc:docMk/>
          <pc:sldMk cId="588373939" sldId="288"/>
        </pc:sldMkLst>
      </pc:sldChg>
      <pc:sldChg chg="modSp mod">
        <pc:chgData name="Fieldsallsbrook, Jamille" userId="5961260d-6631-4c88-b7c6-96bacceadb0f" providerId="ADAL" clId="{D7ADB876-44BB-413B-9035-E08D2D91EA15}" dt="2026-06-02T21:42:50.262" v="697" actId="20577"/>
        <pc:sldMkLst>
          <pc:docMk/>
          <pc:sldMk cId="328920790" sldId="293"/>
        </pc:sldMkLst>
        <pc:spChg chg="mod">
          <ac:chgData name="Fieldsallsbrook, Jamille" userId="5961260d-6631-4c88-b7c6-96bacceadb0f" providerId="ADAL" clId="{D7ADB876-44BB-413B-9035-E08D2D91EA15}" dt="2026-06-02T21:42:50.262" v="697" actId="20577"/>
          <ac:spMkLst>
            <pc:docMk/>
            <pc:sldMk cId="328920790" sldId="293"/>
            <ac:spMk id="3" creationId="{FA1ACD28-3B0C-3E95-D0EB-AAE01B4F46AA}"/>
          </ac:spMkLst>
        </pc:spChg>
      </pc:sldChg>
      <pc:sldChg chg="new del">
        <pc:chgData name="Fieldsallsbrook, Jamille" userId="5961260d-6631-4c88-b7c6-96bacceadb0f" providerId="ADAL" clId="{D7ADB876-44BB-413B-9035-E08D2D91EA15}" dt="2026-06-02T15:36:09.116" v="2" actId="680"/>
        <pc:sldMkLst>
          <pc:docMk/>
          <pc:sldMk cId="1569520292" sldId="294"/>
        </pc:sldMkLst>
      </pc:sldChg>
      <pc:sldChg chg="new del">
        <pc:chgData name="Fieldsallsbrook, Jamille" userId="5961260d-6631-4c88-b7c6-96bacceadb0f" providerId="ADAL" clId="{D7ADB876-44BB-413B-9035-E08D2D91EA15}" dt="2026-06-02T15:36:23.330" v="4" actId="680"/>
        <pc:sldMkLst>
          <pc:docMk/>
          <pc:sldMk cId="2854107343" sldId="294"/>
        </pc:sldMkLst>
      </pc:sldChg>
      <pc:sldChg chg="addSp delSp modSp new mod">
        <pc:chgData name="Fieldsallsbrook, Jamille" userId="5961260d-6631-4c88-b7c6-96bacceadb0f" providerId="ADAL" clId="{D7ADB876-44BB-413B-9035-E08D2D91EA15}" dt="2026-06-02T21:48:52.981" v="743" actId="14734"/>
        <pc:sldMkLst>
          <pc:docMk/>
          <pc:sldMk cId="4000737039" sldId="294"/>
        </pc:sldMkLst>
        <pc:graphicFrameChg chg="add del mod modGraphic">
          <ac:chgData name="Fieldsallsbrook, Jamille" userId="5961260d-6631-4c88-b7c6-96bacceadb0f" providerId="ADAL" clId="{D7ADB876-44BB-413B-9035-E08D2D91EA15}" dt="2026-06-02T15:40:18.774" v="13" actId="478"/>
          <ac:graphicFrameMkLst>
            <pc:docMk/>
            <pc:sldMk cId="4000737039" sldId="294"/>
            <ac:graphicFrameMk id="2" creationId="{F1E060F0-F938-C57D-924D-9B6A93C86EDE}"/>
          </ac:graphicFrameMkLst>
        </pc:graphicFrameChg>
        <pc:graphicFrameChg chg="add del mod modGraphic">
          <ac:chgData name="Fieldsallsbrook, Jamille" userId="5961260d-6631-4c88-b7c6-96bacceadb0f" providerId="ADAL" clId="{D7ADB876-44BB-413B-9035-E08D2D91EA15}" dt="2026-06-02T15:41:01.328" v="36" actId="478"/>
          <ac:graphicFrameMkLst>
            <pc:docMk/>
            <pc:sldMk cId="4000737039" sldId="294"/>
            <ac:graphicFrameMk id="3" creationId="{6F2E7660-4A55-55EA-107A-BB5C87A66FC9}"/>
          </ac:graphicFrameMkLst>
        </pc:graphicFrameChg>
        <pc:graphicFrameChg chg="add mod modGraphic">
          <ac:chgData name="Fieldsallsbrook, Jamille" userId="5961260d-6631-4c88-b7c6-96bacceadb0f" providerId="ADAL" clId="{D7ADB876-44BB-413B-9035-E08D2D91EA15}" dt="2026-06-02T21:48:52.981" v="743" actId="14734"/>
          <ac:graphicFrameMkLst>
            <pc:docMk/>
            <pc:sldMk cId="4000737039" sldId="294"/>
            <ac:graphicFrameMk id="4" creationId="{83846C29-966B-55CE-2BD6-0F679418F25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37C6B-4B06-AA4D-953B-2D9127429001}" type="datetimeFigureOut">
              <a:rPr lang="en-US" smtClean="0"/>
              <a:t>6/2/2026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2A7509-C953-0449-A4A4-DAE57F8565CA}" type="slidenum">
              <a:rPr lang="en-US" smtClean="0"/>
              <a:t>‹#›</a:t>
            </a:fld>
            <a:endParaRPr lang="en-US"/>
          </a:p>
        </p:txBody>
      </p:sp>
    </p:spTree>
    <p:extLst>
      <p:ext uri="{BB962C8B-B14F-4D97-AF65-F5344CB8AC3E}">
        <p14:creationId xmlns:p14="http://schemas.microsoft.com/office/powerpoint/2010/main" val="1021369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2A7509-C953-0449-A4A4-DAE57F8565CA}" type="slidenum">
              <a:rPr lang="en-US" smtClean="0"/>
              <a:t>16</a:t>
            </a:fld>
            <a:endParaRPr lang="en-US"/>
          </a:p>
        </p:txBody>
      </p:sp>
    </p:spTree>
    <p:extLst>
      <p:ext uri="{BB962C8B-B14F-4D97-AF65-F5344CB8AC3E}">
        <p14:creationId xmlns:p14="http://schemas.microsoft.com/office/powerpoint/2010/main" val="1402105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C128FA71-3A18-48C0-980F-4B68F7F63042}" type="datetime1">
              <a:rPr lang="en-US" smtClean="0"/>
              <a:t>6/2/2026</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58957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4EDB3-C0E8-45F8-9E1D-1B6C8D1880C0}" type="datetime1">
              <a:rPr lang="en-US" smtClean="0"/>
              <a:t>6/2/2026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523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CF0EC4B-54ED-4041-B552-9BA760FA3DBA}" type="datetime1">
              <a:rPr lang="en-US" smtClean="0"/>
              <a:t>6/2/2026</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704775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C1210E-201E-4473-82AC-2466F5386C38}" type="datetime1">
              <a:rPr lang="en-US" smtClean="0"/>
              <a:t>6/2/2026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3376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01EA198-6CAB-4B8F-B93F-1F9C8C4B6CE7}" type="datetime1">
              <a:rPr lang="en-US" smtClean="0"/>
              <a:t>6/2/2026</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105241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06041F-4525-44D5-AA4F-332294BF1F56}" type="datetime1">
              <a:rPr lang="en-US" smtClean="0"/>
              <a:t>6/2/2026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98379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557091-BBDF-4EB9-BA6B-2BB67AC4FC0F}" type="datetime1">
              <a:rPr lang="en-US" smtClean="0"/>
              <a:t>6/2/2026</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355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6B226B-77A6-410C-9796-083F278E0125}" type="datetime1">
              <a:rPr lang="en-US" smtClean="0"/>
              <a:t>6/2/2026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7868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A578B-D289-4C40-8593-3D356C49DA58}" type="datetime1">
              <a:rPr lang="en-US" smtClean="0"/>
              <a:t>6/2/2026</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21264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713DFAE3-14DB-48A7-A80F-80DDB072CE3D}" type="datetime1">
              <a:rPr lang="en-US" smtClean="0"/>
              <a:t>6/2/2026</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198083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C5EAEF-6478-4102-8F5D-A5FE9FC97ACB}" type="datetime1">
              <a:rPr lang="en-US" smtClean="0"/>
              <a:t>6/2/2026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7875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7F45AC6-C491-4585-A584-9CE2AF7D5500}" type="datetime1">
              <a:rPr lang="en-US" smtClean="0"/>
              <a:t>6/2/2026</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057153-B650-4DEB-B370-79DDCFDCE934}"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823446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1" name="Rectangle 2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136F562-DB4B-97FA-894D-6863D54C51D3}"/>
              </a:ext>
            </a:extLst>
          </p:cNvPr>
          <p:cNvSpPr>
            <a:spLocks noGrp="1"/>
          </p:cNvSpPr>
          <p:nvPr>
            <p:ph type="ctrTitle"/>
          </p:nvPr>
        </p:nvSpPr>
        <p:spPr>
          <a:xfrm>
            <a:off x="638620" y="457200"/>
            <a:ext cx="3511233" cy="3779995"/>
          </a:xfrm>
        </p:spPr>
        <p:txBody>
          <a:bodyPr anchor="ctr">
            <a:normAutofit/>
          </a:bodyPr>
          <a:lstStyle/>
          <a:p>
            <a:pPr algn="ctr"/>
            <a:r>
              <a:rPr lang="en-US" sz="4400" dirty="0">
                <a:solidFill>
                  <a:srgbClr val="FFFFFF"/>
                </a:solidFill>
              </a:rPr>
              <a:t>Birth Justice Lawyering</a:t>
            </a:r>
          </a:p>
        </p:txBody>
      </p:sp>
      <p:sp>
        <p:nvSpPr>
          <p:cNvPr id="3" name="Subtitle 2">
            <a:extLst>
              <a:ext uri="{FF2B5EF4-FFF2-40B4-BE49-F238E27FC236}">
                <a16:creationId xmlns:a16="http://schemas.microsoft.com/office/drawing/2014/main" id="{70D53B78-7661-1C45-37A5-59AE36B14D44}"/>
              </a:ext>
            </a:extLst>
          </p:cNvPr>
          <p:cNvSpPr>
            <a:spLocks noGrp="1"/>
          </p:cNvSpPr>
          <p:nvPr>
            <p:ph type="subTitle" idx="1"/>
          </p:nvPr>
        </p:nvSpPr>
        <p:spPr>
          <a:xfrm>
            <a:off x="272143" y="3851564"/>
            <a:ext cx="3877711" cy="2743200"/>
          </a:xfrm>
        </p:spPr>
        <p:txBody>
          <a:bodyPr anchor="b">
            <a:noAutofit/>
          </a:bodyPr>
          <a:lstStyle/>
          <a:p>
            <a:pPr>
              <a:lnSpc>
                <a:spcPct val="90000"/>
              </a:lnSpc>
              <a:spcBef>
                <a:spcPts val="0"/>
              </a:spcBef>
            </a:pPr>
            <a:r>
              <a:rPr lang="en-US" sz="2400" dirty="0">
                <a:solidFill>
                  <a:schemeClr val="bg1"/>
                </a:solidFill>
              </a:rPr>
              <a:t>Jamille Fields Allsbrook, JD/MPH</a:t>
            </a:r>
          </a:p>
          <a:p>
            <a:pPr>
              <a:lnSpc>
                <a:spcPct val="90000"/>
              </a:lnSpc>
              <a:spcBef>
                <a:spcPts val="0"/>
              </a:spcBef>
            </a:pPr>
            <a:r>
              <a:rPr lang="en-US" sz="2400" dirty="0">
                <a:solidFill>
                  <a:schemeClr val="bg1"/>
                </a:solidFill>
              </a:rPr>
              <a:t>Assistant Professor </a:t>
            </a:r>
          </a:p>
          <a:p>
            <a:pPr>
              <a:lnSpc>
                <a:spcPct val="90000"/>
              </a:lnSpc>
              <a:spcBef>
                <a:spcPts val="0"/>
              </a:spcBef>
            </a:pPr>
            <a:r>
              <a:rPr lang="en-US" sz="2400" dirty="0">
                <a:solidFill>
                  <a:schemeClr val="bg1"/>
                </a:solidFill>
              </a:rPr>
              <a:t>of Law</a:t>
            </a:r>
          </a:p>
          <a:p>
            <a:pPr>
              <a:lnSpc>
                <a:spcPct val="90000"/>
              </a:lnSpc>
              <a:spcBef>
                <a:spcPts val="0"/>
              </a:spcBef>
            </a:pPr>
            <a:r>
              <a:rPr lang="en-US" sz="2400" dirty="0">
                <a:solidFill>
                  <a:schemeClr val="bg1"/>
                </a:solidFill>
              </a:rPr>
              <a:t>Howard University School of Law</a:t>
            </a:r>
          </a:p>
          <a:p>
            <a:pPr>
              <a:lnSpc>
                <a:spcPct val="90000"/>
              </a:lnSpc>
              <a:spcBef>
                <a:spcPts val="0"/>
              </a:spcBef>
            </a:pPr>
            <a:endParaRPr lang="en-US" sz="2400" dirty="0">
              <a:solidFill>
                <a:schemeClr val="accent1">
                  <a:lumMod val="75000"/>
                  <a:lumOff val="25000"/>
                </a:schemeClr>
              </a:solidFill>
            </a:endParaRPr>
          </a:p>
        </p:txBody>
      </p:sp>
      <p:sp>
        <p:nvSpPr>
          <p:cNvPr id="23" name="Rectangle 2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descr="A mosaic of colorful geometric shapes">
            <a:extLst>
              <a:ext uri="{FF2B5EF4-FFF2-40B4-BE49-F238E27FC236}">
                <a16:creationId xmlns:a16="http://schemas.microsoft.com/office/drawing/2014/main" id="{1B030392-CB17-A1AF-BF28-5E0419547CFD}"/>
              </a:ext>
            </a:extLst>
          </p:cNvPr>
          <p:cNvPicPr>
            <a:picLocks noChangeAspect="1"/>
          </p:cNvPicPr>
          <p:nvPr/>
        </p:nvPicPr>
        <p:blipFill>
          <a:blip r:embed="rId2"/>
          <a:srcRect r="14120" b="-1"/>
          <a:stretch>
            <a:fillRect/>
          </a:stretch>
        </p:blipFill>
        <p:spPr>
          <a:xfrm>
            <a:off x="4654295" y="457200"/>
            <a:ext cx="7086151" cy="5899650"/>
          </a:xfrm>
          <a:prstGeom prst="rect">
            <a:avLst/>
          </a:prstGeom>
        </p:spPr>
      </p:pic>
    </p:spTree>
    <p:extLst>
      <p:ext uri="{BB962C8B-B14F-4D97-AF65-F5344CB8AC3E}">
        <p14:creationId xmlns:p14="http://schemas.microsoft.com/office/powerpoint/2010/main" val="2873598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491D16-3B25-FC31-A2DE-21D15806CD9D}"/>
              </a:ext>
            </a:extLst>
          </p:cNvPr>
          <p:cNvSpPr txBox="1"/>
          <p:nvPr/>
        </p:nvSpPr>
        <p:spPr>
          <a:xfrm>
            <a:off x="557048" y="2165131"/>
            <a:ext cx="10804635" cy="2554545"/>
          </a:xfrm>
          <a:prstGeom prst="rect">
            <a:avLst/>
          </a:prstGeom>
          <a:noFill/>
        </p:spPr>
        <p:txBody>
          <a:bodyPr wrap="square" rtlCol="0">
            <a:spAutoFit/>
          </a:bodyPr>
          <a:lstStyle/>
          <a:p>
            <a:r>
              <a:rPr lang="en-US" sz="4000" dirty="0"/>
              <a:t>“How we achieve birth justice is just as important as what we achieve.”</a:t>
            </a:r>
          </a:p>
          <a:p>
            <a:endParaRPr lang="en-US" sz="4000" dirty="0"/>
          </a:p>
          <a:p>
            <a:r>
              <a:rPr lang="en-US" sz="4000" dirty="0"/>
              <a:t>			- Elephant Circle</a:t>
            </a:r>
          </a:p>
        </p:txBody>
      </p:sp>
    </p:spTree>
    <p:extLst>
      <p:ext uri="{BB962C8B-B14F-4D97-AF65-F5344CB8AC3E}">
        <p14:creationId xmlns:p14="http://schemas.microsoft.com/office/powerpoint/2010/main" val="3796022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5B75-065C-F37A-BCE2-219852BF4431}"/>
              </a:ext>
            </a:extLst>
          </p:cNvPr>
          <p:cNvSpPr>
            <a:spLocks noGrp="1"/>
          </p:cNvSpPr>
          <p:nvPr>
            <p:ph type="title" idx="4294967295"/>
          </p:nvPr>
        </p:nvSpPr>
        <p:spPr>
          <a:xfrm>
            <a:off x="446515" y="520100"/>
            <a:ext cx="11029950" cy="987425"/>
          </a:xfrm>
        </p:spPr>
        <p:txBody>
          <a:bodyPr>
            <a:normAutofit/>
          </a:bodyPr>
          <a:lstStyle/>
          <a:p>
            <a:r>
              <a:rPr lang="en-US" sz="4000" dirty="0"/>
              <a:t>Birth Justice in Action</a:t>
            </a:r>
          </a:p>
        </p:txBody>
      </p:sp>
      <p:sp>
        <p:nvSpPr>
          <p:cNvPr id="3" name="Content Placeholder 2">
            <a:extLst>
              <a:ext uri="{FF2B5EF4-FFF2-40B4-BE49-F238E27FC236}">
                <a16:creationId xmlns:a16="http://schemas.microsoft.com/office/drawing/2014/main" id="{7960A71E-4DD9-1C2A-284F-A7359FEA311C}"/>
              </a:ext>
            </a:extLst>
          </p:cNvPr>
          <p:cNvSpPr>
            <a:spLocks noGrp="1"/>
          </p:cNvSpPr>
          <p:nvPr>
            <p:ph sz="half" idx="4294967295"/>
          </p:nvPr>
        </p:nvSpPr>
        <p:spPr>
          <a:xfrm>
            <a:off x="-101037" y="1941628"/>
            <a:ext cx="6664711" cy="3327555"/>
          </a:xfrm>
        </p:spPr>
        <p:txBody>
          <a:bodyPr>
            <a:normAutofit fontScale="25000" lnSpcReduction="20000"/>
          </a:bodyPr>
          <a:lstStyle/>
          <a:p>
            <a:pPr marL="0" indent="0">
              <a:lnSpc>
                <a:spcPct val="120000"/>
              </a:lnSpc>
              <a:spcBef>
                <a:spcPts val="0"/>
              </a:spcBef>
              <a:buNone/>
            </a:pPr>
            <a:r>
              <a:rPr lang="en-US" sz="14400" b="1" dirty="0"/>
              <a:t>    </a:t>
            </a:r>
            <a:r>
              <a:rPr lang="en-US" sz="12800" b="1" u="sng" dirty="0">
                <a:solidFill>
                  <a:schemeClr val="tx1"/>
                </a:solidFill>
              </a:rPr>
              <a:t>What it is and </a:t>
            </a:r>
          </a:p>
          <a:p>
            <a:pPr marL="0" indent="0">
              <a:lnSpc>
                <a:spcPct val="120000"/>
              </a:lnSpc>
              <a:spcBef>
                <a:spcPts val="0"/>
              </a:spcBef>
              <a:buNone/>
            </a:pPr>
            <a:r>
              <a:rPr lang="en-US" sz="12800" b="1" i="1" dirty="0">
                <a:solidFill>
                  <a:schemeClr val="tx1"/>
                </a:solidFill>
              </a:rPr>
              <a:t>  </a:t>
            </a:r>
            <a:r>
              <a:rPr lang="en-US" sz="12800" b="1" dirty="0">
                <a:solidFill>
                  <a:schemeClr val="tx1"/>
                </a:solidFill>
              </a:rPr>
              <a:t>   </a:t>
            </a:r>
            <a:r>
              <a:rPr lang="en-US" sz="12800" b="1" u="sng" dirty="0">
                <a:solidFill>
                  <a:schemeClr val="tx1"/>
                </a:solidFill>
              </a:rPr>
              <a:t>how to get there</a:t>
            </a:r>
          </a:p>
          <a:p>
            <a:pPr lvl="1"/>
            <a:r>
              <a:rPr lang="en-US" sz="11200" dirty="0">
                <a:solidFill>
                  <a:schemeClr val="tx1"/>
                </a:solidFill>
              </a:rPr>
              <a:t>Community and individual-led priorities</a:t>
            </a:r>
          </a:p>
          <a:p>
            <a:pPr lvl="1"/>
            <a:r>
              <a:rPr lang="en-US" sz="11200" dirty="0">
                <a:solidFill>
                  <a:schemeClr val="tx1"/>
                </a:solidFill>
              </a:rPr>
              <a:t>Maternal health focused</a:t>
            </a:r>
          </a:p>
          <a:p>
            <a:pPr lvl="1"/>
            <a:r>
              <a:rPr lang="en-US" sz="11200" dirty="0">
                <a:solidFill>
                  <a:schemeClr val="tx1"/>
                </a:solidFill>
              </a:rPr>
              <a:t>Antiracist, intersectional</a:t>
            </a:r>
          </a:p>
          <a:p>
            <a:pPr lvl="1"/>
            <a:r>
              <a:rPr lang="en-US" sz="11200" dirty="0">
                <a:solidFill>
                  <a:schemeClr val="tx1"/>
                </a:solidFill>
              </a:rPr>
              <a:t>Comprehensive care throughout pregnancy and a year postpartum</a:t>
            </a:r>
          </a:p>
          <a:p>
            <a:pPr lvl="1"/>
            <a:r>
              <a:rPr lang="en-US" sz="11200" dirty="0">
                <a:solidFill>
                  <a:schemeClr val="tx1"/>
                </a:solidFill>
              </a:rPr>
              <a:t>Promoting natural births and/or reducing overmedicalization</a:t>
            </a:r>
          </a:p>
          <a:p>
            <a:pPr lvl="1"/>
            <a:r>
              <a:rPr lang="en-US" sz="11200" dirty="0">
                <a:solidFill>
                  <a:schemeClr val="tx1"/>
                </a:solidFill>
              </a:rPr>
              <a:t>Access to a broad range of services, providers and birthing support</a:t>
            </a:r>
          </a:p>
          <a:p>
            <a:pPr lvl="1"/>
            <a:r>
              <a:rPr lang="en-US" sz="11200" dirty="0">
                <a:solidFill>
                  <a:schemeClr val="tx1"/>
                </a:solidFill>
              </a:rPr>
              <a:t>Care for the caretakers</a:t>
            </a:r>
          </a:p>
          <a:p>
            <a:pPr lvl="1"/>
            <a:r>
              <a:rPr lang="en-US" sz="11200" dirty="0">
                <a:solidFill>
                  <a:schemeClr val="tx1"/>
                </a:solidFill>
              </a:rPr>
              <a:t>Nonjudgmental</a:t>
            </a:r>
          </a:p>
          <a:p>
            <a:pPr lvl="1"/>
            <a:endParaRPr lang="en-US" dirty="0"/>
          </a:p>
        </p:txBody>
      </p:sp>
      <p:sp>
        <p:nvSpPr>
          <p:cNvPr id="4" name="Content Placeholder 3">
            <a:extLst>
              <a:ext uri="{FF2B5EF4-FFF2-40B4-BE49-F238E27FC236}">
                <a16:creationId xmlns:a16="http://schemas.microsoft.com/office/drawing/2014/main" id="{A192BA7F-F8FB-A2C3-FB2C-21973693BE86}"/>
              </a:ext>
            </a:extLst>
          </p:cNvPr>
          <p:cNvSpPr>
            <a:spLocks noGrp="1"/>
          </p:cNvSpPr>
          <p:nvPr>
            <p:ph sz="half" idx="4294967295"/>
          </p:nvPr>
        </p:nvSpPr>
        <p:spPr>
          <a:xfrm>
            <a:off x="6492908" y="1225821"/>
            <a:ext cx="6000750" cy="4043362"/>
          </a:xfrm>
        </p:spPr>
        <p:txBody>
          <a:bodyPr>
            <a:noAutofit/>
          </a:bodyPr>
          <a:lstStyle/>
          <a:p>
            <a:pPr marL="0" indent="0">
              <a:spcBef>
                <a:spcPts val="0"/>
              </a:spcBef>
              <a:spcAft>
                <a:spcPts val="0"/>
              </a:spcAft>
              <a:buNone/>
            </a:pPr>
            <a:r>
              <a:rPr lang="en-US" sz="3200" b="1" u="sng" dirty="0">
                <a:solidFill>
                  <a:schemeClr val="tx1"/>
                </a:solidFill>
              </a:rPr>
              <a:t>What it is not and </a:t>
            </a:r>
          </a:p>
          <a:p>
            <a:pPr marL="0" indent="0">
              <a:spcBef>
                <a:spcPts val="0"/>
              </a:spcBef>
              <a:spcAft>
                <a:spcPts val="0"/>
              </a:spcAft>
              <a:buNone/>
            </a:pPr>
            <a:r>
              <a:rPr lang="en-US" sz="3200" b="1" u="sng" dirty="0">
                <a:solidFill>
                  <a:schemeClr val="tx1"/>
                </a:solidFill>
              </a:rPr>
              <a:t>how not to get there</a:t>
            </a:r>
          </a:p>
          <a:p>
            <a:pPr lvl="1"/>
            <a:r>
              <a:rPr lang="en-US" sz="2800" dirty="0">
                <a:solidFill>
                  <a:schemeClr val="tx1"/>
                </a:solidFill>
              </a:rPr>
              <a:t>Centering providers</a:t>
            </a:r>
          </a:p>
          <a:p>
            <a:pPr lvl="1"/>
            <a:r>
              <a:rPr lang="en-US" sz="2800" dirty="0">
                <a:solidFill>
                  <a:schemeClr val="tx1"/>
                </a:solidFill>
              </a:rPr>
              <a:t>Overmedicalization and defensive medicine</a:t>
            </a:r>
          </a:p>
          <a:p>
            <a:pPr lvl="1"/>
            <a:r>
              <a:rPr lang="en-US" sz="2800" dirty="0">
                <a:solidFill>
                  <a:schemeClr val="tx1"/>
                </a:solidFill>
              </a:rPr>
              <a:t>Ignoring pain</a:t>
            </a:r>
          </a:p>
          <a:p>
            <a:pPr lvl="1"/>
            <a:r>
              <a:rPr lang="en-US" sz="2800" dirty="0">
                <a:solidFill>
                  <a:schemeClr val="tx1"/>
                </a:solidFill>
              </a:rPr>
              <a:t>Restrictive licensing</a:t>
            </a:r>
          </a:p>
          <a:p>
            <a:pPr lvl="1"/>
            <a:r>
              <a:rPr lang="en-US" sz="2800" dirty="0">
                <a:solidFill>
                  <a:schemeClr val="tx1"/>
                </a:solidFill>
              </a:rPr>
              <a:t>Limited insurance coverage</a:t>
            </a:r>
          </a:p>
          <a:p>
            <a:pPr lvl="1"/>
            <a:r>
              <a:rPr lang="en-US" sz="2800" dirty="0">
                <a:solidFill>
                  <a:schemeClr val="tx1"/>
                </a:solidFill>
              </a:rPr>
              <a:t>Barriers to provider training</a:t>
            </a:r>
          </a:p>
          <a:p>
            <a:pPr lvl="1"/>
            <a:r>
              <a:rPr lang="en-US" sz="2800" dirty="0">
                <a:solidFill>
                  <a:schemeClr val="tx1"/>
                </a:solidFill>
              </a:rPr>
              <a:t>Coercive practices</a:t>
            </a:r>
          </a:p>
        </p:txBody>
      </p:sp>
    </p:spTree>
    <p:extLst>
      <p:ext uri="{BB962C8B-B14F-4D97-AF65-F5344CB8AC3E}">
        <p14:creationId xmlns:p14="http://schemas.microsoft.com/office/powerpoint/2010/main" val="3456967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11D32-F7EF-3E5B-C23C-984ED1CCBA65}"/>
              </a:ext>
            </a:extLst>
          </p:cNvPr>
          <p:cNvSpPr>
            <a:spLocks noGrp="1"/>
          </p:cNvSpPr>
          <p:nvPr>
            <p:ph type="title"/>
          </p:nvPr>
        </p:nvSpPr>
        <p:spPr/>
        <p:txBody>
          <a:bodyPr>
            <a:normAutofit/>
          </a:bodyPr>
          <a:lstStyle/>
          <a:p>
            <a:r>
              <a:rPr lang="en-US" sz="4400" dirty="0"/>
              <a:t>Movement Lawyering</a:t>
            </a:r>
          </a:p>
        </p:txBody>
      </p:sp>
      <p:sp>
        <p:nvSpPr>
          <p:cNvPr id="3" name="Content Placeholder 2">
            <a:extLst>
              <a:ext uri="{FF2B5EF4-FFF2-40B4-BE49-F238E27FC236}">
                <a16:creationId xmlns:a16="http://schemas.microsoft.com/office/drawing/2014/main" id="{483EBBEF-92CB-F289-29BA-282252F4AB99}"/>
              </a:ext>
            </a:extLst>
          </p:cNvPr>
          <p:cNvSpPr>
            <a:spLocks noGrp="1"/>
          </p:cNvSpPr>
          <p:nvPr>
            <p:ph idx="1"/>
          </p:nvPr>
        </p:nvSpPr>
        <p:spPr/>
        <p:txBody>
          <a:bodyPr>
            <a:normAutofit/>
          </a:bodyPr>
          <a:lstStyle/>
          <a:p>
            <a:r>
              <a:rPr lang="en-US" sz="3600" dirty="0">
                <a:solidFill>
                  <a:schemeClr val="tx1"/>
                </a:solidFill>
              </a:rPr>
              <a:t>Community led</a:t>
            </a:r>
          </a:p>
          <a:p>
            <a:r>
              <a:rPr lang="en-US" sz="3600" dirty="0">
                <a:solidFill>
                  <a:schemeClr val="tx1"/>
                </a:solidFill>
              </a:rPr>
              <a:t>Lawyer accountability to the movement</a:t>
            </a:r>
          </a:p>
          <a:p>
            <a:r>
              <a:rPr lang="en-US" sz="3600" dirty="0">
                <a:solidFill>
                  <a:schemeClr val="tx1"/>
                </a:solidFill>
              </a:rPr>
              <a:t>Law as a tool, not the goal</a:t>
            </a:r>
          </a:p>
          <a:p>
            <a:r>
              <a:rPr lang="en-US" sz="3600" dirty="0">
                <a:solidFill>
                  <a:schemeClr val="tx1"/>
                </a:solidFill>
              </a:rPr>
              <a:t>Integrated advocacy</a:t>
            </a:r>
          </a:p>
        </p:txBody>
      </p:sp>
    </p:spTree>
    <p:extLst>
      <p:ext uri="{BB962C8B-B14F-4D97-AF65-F5344CB8AC3E}">
        <p14:creationId xmlns:p14="http://schemas.microsoft.com/office/powerpoint/2010/main" val="4179684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E2DA5-121E-82E7-A040-3CCCAF4D00B3}"/>
              </a:ext>
            </a:extLst>
          </p:cNvPr>
          <p:cNvSpPr>
            <a:spLocks noGrp="1"/>
          </p:cNvSpPr>
          <p:nvPr>
            <p:ph type="title"/>
          </p:nvPr>
        </p:nvSpPr>
        <p:spPr/>
        <p:txBody>
          <a:bodyPr>
            <a:noAutofit/>
          </a:bodyPr>
          <a:lstStyle/>
          <a:p>
            <a:r>
              <a:rPr lang="en-US" sz="5400" dirty="0"/>
              <a:t>An Analysis of Federal </a:t>
            </a:r>
            <a:br>
              <a:rPr lang="en-US" sz="5400" dirty="0"/>
            </a:br>
            <a:r>
              <a:rPr lang="en-US" sz="5400" dirty="0"/>
              <a:t>Maternal Health Legislation</a:t>
            </a:r>
          </a:p>
        </p:txBody>
      </p:sp>
    </p:spTree>
    <p:extLst>
      <p:ext uri="{BB962C8B-B14F-4D97-AF65-F5344CB8AC3E}">
        <p14:creationId xmlns:p14="http://schemas.microsoft.com/office/powerpoint/2010/main" val="3642241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B799170-1E90-B00D-4E50-425AABBD45DE}"/>
              </a:ext>
            </a:extLst>
          </p:cNvPr>
          <p:cNvSpPr>
            <a:spLocks noGrp="1"/>
          </p:cNvSpPr>
          <p:nvPr>
            <p:ph type="title" idx="4294967295"/>
          </p:nvPr>
        </p:nvSpPr>
        <p:spPr>
          <a:xfrm>
            <a:off x="0" y="701675"/>
            <a:ext cx="11029950" cy="1014413"/>
          </a:xfrm>
        </p:spPr>
        <p:txBody>
          <a:bodyPr/>
          <a:lstStyle/>
          <a:p>
            <a:r>
              <a:rPr lang="en-US" dirty="0"/>
              <a:t>PMDA &amp; IAMCA</a:t>
            </a:r>
          </a:p>
        </p:txBody>
      </p:sp>
      <p:graphicFrame>
        <p:nvGraphicFramePr>
          <p:cNvPr id="4" name="Content Placeholder 3">
            <a:extLst>
              <a:ext uri="{FF2B5EF4-FFF2-40B4-BE49-F238E27FC236}">
                <a16:creationId xmlns:a16="http://schemas.microsoft.com/office/drawing/2014/main" id="{3A4721D9-6A46-19F5-A7CA-3AD576ACA298}"/>
              </a:ext>
            </a:extLst>
          </p:cNvPr>
          <p:cNvGraphicFramePr>
            <a:graphicFrameLocks noGrp="1"/>
          </p:cNvGraphicFramePr>
          <p:nvPr>
            <p:ph idx="4294967295"/>
            <p:extLst>
              <p:ext uri="{D42A27DB-BD31-4B8C-83A1-F6EECF244321}">
                <p14:modId xmlns:p14="http://schemas.microsoft.com/office/powerpoint/2010/main" val="993901539"/>
              </p:ext>
            </p:extLst>
          </p:nvPr>
        </p:nvGraphicFramePr>
        <p:xfrm>
          <a:off x="92597" y="77730"/>
          <a:ext cx="12099403" cy="6780269"/>
        </p:xfrm>
        <a:graphic>
          <a:graphicData uri="http://schemas.openxmlformats.org/drawingml/2006/table">
            <a:tbl>
              <a:tblPr firstRow="1" bandRow="1">
                <a:tableStyleId>{5C22544A-7EE6-4342-B048-85BDC9FD1C3A}</a:tableStyleId>
              </a:tblPr>
              <a:tblGrid>
                <a:gridCol w="2476909">
                  <a:extLst>
                    <a:ext uri="{9D8B030D-6E8A-4147-A177-3AD203B41FA5}">
                      <a16:colId xmlns:a16="http://schemas.microsoft.com/office/drawing/2014/main" val="2313499956"/>
                    </a:ext>
                  </a:extLst>
                </a:gridCol>
                <a:gridCol w="5628723">
                  <a:extLst>
                    <a:ext uri="{9D8B030D-6E8A-4147-A177-3AD203B41FA5}">
                      <a16:colId xmlns:a16="http://schemas.microsoft.com/office/drawing/2014/main" val="648354198"/>
                    </a:ext>
                  </a:extLst>
                </a:gridCol>
                <a:gridCol w="3993771">
                  <a:extLst>
                    <a:ext uri="{9D8B030D-6E8A-4147-A177-3AD203B41FA5}">
                      <a16:colId xmlns:a16="http://schemas.microsoft.com/office/drawing/2014/main" val="241177728"/>
                    </a:ext>
                  </a:extLst>
                </a:gridCol>
              </a:tblGrid>
              <a:tr h="581369">
                <a:tc>
                  <a:txBody>
                    <a:bodyPr/>
                    <a:lstStyle/>
                    <a:p>
                      <a:endParaRPr lang="en-US" sz="1800" dirty="0">
                        <a:solidFill>
                          <a:schemeClr val="tx1"/>
                        </a:solidFill>
                      </a:endParaRPr>
                    </a:p>
                  </a:txBody>
                  <a:tcPr marL="92700" marR="92700" marT="46350" marB="46350">
                    <a:solidFill>
                      <a:schemeClr val="accent1">
                        <a:lumMod val="90000"/>
                        <a:lumOff val="10000"/>
                      </a:schemeClr>
                    </a:solidFill>
                  </a:tcPr>
                </a:tc>
                <a:tc>
                  <a:txBody>
                    <a:bodyPr/>
                    <a:lstStyle/>
                    <a:p>
                      <a:r>
                        <a:rPr lang="en-US" sz="2400" dirty="0">
                          <a:solidFill>
                            <a:schemeClr val="bg1"/>
                          </a:solidFill>
                        </a:rPr>
                        <a:t>Provisions</a:t>
                      </a:r>
                    </a:p>
                  </a:txBody>
                  <a:tcPr marL="92700" marR="92700" marT="46350" marB="46350">
                    <a:solidFill>
                      <a:schemeClr val="accent1">
                        <a:lumMod val="90000"/>
                        <a:lumOff val="10000"/>
                      </a:schemeClr>
                    </a:solidFill>
                  </a:tcPr>
                </a:tc>
                <a:tc>
                  <a:txBody>
                    <a:bodyPr/>
                    <a:lstStyle/>
                    <a:p>
                      <a:r>
                        <a:rPr lang="en-US" sz="2400" dirty="0">
                          <a:solidFill>
                            <a:schemeClr val="bg1"/>
                          </a:solidFill>
                        </a:rPr>
                        <a:t>Missing</a:t>
                      </a:r>
                    </a:p>
                  </a:txBody>
                  <a:tcPr marL="92700" marR="92700" marT="46350" marB="46350">
                    <a:solidFill>
                      <a:schemeClr val="accent1">
                        <a:lumMod val="90000"/>
                        <a:lumOff val="10000"/>
                      </a:schemeClr>
                    </a:solidFill>
                  </a:tcPr>
                </a:tc>
                <a:extLst>
                  <a:ext uri="{0D108BD9-81ED-4DB2-BD59-A6C34878D82A}">
                    <a16:rowId xmlns:a16="http://schemas.microsoft.com/office/drawing/2014/main" val="1077465106"/>
                  </a:ext>
                </a:extLst>
              </a:tr>
              <a:tr h="2670991">
                <a:tc>
                  <a:txBody>
                    <a:bodyPr/>
                    <a:lstStyle/>
                    <a:p>
                      <a:r>
                        <a:rPr lang="en-US" sz="3200" b="1" dirty="0">
                          <a:solidFill>
                            <a:schemeClr val="tx1"/>
                          </a:solidFill>
                        </a:rPr>
                        <a:t>Preventing Maternal Deaths Act</a:t>
                      </a:r>
                    </a:p>
                  </a:txBody>
                  <a:tcPr marL="92700" marR="92700" marT="46350" marB="46350">
                    <a:solidFill>
                      <a:schemeClr val="tx2">
                        <a:lumMod val="40000"/>
                        <a:lumOff val="60000"/>
                      </a:schemeClr>
                    </a:solidFill>
                  </a:tcPr>
                </a:tc>
                <a:tc>
                  <a:txBody>
                    <a:bodyPr/>
                    <a:lstStyle/>
                    <a:p>
                      <a:pPr marL="285750" indent="-285750">
                        <a:buFont typeface="Arial" panose="020B0604020202020204" pitchFamily="34" charset="0"/>
                        <a:buChar char="•"/>
                      </a:pPr>
                      <a:r>
                        <a:rPr lang="en-US" sz="2600" dirty="0"/>
                        <a:t>Support MMRCs</a:t>
                      </a:r>
                    </a:p>
                    <a:p>
                      <a:pPr marL="285750" indent="-285750">
                        <a:buFont typeface="Arial" panose="020B0604020202020204" pitchFamily="34" charset="0"/>
                        <a:buChar char="•"/>
                      </a:pPr>
                      <a:r>
                        <a:rPr lang="en-US" sz="2600" dirty="0"/>
                        <a:t>Disseminate best practices on maternal mortality prevention to hospitals, state-based professional societies, and perinatal quality collaboratives</a:t>
                      </a:r>
                    </a:p>
                  </a:txBody>
                  <a:tcPr marL="92700" marR="92700" marT="46350" marB="46350">
                    <a:solidFill>
                      <a:schemeClr val="tx2">
                        <a:lumMod val="40000"/>
                        <a:lumOff val="60000"/>
                      </a:schemeClr>
                    </a:solidFill>
                  </a:tcPr>
                </a:tc>
                <a:tc>
                  <a:txBody>
                    <a:bodyPr/>
                    <a:lstStyle/>
                    <a:p>
                      <a:pPr marL="285750" indent="-285750">
                        <a:buFont typeface="Arial" panose="020B0604020202020204" pitchFamily="34" charset="0"/>
                        <a:buChar char="•"/>
                      </a:pPr>
                      <a:r>
                        <a:rPr lang="en-US" sz="2800" dirty="0"/>
                        <a:t>Adequate funding structure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Solutions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Review standards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Racial analysis </a:t>
                      </a:r>
                    </a:p>
                    <a:p>
                      <a:pPr marL="285750" indent="-285750">
                        <a:buFont typeface="Arial" panose="020B0604020202020204" pitchFamily="34" charset="0"/>
                        <a:buChar char="•"/>
                      </a:pPr>
                      <a:r>
                        <a:rPr lang="en-US" sz="2800" dirty="0"/>
                        <a:t>Accountability</a:t>
                      </a:r>
                    </a:p>
                  </a:txBody>
                  <a:tcPr marL="92700" marR="92700" marT="46350" marB="46350">
                    <a:solidFill>
                      <a:schemeClr val="tx2">
                        <a:lumMod val="40000"/>
                        <a:lumOff val="60000"/>
                      </a:schemeClr>
                    </a:solidFill>
                  </a:tcPr>
                </a:tc>
                <a:extLst>
                  <a:ext uri="{0D108BD9-81ED-4DB2-BD59-A6C34878D82A}">
                    <a16:rowId xmlns:a16="http://schemas.microsoft.com/office/drawing/2014/main" val="2963691346"/>
                  </a:ext>
                </a:extLst>
              </a:tr>
              <a:tr h="3527909">
                <a:tc>
                  <a:txBody>
                    <a:bodyPr/>
                    <a:lstStyle/>
                    <a:p>
                      <a:r>
                        <a:rPr lang="en-US" sz="3200" b="1" dirty="0"/>
                        <a:t>Improving Access to Maternity Care Act</a:t>
                      </a:r>
                    </a:p>
                  </a:txBody>
                  <a:tcPr marL="92700" marR="92700" marT="46350" marB="46350"/>
                </a:tc>
                <a:tc>
                  <a:txBody>
                    <a:bodyPr/>
                    <a:lstStyle/>
                    <a:p>
                      <a:pPr marL="285750" indent="-285750">
                        <a:buFont typeface="Arial" panose="020B0604020202020204" pitchFamily="34" charset="0"/>
                        <a:buChar char="•"/>
                      </a:pPr>
                      <a:r>
                        <a:rPr lang="en-US" sz="2600" dirty="0"/>
                        <a:t>Require HRSA to identify maternity care health professional shortage areas </a:t>
                      </a:r>
                    </a:p>
                    <a:p>
                      <a:pPr marL="285750" indent="-285750">
                        <a:buFont typeface="Arial" panose="020B0604020202020204" pitchFamily="34" charset="0"/>
                        <a:buChar char="•"/>
                      </a:pPr>
                      <a:r>
                        <a:rPr lang="en-US" sz="2600" dirty="0"/>
                        <a:t>Assign maternity care health professionals to those areas</a:t>
                      </a:r>
                    </a:p>
                    <a:p>
                      <a:pPr marL="285750" indent="-285750">
                        <a:buFont typeface="Arial" panose="020B0604020202020204" pitchFamily="34" charset="0"/>
                        <a:buChar char="•"/>
                      </a:pPr>
                      <a:r>
                        <a:rPr lang="en-US" sz="2600" dirty="0"/>
                        <a:t>Require HRSA to collect and publish data comparing availability of and need for services in HPSA</a:t>
                      </a:r>
                    </a:p>
                  </a:txBody>
                  <a:tcPr marL="92700" marR="92700" marT="46350" marB="46350"/>
                </a:tc>
                <a:tc>
                  <a:txBody>
                    <a:bodyPr/>
                    <a:lstStyle/>
                    <a:p>
                      <a:endParaRPr lang="en-US" sz="2000" dirty="0"/>
                    </a:p>
                    <a:p>
                      <a:pPr marL="285750" indent="-285750">
                        <a:buFont typeface="Arial" panose="020B0604020202020204" pitchFamily="34" charset="0"/>
                        <a:buChar char="•"/>
                      </a:pPr>
                      <a:r>
                        <a:rPr lang="en-US" sz="2800" dirty="0"/>
                        <a:t>Access to certain providers and birthing support </a:t>
                      </a:r>
                    </a:p>
                    <a:p>
                      <a:pPr marL="285750" indent="-285750">
                        <a:buFont typeface="Arial" panose="020B0604020202020204" pitchFamily="34" charset="0"/>
                        <a:buChar char="•"/>
                      </a:pPr>
                      <a:r>
                        <a:rPr lang="en-US" sz="2800" dirty="0"/>
                        <a:t>Racial Analysis</a:t>
                      </a:r>
                    </a:p>
                    <a:p>
                      <a:pPr marL="0" indent="0">
                        <a:buFont typeface="Arial" panose="020B0604020202020204" pitchFamily="34" charset="0"/>
                        <a:buNone/>
                      </a:pPr>
                      <a:endParaRPr lang="en-US" sz="2800" dirty="0"/>
                    </a:p>
                  </a:txBody>
                  <a:tcPr marL="92700" marR="92700" marT="46350" marB="46350"/>
                </a:tc>
                <a:extLst>
                  <a:ext uri="{0D108BD9-81ED-4DB2-BD59-A6C34878D82A}">
                    <a16:rowId xmlns:a16="http://schemas.microsoft.com/office/drawing/2014/main" val="3609969689"/>
                  </a:ext>
                </a:extLst>
              </a:tr>
            </a:tbl>
          </a:graphicData>
        </a:graphic>
      </p:graphicFrame>
    </p:spTree>
    <p:extLst>
      <p:ext uri="{BB962C8B-B14F-4D97-AF65-F5344CB8AC3E}">
        <p14:creationId xmlns:p14="http://schemas.microsoft.com/office/powerpoint/2010/main" val="2216074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3846C29-966B-55CE-2BD6-0F679418F257}"/>
              </a:ext>
            </a:extLst>
          </p:cNvPr>
          <p:cNvGraphicFramePr>
            <a:graphicFrameLocks noGrp="1"/>
          </p:cNvGraphicFramePr>
          <p:nvPr>
            <p:extLst>
              <p:ext uri="{D42A27DB-BD31-4B8C-83A1-F6EECF244321}">
                <p14:modId xmlns:p14="http://schemas.microsoft.com/office/powerpoint/2010/main" val="3013642650"/>
              </p:ext>
            </p:extLst>
          </p:nvPr>
        </p:nvGraphicFramePr>
        <p:xfrm>
          <a:off x="0" y="820132"/>
          <a:ext cx="12192000" cy="5782554"/>
        </p:xfrm>
        <a:graphic>
          <a:graphicData uri="http://schemas.openxmlformats.org/drawingml/2006/table">
            <a:tbl>
              <a:tblPr firstRow="1" bandRow="1">
                <a:tableStyleId>{5C22544A-7EE6-4342-B048-85BDC9FD1C3A}</a:tableStyleId>
              </a:tblPr>
              <a:tblGrid>
                <a:gridCol w="3563332">
                  <a:extLst>
                    <a:ext uri="{9D8B030D-6E8A-4147-A177-3AD203B41FA5}">
                      <a16:colId xmlns:a16="http://schemas.microsoft.com/office/drawing/2014/main" val="815536891"/>
                    </a:ext>
                  </a:extLst>
                </a:gridCol>
                <a:gridCol w="5015060">
                  <a:extLst>
                    <a:ext uri="{9D8B030D-6E8A-4147-A177-3AD203B41FA5}">
                      <a16:colId xmlns:a16="http://schemas.microsoft.com/office/drawing/2014/main" val="389986165"/>
                    </a:ext>
                  </a:extLst>
                </a:gridCol>
                <a:gridCol w="3613608">
                  <a:extLst>
                    <a:ext uri="{9D8B030D-6E8A-4147-A177-3AD203B41FA5}">
                      <a16:colId xmlns:a16="http://schemas.microsoft.com/office/drawing/2014/main" val="2336785967"/>
                    </a:ext>
                  </a:extLst>
                </a:gridCol>
              </a:tblGrid>
              <a:tr h="556342">
                <a:tc>
                  <a:txBody>
                    <a:bodyPr/>
                    <a:lstStyle/>
                    <a:p>
                      <a:endParaRPr lang="en-US" sz="3200" dirty="0"/>
                    </a:p>
                  </a:txBody>
                  <a:tcPr/>
                </a:tc>
                <a:tc>
                  <a:txBody>
                    <a:bodyPr/>
                    <a:lstStyle/>
                    <a:p>
                      <a:r>
                        <a:rPr lang="en-US" sz="3200" dirty="0"/>
                        <a:t>Provisions</a:t>
                      </a:r>
                    </a:p>
                  </a:txBody>
                  <a:tcPr/>
                </a:tc>
                <a:tc>
                  <a:txBody>
                    <a:bodyPr/>
                    <a:lstStyle/>
                    <a:p>
                      <a:r>
                        <a:rPr lang="en-US" sz="3200" dirty="0"/>
                        <a:t>Missing</a:t>
                      </a:r>
                    </a:p>
                  </a:txBody>
                  <a:tcPr/>
                </a:tc>
                <a:extLst>
                  <a:ext uri="{0D108BD9-81ED-4DB2-BD59-A6C34878D82A}">
                    <a16:rowId xmlns:a16="http://schemas.microsoft.com/office/drawing/2014/main" val="2813538706"/>
                  </a:ext>
                </a:extLst>
              </a:tr>
              <a:tr h="5203434">
                <a:tc>
                  <a:txBody>
                    <a:bodyPr/>
                    <a:lstStyle/>
                    <a:p>
                      <a:r>
                        <a:rPr lang="en-US" sz="3200" b="1" dirty="0"/>
                        <a:t>American Rescue Plan</a:t>
                      </a:r>
                    </a:p>
                  </a:txBody>
                  <a:tcPr/>
                </a:tc>
                <a:tc>
                  <a:txBody>
                    <a:bodyPr/>
                    <a:lstStyle/>
                    <a:p>
                      <a:pPr marL="285750" indent="-285750">
                        <a:buFont typeface="Arial" panose="020B0604020202020204" pitchFamily="34" charset="0"/>
                        <a:buChar char="•"/>
                      </a:pPr>
                      <a:r>
                        <a:rPr lang="en-US" sz="2800" dirty="0"/>
                        <a:t>Creates state option to extend Medicaid postpartum coverage</a:t>
                      </a:r>
                    </a:p>
                    <a:p>
                      <a:pPr marL="285750" indent="-285750">
                        <a:buFont typeface="Arial" panose="020B0604020202020204" pitchFamily="34" charset="0"/>
                        <a:buChar char="•"/>
                      </a:pPr>
                      <a:r>
                        <a:rPr lang="en-US" sz="2800" dirty="0"/>
                        <a:t>Requires states extending Medicaid postpartum coverage to include full scope of Medicaid covered services</a:t>
                      </a:r>
                    </a:p>
                  </a:txBody>
                  <a:tcPr/>
                </a:tc>
                <a:tc>
                  <a:txBody>
                    <a:bodyPr/>
                    <a:lstStyle/>
                    <a:p>
                      <a:pPr marL="285750" indent="-285750">
                        <a:buFont typeface="Arial" panose="020B0604020202020204" pitchFamily="34" charset="0"/>
                        <a:buChar char="•"/>
                      </a:pPr>
                      <a:r>
                        <a:rPr lang="en-US" sz="2800" dirty="0"/>
                        <a:t>State Requirement</a:t>
                      </a:r>
                    </a:p>
                    <a:p>
                      <a:pPr marL="285750" indent="-285750">
                        <a:buFont typeface="Arial" panose="020B0604020202020204" pitchFamily="34" charset="0"/>
                        <a:buChar char="•"/>
                      </a:pPr>
                      <a:r>
                        <a:rPr lang="en-US" sz="2800" dirty="0"/>
                        <a:t>Robust coverage extension</a:t>
                      </a:r>
                    </a:p>
                  </a:txBody>
                  <a:tcPr/>
                </a:tc>
                <a:extLst>
                  <a:ext uri="{0D108BD9-81ED-4DB2-BD59-A6C34878D82A}">
                    <a16:rowId xmlns:a16="http://schemas.microsoft.com/office/drawing/2014/main" val="928232930"/>
                  </a:ext>
                </a:extLst>
              </a:tr>
            </a:tbl>
          </a:graphicData>
        </a:graphic>
      </p:graphicFrame>
    </p:spTree>
    <p:extLst>
      <p:ext uri="{BB962C8B-B14F-4D97-AF65-F5344CB8AC3E}">
        <p14:creationId xmlns:p14="http://schemas.microsoft.com/office/powerpoint/2010/main" val="4000737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C09B555-C9F1-3F34-DB09-7C2D32319C68}"/>
              </a:ext>
            </a:extLst>
          </p:cNvPr>
          <p:cNvGraphicFramePr>
            <a:graphicFrameLocks noGrp="1"/>
          </p:cNvGraphicFramePr>
          <p:nvPr>
            <p:ph idx="4294967295"/>
            <p:extLst>
              <p:ext uri="{D42A27DB-BD31-4B8C-83A1-F6EECF244321}">
                <p14:modId xmlns:p14="http://schemas.microsoft.com/office/powerpoint/2010/main" val="1037087184"/>
              </p:ext>
            </p:extLst>
          </p:nvPr>
        </p:nvGraphicFramePr>
        <p:xfrm>
          <a:off x="81022" y="0"/>
          <a:ext cx="12110976" cy="7924800"/>
        </p:xfrm>
        <a:graphic>
          <a:graphicData uri="http://schemas.openxmlformats.org/drawingml/2006/table">
            <a:tbl>
              <a:tblPr firstRow="1" bandRow="1">
                <a:tableStyleId>{5C22544A-7EE6-4342-B048-85BDC9FD1C3A}</a:tableStyleId>
              </a:tblPr>
              <a:tblGrid>
                <a:gridCol w="2171984">
                  <a:extLst>
                    <a:ext uri="{9D8B030D-6E8A-4147-A177-3AD203B41FA5}">
                      <a16:colId xmlns:a16="http://schemas.microsoft.com/office/drawing/2014/main" val="2789203856"/>
                    </a:ext>
                  </a:extLst>
                </a:gridCol>
                <a:gridCol w="6693031">
                  <a:extLst>
                    <a:ext uri="{9D8B030D-6E8A-4147-A177-3AD203B41FA5}">
                      <a16:colId xmlns:a16="http://schemas.microsoft.com/office/drawing/2014/main" val="3946524236"/>
                    </a:ext>
                  </a:extLst>
                </a:gridCol>
                <a:gridCol w="3245961">
                  <a:extLst>
                    <a:ext uri="{9D8B030D-6E8A-4147-A177-3AD203B41FA5}">
                      <a16:colId xmlns:a16="http://schemas.microsoft.com/office/drawing/2014/main" val="447698199"/>
                    </a:ext>
                  </a:extLst>
                </a:gridCol>
              </a:tblGrid>
              <a:tr h="570652">
                <a:tc>
                  <a:txBody>
                    <a:bodyPr/>
                    <a:lstStyle/>
                    <a:p>
                      <a:endParaRPr lang="en-US" sz="3200" dirty="0"/>
                    </a:p>
                  </a:txBody>
                  <a:tcPr/>
                </a:tc>
                <a:tc>
                  <a:txBody>
                    <a:bodyPr/>
                    <a:lstStyle/>
                    <a:p>
                      <a:r>
                        <a:rPr lang="en-US" sz="2800" dirty="0"/>
                        <a:t>Provisions</a:t>
                      </a:r>
                    </a:p>
                  </a:txBody>
                  <a:tcPr/>
                </a:tc>
                <a:tc>
                  <a:txBody>
                    <a:bodyPr/>
                    <a:lstStyle/>
                    <a:p>
                      <a:r>
                        <a:rPr lang="en-US" sz="3200" dirty="0"/>
                        <a:t>Missing</a:t>
                      </a:r>
                    </a:p>
                  </a:txBody>
                  <a:tcPr/>
                </a:tc>
                <a:extLst>
                  <a:ext uri="{0D108BD9-81ED-4DB2-BD59-A6C34878D82A}">
                    <a16:rowId xmlns:a16="http://schemas.microsoft.com/office/drawing/2014/main" val="1424150858"/>
                  </a:ext>
                </a:extLst>
              </a:tr>
              <a:tr h="6397307">
                <a:tc>
                  <a:txBody>
                    <a:bodyPr/>
                    <a:lstStyle/>
                    <a:p>
                      <a:r>
                        <a:rPr lang="en-US" sz="3200" b="1" dirty="0">
                          <a:latin typeface="+mn-lt"/>
                        </a:rPr>
                        <a:t>The </a:t>
                      </a:r>
                    </a:p>
                    <a:p>
                      <a:r>
                        <a:rPr lang="en-US" sz="3200" b="1" dirty="0" err="1">
                          <a:latin typeface="+mn-lt"/>
                        </a:rPr>
                        <a:t>Momnibus</a:t>
                      </a:r>
                      <a:endParaRPr lang="en-US" sz="3200" b="1" dirty="0">
                        <a:latin typeface="+mn-lt"/>
                      </a:endParaRPr>
                    </a:p>
                    <a:p>
                      <a:r>
                        <a:rPr lang="en-US" sz="3200" b="1" dirty="0">
                          <a:latin typeface="+mn-lt"/>
                        </a:rPr>
                        <a:t>Act</a:t>
                      </a:r>
                    </a:p>
                  </a:txBody>
                  <a:tcPr/>
                </a:tc>
                <a:tc>
                  <a:txBody>
                    <a:bodyPr/>
                    <a:lstStyle/>
                    <a:p>
                      <a:pPr marL="457200" indent="-457200">
                        <a:buFont typeface="Arial" panose="020B0604020202020204" pitchFamily="34" charset="0"/>
                        <a:buChar char="•"/>
                      </a:pPr>
                      <a:r>
                        <a:rPr lang="en-US" sz="2800" dirty="0"/>
                        <a:t>Extend WIC eligibility</a:t>
                      </a:r>
                    </a:p>
                    <a:p>
                      <a:pPr marL="457200" indent="-457200">
                        <a:buFont typeface="Arial" panose="020B0604020202020204" pitchFamily="34" charset="0"/>
                        <a:buChar char="•"/>
                      </a:pPr>
                      <a:r>
                        <a:rPr lang="en-US" sz="2800" dirty="0"/>
                        <a:t>Funding for CBOs</a:t>
                      </a:r>
                    </a:p>
                    <a:p>
                      <a:pPr marL="457200" indent="-457200">
                        <a:buFont typeface="Arial" panose="020B0604020202020204" pitchFamily="34" charset="0"/>
                        <a:buChar char="•"/>
                      </a:pPr>
                      <a:r>
                        <a:rPr lang="en-US" sz="2800" dirty="0"/>
                        <a:t>Funding to improve care for veteran moms</a:t>
                      </a:r>
                    </a:p>
                    <a:p>
                      <a:pPr marL="457200" indent="-457200">
                        <a:buFont typeface="Arial" panose="020B0604020202020204" pitchFamily="34" charset="0"/>
                        <a:buChar char="•"/>
                      </a:pPr>
                      <a:r>
                        <a:rPr lang="en-US" sz="2800" dirty="0"/>
                        <a:t>Invest in perinatal workforce</a:t>
                      </a:r>
                    </a:p>
                    <a:p>
                      <a:pPr marL="457200" indent="-457200">
                        <a:buFont typeface="Arial" panose="020B0604020202020204" pitchFamily="34" charset="0"/>
                        <a:buChar char="•"/>
                      </a:pPr>
                      <a:r>
                        <a:rPr lang="en-US" sz="2800" dirty="0"/>
                        <a:t>Mental health conditions and substance use disorder support</a:t>
                      </a:r>
                    </a:p>
                    <a:p>
                      <a:pPr marL="457200" indent="-457200">
                        <a:buFont typeface="Arial" panose="020B0604020202020204" pitchFamily="34" charset="0"/>
                        <a:buChar char="•"/>
                      </a:pPr>
                      <a:r>
                        <a:rPr lang="en-US" sz="2800" dirty="0"/>
                        <a:t>Invest in digital tools and innovative payment models</a:t>
                      </a:r>
                    </a:p>
                    <a:p>
                      <a:pPr marL="457200" indent="-457200">
                        <a:buFont typeface="Arial" panose="020B0604020202020204" pitchFamily="34" charset="0"/>
                        <a:buChar char="•"/>
                      </a:pPr>
                      <a:r>
                        <a:rPr lang="en-US" sz="2800" dirty="0"/>
                        <a:t>Grants for climate impacted moms and babies and programs during public health emergencies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Task force on social determinants of health</a:t>
                      </a:r>
                    </a:p>
                    <a:p>
                      <a:pPr marL="457200" indent="-457200">
                        <a:buFont typeface="Arial" panose="020B0604020202020204" pitchFamily="34" charset="0"/>
                        <a:buChar char="•"/>
                      </a:pPr>
                      <a:r>
                        <a:rPr lang="en-US" sz="2800" dirty="0"/>
                        <a:t>Promote maternal vaccinations</a:t>
                      </a:r>
                    </a:p>
                    <a:p>
                      <a:pPr marL="457200" indent="-457200">
                        <a:buFont typeface="Arial" panose="020B0604020202020204" pitchFamily="34" charset="0"/>
                        <a:buChar char="•"/>
                      </a:pPr>
                      <a:r>
                        <a:rPr lang="en-US" sz="2800" dirty="0"/>
                        <a:t>Improve maternal health research</a:t>
                      </a:r>
                    </a:p>
                    <a:p>
                      <a:pPr marL="457200" indent="-457200">
                        <a:buFont typeface="Arial" panose="020B0604020202020204" pitchFamily="34" charset="0"/>
                        <a:buChar char="•"/>
                      </a:pPr>
                      <a:endParaRPr lang="en-US" sz="2800" dirty="0"/>
                    </a:p>
                  </a:txBody>
                  <a:tcPr/>
                </a:tc>
                <a:tc>
                  <a:txBody>
                    <a:bodyPr/>
                    <a:lstStyle/>
                    <a:p>
                      <a:pPr marL="285750" indent="-285750">
                        <a:buFont typeface="Arial" panose="020B0604020202020204" pitchFamily="34" charset="0"/>
                        <a:buChar char="•"/>
                      </a:pPr>
                      <a:r>
                        <a:rPr lang="en-US" sz="2800" dirty="0"/>
                        <a:t>Accountability</a:t>
                      </a:r>
                    </a:p>
                    <a:p>
                      <a:pPr marL="285750" indent="-285750">
                        <a:buFont typeface="Arial" panose="020B0604020202020204" pitchFamily="34" charset="0"/>
                        <a:buChar char="•"/>
                      </a:pPr>
                      <a:r>
                        <a:rPr lang="en-US" sz="2800" dirty="0"/>
                        <a:t>Access to the full range of providers and birthing support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Insurance Coverage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An adequate funding structure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Robust focus on social drivers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dirty="0"/>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p>
                  </a:txBody>
                  <a:tcPr/>
                </a:tc>
                <a:extLst>
                  <a:ext uri="{0D108BD9-81ED-4DB2-BD59-A6C34878D82A}">
                    <a16:rowId xmlns:a16="http://schemas.microsoft.com/office/drawing/2014/main" val="4064760140"/>
                  </a:ext>
                </a:extLst>
              </a:tr>
            </a:tbl>
          </a:graphicData>
        </a:graphic>
      </p:graphicFrame>
    </p:spTree>
    <p:extLst>
      <p:ext uri="{BB962C8B-B14F-4D97-AF65-F5344CB8AC3E}">
        <p14:creationId xmlns:p14="http://schemas.microsoft.com/office/powerpoint/2010/main" val="4196312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6" name="Rectangle 15">
            <a:extLst>
              <a:ext uri="{FF2B5EF4-FFF2-40B4-BE49-F238E27FC236}">
                <a16:creationId xmlns:a16="http://schemas.microsoft.com/office/drawing/2014/main" id="{34BFB7C5-23B6-4047-BF5E-F9EEBB437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7DA931-62D6-4B32-9103-84C0960AE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20" y="457200"/>
            <a:ext cx="6248454"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9E454C2-EE37-B70D-B9CE-9C1F17DAB6FF}"/>
              </a:ext>
            </a:extLst>
          </p:cNvPr>
          <p:cNvSpPr>
            <a:spLocks noGrp="1"/>
          </p:cNvSpPr>
          <p:nvPr>
            <p:ph type="title"/>
          </p:nvPr>
        </p:nvSpPr>
        <p:spPr>
          <a:xfrm>
            <a:off x="2156346" y="849745"/>
            <a:ext cx="5526993" cy="4745836"/>
          </a:xfrm>
        </p:spPr>
        <p:txBody>
          <a:bodyPr vert="horz" lIns="91440" tIns="45720" rIns="91440" bIns="45720" rtlCol="0" anchor="ctr">
            <a:normAutofit/>
          </a:bodyPr>
          <a:lstStyle/>
          <a:p>
            <a:r>
              <a:rPr lang="en-US" sz="6000" dirty="0">
                <a:solidFill>
                  <a:srgbClr val="FFFFFF"/>
                </a:solidFill>
              </a:rPr>
              <a:t>Thank you!</a:t>
            </a:r>
          </a:p>
        </p:txBody>
      </p:sp>
      <p:sp>
        <p:nvSpPr>
          <p:cNvPr id="20" name="Rectangle 19">
            <a:extLst>
              <a:ext uri="{FF2B5EF4-FFF2-40B4-BE49-F238E27FC236}">
                <a16:creationId xmlns:a16="http://schemas.microsoft.com/office/drawing/2014/main" id="{4695E140-9B6E-43E9-B17E-CDFE3FCA8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453642"/>
            <a:ext cx="3615595" cy="586329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FBC3CD9F-A361-4496-A6E0-24338B2A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13661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1BD1-5B19-17EC-B7E3-5590959193E5}"/>
              </a:ext>
            </a:extLst>
          </p:cNvPr>
          <p:cNvSpPr>
            <a:spLocks noGrp="1"/>
          </p:cNvSpPr>
          <p:nvPr>
            <p:ph type="title"/>
          </p:nvPr>
        </p:nvSpPr>
        <p:spPr/>
        <p:txBody>
          <a:bodyPr>
            <a:normAutofit/>
          </a:bodyPr>
          <a:lstStyle/>
          <a:p>
            <a:r>
              <a:rPr lang="en-US" sz="4400" dirty="0"/>
              <a:t>Related Publications</a:t>
            </a:r>
          </a:p>
        </p:txBody>
      </p:sp>
      <p:sp>
        <p:nvSpPr>
          <p:cNvPr id="3" name="Content Placeholder 2">
            <a:extLst>
              <a:ext uri="{FF2B5EF4-FFF2-40B4-BE49-F238E27FC236}">
                <a16:creationId xmlns:a16="http://schemas.microsoft.com/office/drawing/2014/main" id="{FA1ACD28-3B0C-3E95-D0EB-AAE01B4F46AA}"/>
              </a:ext>
            </a:extLst>
          </p:cNvPr>
          <p:cNvSpPr>
            <a:spLocks noGrp="1"/>
          </p:cNvSpPr>
          <p:nvPr>
            <p:ph idx="1"/>
          </p:nvPr>
        </p:nvSpPr>
        <p:spPr/>
        <p:txBody>
          <a:bodyPr>
            <a:normAutofit/>
          </a:bodyPr>
          <a:lstStyle/>
          <a:p>
            <a:r>
              <a:rPr lang="en-US" sz="3600" i="1" dirty="0"/>
              <a:t>Regulating for Birth Justice</a:t>
            </a:r>
            <a:r>
              <a:rPr lang="en-US" sz="3600" dirty="0"/>
              <a:t>, 29 Lewis &amp; Clark L. Rev. 649 (2026).</a:t>
            </a:r>
          </a:p>
          <a:p>
            <a:r>
              <a:rPr lang="en-US" sz="3600" i="1" dirty="0"/>
              <a:t>Birth Justice Lawyering</a:t>
            </a:r>
            <a:r>
              <a:rPr lang="en-US" sz="3600" dirty="0"/>
              <a:t>, Loyola Chicago University Annals of Health Law &amp; Life Sciences (forthcoming Summer 2026).</a:t>
            </a:r>
          </a:p>
        </p:txBody>
      </p:sp>
    </p:spTree>
    <p:extLst>
      <p:ext uri="{BB962C8B-B14F-4D97-AF65-F5344CB8AC3E}">
        <p14:creationId xmlns:p14="http://schemas.microsoft.com/office/powerpoint/2010/main" val="328920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D7F4-DF89-CBA8-0929-962868415FC9}"/>
              </a:ext>
            </a:extLst>
          </p:cNvPr>
          <p:cNvSpPr>
            <a:spLocks noGrp="1"/>
          </p:cNvSpPr>
          <p:nvPr>
            <p:ph type="title"/>
          </p:nvPr>
        </p:nvSpPr>
        <p:spPr/>
        <p:txBody>
          <a:bodyPr>
            <a:normAutofit/>
          </a:bodyPr>
          <a:lstStyle/>
          <a:p>
            <a:r>
              <a:rPr lang="en-US" sz="5400" dirty="0"/>
              <a:t>Movement Building</a:t>
            </a:r>
          </a:p>
        </p:txBody>
      </p:sp>
    </p:spTree>
    <p:extLst>
      <p:ext uri="{BB962C8B-B14F-4D97-AF65-F5344CB8AC3E}">
        <p14:creationId xmlns:p14="http://schemas.microsoft.com/office/powerpoint/2010/main" val="1661491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4F70134-6950-4AE4-964E-6F00549D3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EFFCCDB-505A-43A4-AE0D-3E230F603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14407"/>
            <a:ext cx="7507794" cy="57807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B72E57F-3766-5C7B-9BF6-86F2457879AF}"/>
              </a:ext>
            </a:extLst>
          </p:cNvPr>
          <p:cNvSpPr>
            <a:spLocks noGrp="1"/>
          </p:cNvSpPr>
          <p:nvPr>
            <p:ph type="title"/>
          </p:nvPr>
        </p:nvSpPr>
        <p:spPr>
          <a:xfrm>
            <a:off x="4401849" y="859493"/>
            <a:ext cx="7208958" cy="1013800"/>
          </a:xfrm>
        </p:spPr>
        <p:txBody>
          <a:bodyPr>
            <a:normAutofit/>
          </a:bodyPr>
          <a:lstStyle/>
          <a:p>
            <a:r>
              <a:rPr lang="en-US" sz="4000" dirty="0">
                <a:solidFill>
                  <a:srgbClr val="FFFFFF"/>
                </a:solidFill>
              </a:rPr>
              <a:t>Movement Her-story</a:t>
            </a:r>
          </a:p>
        </p:txBody>
      </p:sp>
      <p:sp>
        <p:nvSpPr>
          <p:cNvPr id="28" name="Rectangle 27">
            <a:extLst>
              <a:ext uri="{FF2B5EF4-FFF2-40B4-BE49-F238E27FC236}">
                <a16:creationId xmlns:a16="http://schemas.microsoft.com/office/drawing/2014/main" id="{42835674-1537-41A7-AE0A-8A909BDD5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94DCB9C6-AA01-47E0-9A86-F91BDD171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0E9FD230-E508-453F-9185-96C945771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DF9D012A-EDCB-4157-B8DA-1C425D9FE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643" y="641102"/>
            <a:ext cx="3695019" cy="1834053"/>
          </a:xfrm>
          <a:prstGeom prst="rect">
            <a:avLst/>
          </a:prstGeom>
          <a:noFill/>
          <a:ln w="1270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holding a baby&#10;&#10;AI-generated content may be incorrect.">
            <a:extLst>
              <a:ext uri="{FF2B5EF4-FFF2-40B4-BE49-F238E27FC236}">
                <a16:creationId xmlns:a16="http://schemas.microsoft.com/office/drawing/2014/main" id="{A6BA5021-BD7F-B9DD-D604-6319BE648681}"/>
              </a:ext>
            </a:extLst>
          </p:cNvPr>
          <p:cNvPicPr>
            <a:picLocks noChangeAspect="1"/>
          </p:cNvPicPr>
          <p:nvPr/>
        </p:nvPicPr>
        <p:blipFill>
          <a:blip r:embed="rId2"/>
          <a:stretch>
            <a:fillRect/>
          </a:stretch>
        </p:blipFill>
        <p:spPr>
          <a:xfrm>
            <a:off x="912743" y="4734086"/>
            <a:ext cx="2416344" cy="1492093"/>
          </a:xfrm>
          <a:prstGeom prst="rect">
            <a:avLst/>
          </a:prstGeom>
        </p:spPr>
      </p:pic>
      <p:sp>
        <p:nvSpPr>
          <p:cNvPr id="36" name="Rectangle 35">
            <a:extLst>
              <a:ext uri="{FF2B5EF4-FFF2-40B4-BE49-F238E27FC236}">
                <a16:creationId xmlns:a16="http://schemas.microsoft.com/office/drawing/2014/main" id="{D731E598-F84A-41D4-873C-1BA1A3967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172" y="2587223"/>
            <a:ext cx="3695019" cy="1834053"/>
          </a:xfrm>
          <a:prstGeom prst="rect">
            <a:avLst/>
          </a:prstGeom>
          <a:noFill/>
          <a:ln w="1270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women sitting at a podium&#10;&#10;AI-generated content may be incorrect.">
            <a:extLst>
              <a:ext uri="{FF2B5EF4-FFF2-40B4-BE49-F238E27FC236}">
                <a16:creationId xmlns:a16="http://schemas.microsoft.com/office/drawing/2014/main" id="{363952FE-AB75-BB8B-BBEB-86AD20948E22}"/>
              </a:ext>
            </a:extLst>
          </p:cNvPr>
          <p:cNvPicPr>
            <a:picLocks noChangeAspect="1"/>
          </p:cNvPicPr>
          <p:nvPr/>
        </p:nvPicPr>
        <p:blipFill>
          <a:blip r:embed="rId3"/>
          <a:stretch>
            <a:fillRect/>
          </a:stretch>
        </p:blipFill>
        <p:spPr>
          <a:xfrm>
            <a:off x="879516" y="2711243"/>
            <a:ext cx="2815272" cy="1492094"/>
          </a:xfrm>
          <a:prstGeom prst="rect">
            <a:avLst/>
          </a:prstGeom>
        </p:spPr>
      </p:pic>
      <p:pic>
        <p:nvPicPr>
          <p:cNvPr id="8" name="Picture 7" descr="A blurry image of a person&#10;&#10;AI-generated content may be incorrect.">
            <a:extLst>
              <a:ext uri="{FF2B5EF4-FFF2-40B4-BE49-F238E27FC236}">
                <a16:creationId xmlns:a16="http://schemas.microsoft.com/office/drawing/2014/main" id="{76676299-445C-1E69-E3A1-4476CD3694A3}"/>
              </a:ext>
            </a:extLst>
          </p:cNvPr>
          <p:cNvPicPr>
            <a:picLocks noChangeAspect="1"/>
          </p:cNvPicPr>
          <p:nvPr/>
        </p:nvPicPr>
        <p:blipFill>
          <a:blip r:embed="rId4"/>
          <a:stretch>
            <a:fillRect/>
          </a:stretch>
        </p:blipFill>
        <p:spPr>
          <a:xfrm>
            <a:off x="622477" y="747969"/>
            <a:ext cx="3342405" cy="1428878"/>
          </a:xfrm>
          <a:prstGeom prst="rect">
            <a:avLst/>
          </a:prstGeom>
        </p:spPr>
      </p:pic>
      <p:sp>
        <p:nvSpPr>
          <p:cNvPr id="3" name="Content Placeholder 2">
            <a:extLst>
              <a:ext uri="{FF2B5EF4-FFF2-40B4-BE49-F238E27FC236}">
                <a16:creationId xmlns:a16="http://schemas.microsoft.com/office/drawing/2014/main" id="{5AD0F31A-4AA3-D64B-FAE1-AC0B858E8E42}"/>
              </a:ext>
            </a:extLst>
          </p:cNvPr>
          <p:cNvSpPr>
            <a:spLocks noGrp="1"/>
          </p:cNvSpPr>
          <p:nvPr>
            <p:ph idx="1"/>
          </p:nvPr>
        </p:nvSpPr>
        <p:spPr>
          <a:xfrm>
            <a:off x="4437668" y="1694359"/>
            <a:ext cx="7208957" cy="4045683"/>
          </a:xfrm>
        </p:spPr>
        <p:txBody>
          <a:bodyPr>
            <a:normAutofit/>
          </a:bodyPr>
          <a:lstStyle/>
          <a:p>
            <a:r>
              <a:rPr lang="en-US" sz="3200" dirty="0">
                <a:solidFill>
                  <a:srgbClr val="FFFFFF"/>
                </a:solidFill>
              </a:rPr>
              <a:t>Mothers, Pregnant and Birthing People</a:t>
            </a:r>
          </a:p>
          <a:p>
            <a:r>
              <a:rPr lang="en-US" sz="3200" dirty="0">
                <a:solidFill>
                  <a:srgbClr val="FFFFFF"/>
                </a:solidFill>
              </a:rPr>
              <a:t>Midwives and Doulas</a:t>
            </a:r>
          </a:p>
          <a:p>
            <a:r>
              <a:rPr lang="en-US" sz="3200" dirty="0">
                <a:solidFill>
                  <a:srgbClr val="FFFFFF"/>
                </a:solidFill>
              </a:rPr>
              <a:t>Community-Based and Supporting Coalitions</a:t>
            </a:r>
          </a:p>
          <a:p>
            <a:r>
              <a:rPr lang="en-US" sz="3200" dirty="0">
                <a:solidFill>
                  <a:srgbClr val="FFFFFF"/>
                </a:solidFill>
              </a:rPr>
              <a:t>Funders</a:t>
            </a:r>
          </a:p>
        </p:txBody>
      </p:sp>
      <p:sp>
        <p:nvSpPr>
          <p:cNvPr id="38" name="Rectangle 37">
            <a:extLst>
              <a:ext uri="{FF2B5EF4-FFF2-40B4-BE49-F238E27FC236}">
                <a16:creationId xmlns:a16="http://schemas.microsoft.com/office/drawing/2014/main" id="{0DEEFEFF-3F55-4B78-B0EC-F6326827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171" y="4561134"/>
            <a:ext cx="3695019" cy="1834053"/>
          </a:xfrm>
          <a:prstGeom prst="rect">
            <a:avLst/>
          </a:prstGeom>
          <a:noFill/>
          <a:ln w="1270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20696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438F1-26CC-1C78-A64C-FFCD86725570}"/>
              </a:ext>
            </a:extLst>
          </p:cNvPr>
          <p:cNvSpPr>
            <a:spLocks noGrp="1"/>
          </p:cNvSpPr>
          <p:nvPr>
            <p:ph type="title"/>
          </p:nvPr>
        </p:nvSpPr>
        <p:spPr>
          <a:xfrm>
            <a:off x="1426144" y="5204423"/>
            <a:ext cx="4909445" cy="689514"/>
          </a:xfrm>
        </p:spPr>
        <p:txBody>
          <a:bodyPr/>
          <a:lstStyle/>
          <a:p>
            <a:r>
              <a:rPr lang="en-US" dirty="0"/>
              <a:t> </a:t>
            </a:r>
            <a:r>
              <a:rPr lang="en-US" sz="3200" dirty="0">
                <a:solidFill>
                  <a:schemeClr val="bg1"/>
                </a:solidFill>
              </a:rPr>
              <a:t>- Pregnancy Justice</a:t>
            </a:r>
            <a:endParaRPr lang="en-US" dirty="0"/>
          </a:p>
        </p:txBody>
      </p:sp>
      <p:sp>
        <p:nvSpPr>
          <p:cNvPr id="3" name="Content Placeholder 2">
            <a:extLst>
              <a:ext uri="{FF2B5EF4-FFF2-40B4-BE49-F238E27FC236}">
                <a16:creationId xmlns:a16="http://schemas.microsoft.com/office/drawing/2014/main" id="{FD2CBB86-ACDD-0506-F86F-27C87F8C60F9}"/>
              </a:ext>
            </a:extLst>
          </p:cNvPr>
          <p:cNvSpPr>
            <a:spLocks noGrp="1"/>
          </p:cNvSpPr>
          <p:nvPr>
            <p:ph idx="1"/>
          </p:nvPr>
        </p:nvSpPr>
        <p:spPr/>
        <p:txBody>
          <a:bodyPr>
            <a:normAutofit/>
          </a:bodyPr>
          <a:lstStyle/>
          <a:p>
            <a:pPr marL="0" indent="0">
              <a:buNone/>
            </a:pPr>
            <a:r>
              <a:rPr lang="en-US" sz="3600" dirty="0"/>
              <a:t>“[We] seek to ensure that ‘birth justice’ is fully incorporated into the reproductive justice movement. This occurs when the goals of reproductive justice fully address and incorporate not only women’s ability to make decisions about whether and when to have children, but also about how they are treated during the critical times of labor and childbirth.”</a:t>
            </a:r>
          </a:p>
        </p:txBody>
      </p:sp>
      <p:sp>
        <p:nvSpPr>
          <p:cNvPr id="4" name="Text Placeholder 3">
            <a:extLst>
              <a:ext uri="{FF2B5EF4-FFF2-40B4-BE49-F238E27FC236}">
                <a16:creationId xmlns:a16="http://schemas.microsoft.com/office/drawing/2014/main" id="{4C2292FF-677B-E9A0-5B8E-A7BF59E07D20}"/>
              </a:ext>
            </a:extLst>
          </p:cNvPr>
          <p:cNvSpPr>
            <a:spLocks noGrp="1"/>
          </p:cNvSpPr>
          <p:nvPr>
            <p:ph type="body" sz="half" idx="2"/>
          </p:nvPr>
        </p:nvSpPr>
        <p:spPr>
          <a:xfrm>
            <a:off x="5046563" y="5389618"/>
            <a:ext cx="6402202" cy="689515"/>
          </a:xfrm>
        </p:spPr>
        <p:txBody>
          <a:bodyPr>
            <a:noAutofit/>
          </a:bodyPr>
          <a:lstStyle/>
          <a:p>
            <a:r>
              <a:rPr lang="en-US" sz="3200" dirty="0"/>
              <a:t>(formerly National Advocates for Pregnant Women)</a:t>
            </a:r>
          </a:p>
        </p:txBody>
      </p:sp>
    </p:spTree>
    <p:extLst>
      <p:ext uri="{BB962C8B-B14F-4D97-AF65-F5344CB8AC3E}">
        <p14:creationId xmlns:p14="http://schemas.microsoft.com/office/powerpoint/2010/main" val="4040746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F0035-FF0E-1CD0-C9A1-508708D8A9B6}"/>
              </a:ext>
            </a:extLst>
          </p:cNvPr>
          <p:cNvSpPr>
            <a:spLocks noGrp="1"/>
          </p:cNvSpPr>
          <p:nvPr>
            <p:ph type="title"/>
          </p:nvPr>
        </p:nvSpPr>
        <p:spPr/>
        <p:txBody>
          <a:bodyPr>
            <a:normAutofit/>
          </a:bodyPr>
          <a:lstStyle/>
          <a:p>
            <a:r>
              <a:rPr lang="en-US" sz="4400" dirty="0"/>
              <a:t>Other Movements</a:t>
            </a:r>
          </a:p>
        </p:txBody>
      </p:sp>
      <p:sp>
        <p:nvSpPr>
          <p:cNvPr id="3" name="Content Placeholder 2">
            <a:extLst>
              <a:ext uri="{FF2B5EF4-FFF2-40B4-BE49-F238E27FC236}">
                <a16:creationId xmlns:a16="http://schemas.microsoft.com/office/drawing/2014/main" id="{BED14959-CA3A-1492-3B1D-A7DB166F2342}"/>
              </a:ext>
            </a:extLst>
          </p:cNvPr>
          <p:cNvSpPr>
            <a:spLocks noGrp="1"/>
          </p:cNvSpPr>
          <p:nvPr>
            <p:ph idx="1"/>
          </p:nvPr>
        </p:nvSpPr>
        <p:spPr/>
        <p:txBody>
          <a:bodyPr>
            <a:normAutofit/>
          </a:bodyPr>
          <a:lstStyle/>
          <a:p>
            <a:r>
              <a:rPr lang="en-US" sz="4000" dirty="0"/>
              <a:t>Reproductive Justice</a:t>
            </a:r>
          </a:p>
          <a:p>
            <a:r>
              <a:rPr lang="en-US" sz="4000" dirty="0"/>
              <a:t>Maternal-Child Health</a:t>
            </a:r>
          </a:p>
          <a:p>
            <a:r>
              <a:rPr lang="en-US" sz="4000" dirty="0"/>
              <a:t>Pronatalism</a:t>
            </a:r>
          </a:p>
        </p:txBody>
      </p:sp>
    </p:spTree>
    <p:extLst>
      <p:ext uri="{BB962C8B-B14F-4D97-AF65-F5344CB8AC3E}">
        <p14:creationId xmlns:p14="http://schemas.microsoft.com/office/powerpoint/2010/main" val="4068835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2D94-4625-875C-9D04-A89FB6F23B06}"/>
              </a:ext>
            </a:extLst>
          </p:cNvPr>
          <p:cNvSpPr>
            <a:spLocks noGrp="1"/>
          </p:cNvSpPr>
          <p:nvPr>
            <p:ph type="title"/>
          </p:nvPr>
        </p:nvSpPr>
        <p:spPr/>
        <p:txBody>
          <a:bodyPr>
            <a:normAutofit/>
          </a:bodyPr>
          <a:lstStyle/>
          <a:p>
            <a:r>
              <a:rPr lang="en-US" sz="5400" dirty="0"/>
              <a:t>Birth Justice in Practice</a:t>
            </a:r>
          </a:p>
        </p:txBody>
      </p:sp>
      <p:sp>
        <p:nvSpPr>
          <p:cNvPr id="3" name="Text Placeholder 2">
            <a:extLst>
              <a:ext uri="{FF2B5EF4-FFF2-40B4-BE49-F238E27FC236}">
                <a16:creationId xmlns:a16="http://schemas.microsoft.com/office/drawing/2014/main" id="{BB8E78DA-86AA-FB75-D5CD-DC64EABBABC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48901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D189EFD-ECF9-CF87-C137-25CDF83A6A03}"/>
              </a:ext>
            </a:extLst>
          </p:cNvPr>
          <p:cNvSpPr>
            <a:spLocks noGrp="1"/>
          </p:cNvSpPr>
          <p:nvPr>
            <p:ph type="title"/>
          </p:nvPr>
        </p:nvSpPr>
        <p:spPr>
          <a:xfrm>
            <a:off x="874283" y="5339078"/>
            <a:ext cx="4968489" cy="1013800"/>
          </a:xfrm>
        </p:spPr>
        <p:txBody>
          <a:bodyPr vert="horz" lIns="91440" tIns="45720" rIns="91440" bIns="45720" rtlCol="0" anchor="b">
            <a:normAutofit/>
          </a:bodyPr>
          <a:lstStyle/>
          <a:p>
            <a:r>
              <a:rPr lang="en-US" sz="2800" dirty="0">
                <a:solidFill>
                  <a:srgbClr val="FFFFFF"/>
                </a:solidFill>
              </a:rPr>
              <a:t> -  Southern Birth Justice</a:t>
            </a:r>
            <a:br>
              <a:rPr lang="en-US" sz="2800" dirty="0">
                <a:solidFill>
                  <a:srgbClr val="FFFFFF"/>
                </a:solidFill>
              </a:rPr>
            </a:br>
            <a:endParaRPr lang="en-US" sz="2800" dirty="0">
              <a:solidFill>
                <a:srgbClr val="FFFFFF"/>
              </a:solidFill>
            </a:endParaRPr>
          </a:p>
        </p:txBody>
      </p:sp>
      <p:sp>
        <p:nvSpPr>
          <p:cNvPr id="23" name="Rectangle 22">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4C8F5F9-FD92-F62A-CE2D-AB4395668920}"/>
              </a:ext>
            </a:extLst>
          </p:cNvPr>
          <p:cNvSpPr>
            <a:spLocks noGrp="1"/>
          </p:cNvSpPr>
          <p:nvPr>
            <p:ph idx="1"/>
          </p:nvPr>
        </p:nvSpPr>
        <p:spPr>
          <a:xfrm>
            <a:off x="750722" y="888228"/>
            <a:ext cx="4884180" cy="4632895"/>
          </a:xfrm>
        </p:spPr>
        <p:txBody>
          <a:bodyPr vert="horz" lIns="91440" tIns="45720" rIns="91440" bIns="45720" rtlCol="0" anchor="ctr">
            <a:normAutofit fontScale="92500" lnSpcReduction="20000"/>
          </a:bodyPr>
          <a:lstStyle/>
          <a:p>
            <a:pPr marL="0" indent="0">
              <a:buNone/>
            </a:pPr>
            <a:r>
              <a:rPr lang="en-US" dirty="0">
                <a:solidFill>
                  <a:srgbClr val="FFFFFF"/>
                </a:solidFill>
              </a:rPr>
              <a:t>“</a:t>
            </a:r>
            <a:r>
              <a:rPr lang="en-US" sz="2800" dirty="0">
                <a:solidFill>
                  <a:srgbClr val="FFFFFF"/>
                </a:solidFill>
              </a:rPr>
              <a:t>Birth Justice includes the right to choose when, where, how, and with whom to birth, including access to traditional and indigenous healers, such as midwives and other birth workers, and the right to breastfeeding support. The complete range of pregnancy, labor, and birth options should be available to everyone as an integral part of reproductive justice. These are our rights as mothers and parents. ”</a:t>
            </a:r>
          </a:p>
          <a:p>
            <a:endParaRPr lang="en-US" dirty="0">
              <a:solidFill>
                <a:srgbClr val="FFFFFF"/>
              </a:solidFill>
            </a:endParaRPr>
          </a:p>
        </p:txBody>
      </p:sp>
      <p:pic>
        <p:nvPicPr>
          <p:cNvPr id="6" name="Picture 5" descr="A screenshot of a screenshot of a cell phone&#10;&#10;AI-generated content may be incorrect.">
            <a:extLst>
              <a:ext uri="{FF2B5EF4-FFF2-40B4-BE49-F238E27FC236}">
                <a16:creationId xmlns:a16="http://schemas.microsoft.com/office/drawing/2014/main" id="{D8F176F8-D813-0B2B-1474-E2414EB2E2A5}"/>
              </a:ext>
            </a:extLst>
          </p:cNvPr>
          <p:cNvPicPr>
            <a:picLocks noChangeAspect="1"/>
          </p:cNvPicPr>
          <p:nvPr/>
        </p:nvPicPr>
        <p:blipFill>
          <a:blip r:embed="rId2"/>
          <a:stretch>
            <a:fillRect/>
          </a:stretch>
        </p:blipFill>
        <p:spPr>
          <a:xfrm>
            <a:off x="6468084" y="1031600"/>
            <a:ext cx="5248874" cy="5091407"/>
          </a:xfrm>
          <a:prstGeom prst="rect">
            <a:avLst/>
          </a:prstGeom>
        </p:spPr>
      </p:pic>
    </p:spTree>
    <p:extLst>
      <p:ext uri="{BB962C8B-B14F-4D97-AF65-F5344CB8AC3E}">
        <p14:creationId xmlns:p14="http://schemas.microsoft.com/office/powerpoint/2010/main" val="369340932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2866B-8CCD-6B25-BF9E-E30E63D87BBB}"/>
              </a:ext>
            </a:extLst>
          </p:cNvPr>
          <p:cNvSpPr>
            <a:spLocks noGrp="1"/>
          </p:cNvSpPr>
          <p:nvPr>
            <p:ph type="title"/>
          </p:nvPr>
        </p:nvSpPr>
        <p:spPr>
          <a:xfrm>
            <a:off x="3055716" y="5567286"/>
            <a:ext cx="8495818" cy="689514"/>
          </a:xfrm>
        </p:spPr>
        <p:txBody>
          <a:bodyPr>
            <a:noAutofit/>
          </a:bodyPr>
          <a:lstStyle/>
          <a:p>
            <a:r>
              <a:rPr lang="en-US" sz="4000" dirty="0">
                <a:solidFill>
                  <a:schemeClr val="bg1"/>
                </a:solidFill>
              </a:rPr>
              <a:t> - Birth Justice Association</a:t>
            </a:r>
          </a:p>
        </p:txBody>
      </p:sp>
      <p:pic>
        <p:nvPicPr>
          <p:cNvPr id="6" name="Content Placeholder 5" descr="A diagram of a health care system&#10;&#10;AI-generated content may be incorrect.">
            <a:extLst>
              <a:ext uri="{FF2B5EF4-FFF2-40B4-BE49-F238E27FC236}">
                <a16:creationId xmlns:a16="http://schemas.microsoft.com/office/drawing/2014/main" id="{6871E99D-F0AC-6076-0215-36150CE253CD}"/>
              </a:ext>
            </a:extLst>
          </p:cNvPr>
          <p:cNvPicPr>
            <a:picLocks noGrp="1" noChangeAspect="1"/>
          </p:cNvPicPr>
          <p:nvPr>
            <p:ph idx="1"/>
          </p:nvPr>
        </p:nvPicPr>
        <p:blipFill>
          <a:blip r:embed="rId2"/>
          <a:stretch>
            <a:fillRect/>
          </a:stretch>
        </p:blipFill>
        <p:spPr>
          <a:xfrm>
            <a:off x="868101" y="601199"/>
            <a:ext cx="9942653" cy="4421743"/>
          </a:xfrm>
        </p:spPr>
      </p:pic>
    </p:spTree>
    <p:extLst>
      <p:ext uri="{BB962C8B-B14F-4D97-AF65-F5344CB8AC3E}">
        <p14:creationId xmlns:p14="http://schemas.microsoft.com/office/powerpoint/2010/main" val="58837393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02ac0c07-b75f-46bf-9b13-3630ba94bb69}" enabled="0" method="" siteId="{02ac0c07-b75f-46bf-9b13-3630ba94bb69}" removed="1"/>
</clbl:labelList>
</file>

<file path=docProps/app.xml><?xml version="1.0" encoding="utf-8"?>
<Properties xmlns="http://schemas.openxmlformats.org/officeDocument/2006/extended-properties" xmlns:vt="http://schemas.openxmlformats.org/officeDocument/2006/docPropsVTypes">
  <Template>Dividend</Template>
  <TotalTime>8815</TotalTime>
  <Words>593</Words>
  <Application>Microsoft Office PowerPoint</Application>
  <PresentationFormat>Widescreen</PresentationFormat>
  <Paragraphs>101</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Arial</vt:lpstr>
      <vt:lpstr>Gill Sans MT</vt:lpstr>
      <vt:lpstr>Wingdings 2</vt:lpstr>
      <vt:lpstr>Dividend</vt:lpstr>
      <vt:lpstr>Birth Justice Lawyering</vt:lpstr>
      <vt:lpstr>Related Publications</vt:lpstr>
      <vt:lpstr>Movement Building</vt:lpstr>
      <vt:lpstr>Movement Her-story</vt:lpstr>
      <vt:lpstr> - Pregnancy Justice</vt:lpstr>
      <vt:lpstr>Other Movements</vt:lpstr>
      <vt:lpstr>Birth Justice in Practice</vt:lpstr>
      <vt:lpstr> -  Southern Birth Justice </vt:lpstr>
      <vt:lpstr> - Birth Justice Association</vt:lpstr>
      <vt:lpstr>PowerPoint Presentation</vt:lpstr>
      <vt:lpstr>Birth Justice in Action</vt:lpstr>
      <vt:lpstr>Movement Lawyering</vt:lpstr>
      <vt:lpstr>An Analysis of Federal  Maternal Health Legislation</vt:lpstr>
      <vt:lpstr>PMDA &amp; IAMCA</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Fieldsallsbrook, Jamille</dc:creator>
  <cp:lastModifiedBy>Fieldsallsbrook, Jamille</cp:lastModifiedBy>
  <cp:revision>11</cp:revision>
  <dcterms:created xsi:type="dcterms:W3CDTF">2025-10-11T14:24:13Z</dcterms:created>
  <dcterms:modified xsi:type="dcterms:W3CDTF">2026-06-02T21:48:55Z</dcterms:modified>
</cp:coreProperties>
</file>