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53" r:id="rId5"/>
  </p:sldMasterIdLst>
  <p:notesMasterIdLst>
    <p:notesMasterId r:id="rId16"/>
  </p:notesMasterIdLst>
  <p:sldIdLst>
    <p:sldId id="256" r:id="rId6"/>
    <p:sldId id="257" r:id="rId7"/>
    <p:sldId id="264" r:id="rId8"/>
    <p:sldId id="265" r:id="rId9"/>
    <p:sldId id="266" r:id="rId10"/>
    <p:sldId id="267" r:id="rId11"/>
    <p:sldId id="268" r:id="rId12"/>
    <p:sldId id="263" r:id="rId13"/>
    <p:sldId id="269" r:id="rId14"/>
    <p:sldId id="270" r:id="rId15"/>
  </p:sldIdLst>
  <p:sldSz cx="9144000" cy="6858000" type="screen4x3"/>
  <p:notesSz cx="6858000" cy="9144000"/>
  <p:embeddedFontLst>
    <p:embeddedFont>
      <p:font typeface="Encode Sans" panose="020B0604020202020204" charset="0"/>
      <p:regular r:id="rId17"/>
      <p:bold r:id="rId18"/>
    </p:embeddedFont>
    <p:embeddedFont>
      <p:font typeface="Encode Sans Black" panose="020B0604020202020204" charset="0"/>
      <p:bold r:id="rId19"/>
    </p:embeddedFont>
    <p:embeddedFont>
      <p:font typeface="Merriweather Sans" pitchFamily="2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Open Sans Light" panose="020B0306030504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jeyeMLHXBJ061qNG5xkC+GW2zc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033B0-ED62-AF47-9677-198E85605828}" v="4260" dt="2026-05-10T14:40:36.7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/>
    <p:restoredTop sz="94690"/>
  </p:normalViewPr>
  <p:slideViewPr>
    <p:cSldViewPr snapToGrid="0">
      <p:cViewPr varScale="1">
        <p:scale>
          <a:sx n="67" d="100"/>
          <a:sy n="67" d="100"/>
        </p:scale>
        <p:origin x="1233" y="51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customschemas.google.com/relationships/presentationmetadata" Target="metadata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2dfdaf8083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" name="Google Shape;79;g32dfdaf8083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>
          <a:extLst>
            <a:ext uri="{FF2B5EF4-FFF2-40B4-BE49-F238E27FC236}">
              <a16:creationId xmlns:a16="http://schemas.microsoft.com/office/drawing/2014/main" id="{1D490FE9-5C9A-0574-2921-E17DFD783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2dfdaf8083_0_42:notes">
            <a:extLst>
              <a:ext uri="{FF2B5EF4-FFF2-40B4-BE49-F238E27FC236}">
                <a16:creationId xmlns:a16="http://schemas.microsoft.com/office/drawing/2014/main" id="{F01EB6FD-3C01-3C4B-AF01-F7DEBABC60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" name="Google Shape;79;g32dfdaf8083_0_42:notes">
            <a:extLst>
              <a:ext uri="{FF2B5EF4-FFF2-40B4-BE49-F238E27FC236}">
                <a16:creationId xmlns:a16="http://schemas.microsoft.com/office/drawing/2014/main" id="{25100DED-B760-3EEB-D471-EB6413544C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48363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>
          <a:extLst>
            <a:ext uri="{FF2B5EF4-FFF2-40B4-BE49-F238E27FC236}">
              <a16:creationId xmlns:a16="http://schemas.microsoft.com/office/drawing/2014/main" id="{087E580B-1712-65AD-F0B3-9EA322D63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2dfdaf8083_0_42:notes">
            <a:extLst>
              <a:ext uri="{FF2B5EF4-FFF2-40B4-BE49-F238E27FC236}">
                <a16:creationId xmlns:a16="http://schemas.microsoft.com/office/drawing/2014/main" id="{2A8DB583-C912-B41A-294F-913FEF7A09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Image: https://www.13newsnow.com/article/life/food/food-pyramid-history-what-happened-to-it/291-c65333a0-719f-4cce-8d33-e9b5cc46704e </a:t>
            </a:r>
            <a:endParaRPr dirty="0"/>
          </a:p>
        </p:txBody>
      </p:sp>
      <p:sp>
        <p:nvSpPr>
          <p:cNvPr id="79" name="Google Shape;79;g32dfdaf8083_0_42:notes">
            <a:extLst>
              <a:ext uri="{FF2B5EF4-FFF2-40B4-BE49-F238E27FC236}">
                <a16:creationId xmlns:a16="http://schemas.microsoft.com/office/drawing/2014/main" id="{C6BC1581-722A-578C-A3E4-EFD0BFC378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89046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>
          <a:extLst>
            <a:ext uri="{FF2B5EF4-FFF2-40B4-BE49-F238E27FC236}">
              <a16:creationId xmlns:a16="http://schemas.microsoft.com/office/drawing/2014/main" id="{0E883906-0968-9369-BD5E-8E197E696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2dfdaf8083_0_42:notes">
            <a:extLst>
              <a:ext uri="{FF2B5EF4-FFF2-40B4-BE49-F238E27FC236}">
                <a16:creationId xmlns:a16="http://schemas.microsoft.com/office/drawing/2014/main" id="{DB99E002-FD6A-25EE-DA46-32F2A2EDDC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Image: https://</a:t>
            </a:r>
            <a:r>
              <a:rPr lang="en-US" dirty="0" err="1"/>
              <a:t>www.istockphoto.com</a:t>
            </a:r>
            <a:r>
              <a:rPr lang="en-US" dirty="0"/>
              <a:t>/photos/industrial-farming</a:t>
            </a:r>
            <a:endParaRPr dirty="0"/>
          </a:p>
        </p:txBody>
      </p:sp>
      <p:sp>
        <p:nvSpPr>
          <p:cNvPr id="79" name="Google Shape;79;g32dfdaf8083_0_42:notes">
            <a:extLst>
              <a:ext uri="{FF2B5EF4-FFF2-40B4-BE49-F238E27FC236}">
                <a16:creationId xmlns:a16="http://schemas.microsoft.com/office/drawing/2014/main" id="{CAD2F899-8CD3-31B7-7F81-6C09622E59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87133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>
          <a:extLst>
            <a:ext uri="{FF2B5EF4-FFF2-40B4-BE49-F238E27FC236}">
              <a16:creationId xmlns:a16="http://schemas.microsoft.com/office/drawing/2014/main" id="{9B4D5F05-A87F-1B51-05AE-1C454F520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2dfdaf8083_0_42:notes">
            <a:extLst>
              <a:ext uri="{FF2B5EF4-FFF2-40B4-BE49-F238E27FC236}">
                <a16:creationId xmlns:a16="http://schemas.microsoft.com/office/drawing/2014/main" id="{FDF1B96B-0109-3F2D-20F3-2E15EA5F67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Image: https://</a:t>
            </a:r>
            <a:r>
              <a:rPr lang="en-US" dirty="0" err="1"/>
              <a:t>www.pcrm.org</a:t>
            </a:r>
            <a:r>
              <a:rPr lang="en-US" dirty="0"/>
              <a:t>/news/health-nutrition/</a:t>
            </a:r>
            <a:r>
              <a:rPr lang="en-US" dirty="0" err="1"/>
              <a:t>usda</a:t>
            </a:r>
            <a:r>
              <a:rPr lang="en-US" dirty="0"/>
              <a:t>-proposes-potentially-harmful-changes-school-lunch</a:t>
            </a:r>
            <a:endParaRPr dirty="0"/>
          </a:p>
        </p:txBody>
      </p:sp>
      <p:sp>
        <p:nvSpPr>
          <p:cNvPr id="79" name="Google Shape;79;g32dfdaf8083_0_42:notes">
            <a:extLst>
              <a:ext uri="{FF2B5EF4-FFF2-40B4-BE49-F238E27FC236}">
                <a16:creationId xmlns:a16="http://schemas.microsoft.com/office/drawing/2014/main" id="{6E15B0BF-4E42-19D1-4377-3902BFBAFB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08502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>
          <a:extLst>
            <a:ext uri="{FF2B5EF4-FFF2-40B4-BE49-F238E27FC236}">
              <a16:creationId xmlns:a16="http://schemas.microsoft.com/office/drawing/2014/main" id="{B408C5FA-D0B8-ED67-5766-7A0E50CD1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2dfdaf8083_0_42:notes">
            <a:extLst>
              <a:ext uri="{FF2B5EF4-FFF2-40B4-BE49-F238E27FC236}">
                <a16:creationId xmlns:a16="http://schemas.microsoft.com/office/drawing/2014/main" id="{6C853060-CED6-30DB-F8DC-1B037485D3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Image: https://</a:t>
            </a:r>
            <a:r>
              <a:rPr lang="en-US" dirty="0" err="1"/>
              <a:t>www.rxlist.com</a:t>
            </a:r>
            <a:r>
              <a:rPr lang="en-US" dirty="0"/>
              <a:t>/statins/drug-</a:t>
            </a:r>
            <a:r>
              <a:rPr lang="en-US" dirty="0" err="1"/>
              <a:t>class.htm</a:t>
            </a:r>
            <a:endParaRPr dirty="0"/>
          </a:p>
        </p:txBody>
      </p:sp>
      <p:sp>
        <p:nvSpPr>
          <p:cNvPr id="79" name="Google Shape;79;g32dfdaf8083_0_42:notes">
            <a:extLst>
              <a:ext uri="{FF2B5EF4-FFF2-40B4-BE49-F238E27FC236}">
                <a16:creationId xmlns:a16="http://schemas.microsoft.com/office/drawing/2014/main" id="{726B4ADB-677D-CD57-F91D-1306AE5276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23526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>
          <a:extLst>
            <a:ext uri="{FF2B5EF4-FFF2-40B4-BE49-F238E27FC236}">
              <a16:creationId xmlns:a16="http://schemas.microsoft.com/office/drawing/2014/main" id="{B9ED7C64-48E1-DA97-DC0F-9D0152A8D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2dfdaf8083_0_42:notes">
            <a:extLst>
              <a:ext uri="{FF2B5EF4-FFF2-40B4-BE49-F238E27FC236}">
                <a16:creationId xmlns:a16="http://schemas.microsoft.com/office/drawing/2014/main" id="{5C25E6D0-8EF2-4AFC-6D94-7BA9D0E5DD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" name="Google Shape;79;g32dfdaf8083_0_42:notes">
            <a:extLst>
              <a:ext uri="{FF2B5EF4-FFF2-40B4-BE49-F238E27FC236}">
                <a16:creationId xmlns:a16="http://schemas.microsoft.com/office/drawing/2014/main" id="{9FC002E7-9556-7D27-1317-1C7153D9D5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54378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>
          <a:extLst>
            <a:ext uri="{FF2B5EF4-FFF2-40B4-BE49-F238E27FC236}">
              <a16:creationId xmlns:a16="http://schemas.microsoft.com/office/drawing/2014/main" id="{7E349E2F-9A0E-A03B-CA46-5D910EB01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2dfdaf8083_0_42:notes">
            <a:extLst>
              <a:ext uri="{FF2B5EF4-FFF2-40B4-BE49-F238E27FC236}">
                <a16:creationId xmlns:a16="http://schemas.microsoft.com/office/drawing/2014/main" id="{8C4571F0-A507-89B3-F063-F7E652F749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" name="Google Shape;79;g32dfdaf8083_0_42:notes">
            <a:extLst>
              <a:ext uri="{FF2B5EF4-FFF2-40B4-BE49-F238E27FC236}">
                <a16:creationId xmlns:a16="http://schemas.microsoft.com/office/drawing/2014/main" id="{534DCE2C-1077-3057-B6D3-308223A8BD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01111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6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6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5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Google Shape;20;p1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5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064505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6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Google Shape;25;p16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16644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Google Shape;30;p10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7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17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>
            <a:spLocks noGrp="1"/>
          </p:cNvSpPr>
          <p:nvPr>
            <p:ph type="body" idx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2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1" name="Google Shape;41;p18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8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4663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6" name="Google Shape;46;p1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9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16644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>
            <a:spLocks noGrp="1"/>
          </p:cNvSpPr>
          <p:nvPr>
            <p:ph type="title"/>
          </p:nvPr>
        </p:nvSpPr>
        <p:spPr>
          <a:xfrm>
            <a:off x="671757" y="1179824"/>
            <a:ext cx="7472118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4400" dirty="0"/>
              <a:t>Fat Might Be Fabulous: </a:t>
            </a:r>
            <a:r>
              <a:rPr lang="en-US" sz="2800" i="1" dirty="0"/>
              <a:t>Challenging Conventional Wisdom On American Health Law &amp; Policy</a:t>
            </a:r>
            <a:br>
              <a:rPr lang="en-US" sz="2800" i="1" dirty="0"/>
            </a:br>
            <a:br>
              <a:rPr lang="en-US" sz="2800" i="1" dirty="0"/>
            </a:br>
            <a:r>
              <a:rPr lang="en-US" sz="2700" dirty="0"/>
              <a:t>35</a:t>
            </a:r>
            <a:r>
              <a:rPr lang="en-US" sz="2700" i="1" dirty="0"/>
              <a:t> </a:t>
            </a:r>
            <a:r>
              <a:rPr lang="en-US" sz="2700" dirty="0"/>
              <a:t>Cornell J.L. &amp; Pub. Policy 1-46 (2026)</a:t>
            </a:r>
            <a:br>
              <a:rPr lang="en-US" sz="2700" dirty="0"/>
            </a:br>
            <a:br>
              <a:rPr lang="en-US" sz="2700" dirty="0"/>
            </a:br>
            <a:r>
              <a:rPr lang="en-US" sz="2700" dirty="0"/>
              <a:t>ASLME Health Law Professors Conference</a:t>
            </a:r>
            <a:endParaRPr sz="2700" i="1" dirty="0"/>
          </a:p>
        </p:txBody>
      </p:sp>
      <p:sp>
        <p:nvSpPr>
          <p:cNvPr id="76" name="Google Shape;76;p1"/>
          <p:cNvSpPr txBox="1"/>
          <p:nvPr/>
        </p:nvSpPr>
        <p:spPr>
          <a:xfrm>
            <a:off x="758825" y="4560175"/>
            <a:ext cx="62436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dirty="0">
                <a:solidFill>
                  <a:schemeClr val="lt2"/>
                </a:solidFill>
                <a:latin typeface="Encode Sans"/>
                <a:ea typeface="Encode Sans"/>
                <a:cs typeface="Encode Sans"/>
                <a:sym typeface="Encode Sans"/>
              </a:rPr>
              <a:t>Gail Brennan, Steve Calandrillo &amp; Eli Cooper-West</a:t>
            </a:r>
            <a:endParaRPr sz="1600" b="1" i="0" u="none" strike="noStrike" cap="none" dirty="0">
              <a:solidFill>
                <a:schemeClr val="lt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ing the Mediterranean Lifestyle - American Society for Nutrition">
            <a:extLst>
              <a:ext uri="{FF2B5EF4-FFF2-40B4-BE49-F238E27FC236}">
                <a16:creationId xmlns:a16="http://schemas.microsoft.com/office/drawing/2014/main" id="{0B1C603C-7D81-D7EE-F821-15068368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528" y="1167124"/>
            <a:ext cx="4376322" cy="4257675"/>
          </a:xfrm>
          <a:prstGeom prst="rect">
            <a:avLst/>
          </a:prstGeom>
        </p:spPr>
      </p:pic>
      <p:pic>
        <p:nvPicPr>
          <p:cNvPr id="4" name="Picture 4" descr="A food pyramid with illustrations of various whole foods">
            <a:extLst>
              <a:ext uri="{FF2B5EF4-FFF2-40B4-BE49-F238E27FC236}">
                <a16:creationId xmlns:a16="http://schemas.microsoft.com/office/drawing/2014/main" id="{BECBD4F7-18A6-551F-A5DC-179D697E9E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8"/>
          <a:stretch>
            <a:fillRect/>
          </a:stretch>
        </p:blipFill>
        <p:spPr bwMode="auto">
          <a:xfrm>
            <a:off x="1117953" y="1158449"/>
            <a:ext cx="3504053" cy="426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602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2dfdaf8083_0_42"/>
          <p:cNvSpPr txBox="1">
            <a:spLocks noGrp="1"/>
          </p:cNvSpPr>
          <p:nvPr>
            <p:ph type="body" idx="1"/>
          </p:nvPr>
        </p:nvSpPr>
        <p:spPr>
          <a:xfrm>
            <a:off x="665450" y="1626450"/>
            <a:ext cx="8196300" cy="51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 dirty="0"/>
              <a:t>Conventional dietary wisdom vilifies saturated fat 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 dirty="0"/>
              <a:t>”Fat makes you fat” =  “Common Sense”</a:t>
            </a:r>
            <a:endParaRPr lang="en-US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 dirty="0"/>
              <a:t>But Correlation is NOT causation</a:t>
            </a: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B2E83"/>
              </a:buClr>
              <a:buSzPts val="2400"/>
              <a:buNone/>
            </a:pPr>
            <a:r>
              <a:rPr lang="en-US" b="0" dirty="0"/>
              <a:t>	X: does eating ice cream cause gun violence?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 dirty="0"/>
              <a:t>Ancel Keys diet-heart </a:t>
            </a:r>
            <a:r>
              <a:rPr lang="en-US" b="0" dirty="0" err="1"/>
              <a:t>hypoth</a:t>
            </a:r>
            <a:r>
              <a:rPr lang="en-US" b="0" dirty="0"/>
              <a:t>: 7 Countries Study: cherrypicked; Crete during Lent; Mediterranean Diet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 dirty="0"/>
              <a:t>Recent studies debunk (Rob Krauss, Berkeley 2010): show positive effects of some saturated fats; shows refined carbs &amp; </a:t>
            </a:r>
            <a:r>
              <a:rPr lang="en-US" b="0" dirty="0" err="1"/>
              <a:t>transfats</a:t>
            </a:r>
            <a:r>
              <a:rPr lang="en-US" b="0" dirty="0"/>
              <a:t> are bad (white bread, chips, crackers, pastries, sugary cereals)</a:t>
            </a:r>
            <a:endParaRPr b="0" dirty="0"/>
          </a:p>
        </p:txBody>
      </p:sp>
      <p:sp>
        <p:nvSpPr>
          <p:cNvPr id="82" name="Google Shape;82;g32dfdaf8083_0_42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 dirty="0"/>
              <a:t>The Low-Fat Diet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>
          <a:extLst>
            <a:ext uri="{FF2B5EF4-FFF2-40B4-BE49-F238E27FC236}">
              <a16:creationId xmlns:a16="http://schemas.microsoft.com/office/drawing/2014/main" id="{CEAF6A5F-49A5-996C-B945-87E619B76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2dfdaf8083_0_42">
            <a:extLst>
              <a:ext uri="{FF2B5EF4-FFF2-40B4-BE49-F238E27FC236}">
                <a16:creationId xmlns:a16="http://schemas.microsoft.com/office/drawing/2014/main" id="{BBEAE579-3939-8C39-1B8E-9E4A3776F5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5450" y="1626450"/>
            <a:ext cx="8196300" cy="51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 dirty="0"/>
              <a:t>U.S. has taken the bait and adopted the low-fat diet into laws and regulations: </a:t>
            </a:r>
          </a:p>
          <a:p>
            <a:pPr lvl="1" indent="-381000">
              <a:spcBef>
                <a:spcPts val="0"/>
              </a:spcBef>
              <a:spcAft>
                <a:spcPts val="600"/>
              </a:spcAft>
              <a:buSzPts val="2400"/>
              <a:buFont typeface="Merriweather Sans"/>
              <a:buChar char="&gt;"/>
            </a:pPr>
            <a:r>
              <a:rPr lang="en-US" sz="2400" b="0" dirty="0"/>
              <a:t>(1) USDA nutrition guidelines: Food Pyramid</a:t>
            </a:r>
          </a:p>
          <a:p>
            <a:pPr lvl="1" indent="-381000">
              <a:spcBef>
                <a:spcPts val="0"/>
              </a:spcBef>
              <a:spcAft>
                <a:spcPts val="600"/>
              </a:spcAft>
              <a:buSzPts val="2400"/>
              <a:buFont typeface="Merriweather Sans"/>
              <a:buChar char="&gt;"/>
            </a:pPr>
            <a:r>
              <a:rPr lang="en-US" sz="2400" b="0" dirty="0"/>
              <a:t>(2) Congress Farm subsidies =&gt; grains</a:t>
            </a:r>
            <a:r>
              <a:rPr lang="en-US" sz="24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↑</a:t>
            </a:r>
          </a:p>
          <a:p>
            <a:pPr lvl="1" indent="-381000">
              <a:spcBef>
                <a:spcPts val="0"/>
              </a:spcBef>
              <a:spcAft>
                <a:spcPts val="600"/>
              </a:spcAft>
              <a:buSzPts val="2400"/>
              <a:buFont typeface="Merriweather Sans"/>
              <a:buChar char="&gt;"/>
            </a:pPr>
            <a:r>
              <a:rPr lang="en-US" sz="2400" b="0" dirty="0"/>
              <a:t>(3) National School Lunch Program; only skim or low fat milk</a:t>
            </a:r>
          </a:p>
          <a:p>
            <a:pPr lvl="1" indent="-381000">
              <a:spcBef>
                <a:spcPts val="0"/>
              </a:spcBef>
              <a:spcAft>
                <a:spcPts val="600"/>
              </a:spcAft>
              <a:buSzPts val="2400"/>
              <a:buFont typeface="Merriweather Sans"/>
              <a:buChar char="&gt;"/>
            </a:pPr>
            <a:r>
              <a:rPr lang="en-US" sz="2400" b="0" dirty="0"/>
              <a:t>(4) Facilitating pharmaceuticals for heart disease rather than considering dietary changes. </a:t>
            </a:r>
            <a:endParaRPr sz="2400" b="0" dirty="0"/>
          </a:p>
        </p:txBody>
      </p:sp>
      <p:sp>
        <p:nvSpPr>
          <p:cNvPr id="82" name="Google Shape;82;g32dfdaf8083_0_42">
            <a:extLst>
              <a:ext uri="{FF2B5EF4-FFF2-40B4-BE49-F238E27FC236}">
                <a16:creationId xmlns:a16="http://schemas.microsoft.com/office/drawing/2014/main" id="{127567DC-CD9D-BB32-E2EB-73140086B1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n-US" dirty="0"/>
              <a:t>Regulations Encourage Dubious Low-Fat Diet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04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>
          <a:extLst>
            <a:ext uri="{FF2B5EF4-FFF2-40B4-BE49-F238E27FC236}">
              <a16:creationId xmlns:a16="http://schemas.microsoft.com/office/drawing/2014/main" id="{25EE6DDD-95FB-ABC2-86FD-B0D10E4E3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2dfdaf8083_0_42">
            <a:extLst>
              <a:ext uri="{FF2B5EF4-FFF2-40B4-BE49-F238E27FC236}">
                <a16:creationId xmlns:a16="http://schemas.microsoft.com/office/drawing/2014/main" id="{8454FCF8-92A5-D61E-4917-6FD986B600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1755" y="1576444"/>
            <a:ext cx="4459045" cy="51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200" b="0" dirty="0"/>
              <a:t>USDA Dietary Guidelines </a:t>
            </a:r>
          </a:p>
          <a:p>
            <a:pPr lvl="1" indent="-381000">
              <a:spcBef>
                <a:spcPts val="0"/>
              </a:spcBef>
              <a:spcAft>
                <a:spcPts val="600"/>
              </a:spcAft>
              <a:buSzPts val="2400"/>
              <a:buFont typeface="Merriweather Sans"/>
              <a:buChar char="&gt;"/>
            </a:pPr>
            <a:r>
              <a:rPr lang="en-US" b="0" dirty="0"/>
              <a:t>Food Pyramid 1992; MyPlate 2011</a:t>
            </a:r>
          </a:p>
          <a:p>
            <a:pPr lvl="1" indent="-381000">
              <a:spcBef>
                <a:spcPts val="0"/>
              </a:spcBef>
              <a:spcAft>
                <a:spcPts val="600"/>
              </a:spcAft>
              <a:buSzPts val="2400"/>
              <a:buFont typeface="Merriweather Sans"/>
              <a:buChar char="&gt;"/>
            </a:pPr>
            <a:r>
              <a:rPr lang="en-US" b="0" dirty="0"/>
              <a:t>6-11 grains; 2-3 meat, cheese, milk; Fat at top</a:t>
            </a:r>
          </a:p>
          <a:p>
            <a:pPr lvl="1" indent="-381000">
              <a:spcBef>
                <a:spcPts val="0"/>
              </a:spcBef>
              <a:spcAft>
                <a:spcPts val="600"/>
              </a:spcAft>
              <a:buSzPts val="2400"/>
              <a:buFont typeface="Merriweather Sans"/>
              <a:buChar char="&gt;"/>
            </a:pPr>
            <a:r>
              <a:rPr lang="en-US" b="0" dirty="0"/>
              <a:t>Worse than sugar is “lean red meat”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b="0" dirty="0"/>
              <a:t>These recommendations have not improved U.S. health (heart disease &amp; obesity way up). </a:t>
            </a:r>
          </a:p>
        </p:txBody>
      </p:sp>
      <p:sp>
        <p:nvSpPr>
          <p:cNvPr id="82" name="Google Shape;82;g32dfdaf8083_0_42">
            <a:extLst>
              <a:ext uri="{FF2B5EF4-FFF2-40B4-BE49-F238E27FC236}">
                <a16:creationId xmlns:a16="http://schemas.microsoft.com/office/drawing/2014/main" id="{A85BE8C2-F8DC-C2CE-A393-41F3C92A64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n-US" dirty="0"/>
              <a:t>1. Direct Promotion of the Low-Fat Diet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19CB43-3293-1CC2-2663-CE6F846CD2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24" r="2567" b="105"/>
          <a:stretch>
            <a:fillRect/>
          </a:stretch>
        </p:blipFill>
        <p:spPr>
          <a:xfrm>
            <a:off x="5130800" y="1626450"/>
            <a:ext cx="3906549" cy="424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2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>
          <a:extLst>
            <a:ext uri="{FF2B5EF4-FFF2-40B4-BE49-F238E27FC236}">
              <a16:creationId xmlns:a16="http://schemas.microsoft.com/office/drawing/2014/main" id="{9FA1FFD6-8240-F905-5EAC-24AB083DE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2dfdaf8083_0_42">
            <a:extLst>
              <a:ext uri="{FF2B5EF4-FFF2-40B4-BE49-F238E27FC236}">
                <a16:creationId xmlns:a16="http://schemas.microsoft.com/office/drawing/2014/main" id="{1D18B153-EC31-1852-464B-46D8DF6B01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5450" y="1626450"/>
            <a:ext cx="4744750" cy="51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 dirty="0"/>
              <a:t>U.S. agricultural subsidies are not aimed at benefitting the health of Americans. </a:t>
            </a:r>
          </a:p>
          <a:p>
            <a:pPr lvl="1" indent="-381000">
              <a:spcBef>
                <a:spcPts val="0"/>
              </a:spcBef>
              <a:spcAft>
                <a:spcPts val="600"/>
              </a:spcAft>
              <a:buSzPts val="2400"/>
              <a:buFont typeface="Merriweather Sans"/>
              <a:buChar char="&gt;"/>
            </a:pPr>
            <a:r>
              <a:rPr lang="en-US" b="0" dirty="0"/>
              <a:t>benefitted industrial farming </a:t>
            </a:r>
          </a:p>
          <a:p>
            <a:pPr lvl="1" indent="-381000">
              <a:spcBef>
                <a:spcPts val="0"/>
              </a:spcBef>
              <a:spcAft>
                <a:spcPts val="600"/>
              </a:spcAft>
              <a:buSzPts val="2400"/>
              <a:buFont typeface="Merriweather Sans"/>
              <a:buChar char="&gt;"/>
            </a:pPr>
            <a:r>
              <a:rPr lang="en-US" b="0" dirty="0"/>
              <a:t>Overproduce commodity crops (82% acres are corn, wheat, soybeans =&gt; hi fructose corn syrup, wheat into white flour, veg oil; sugar)</a:t>
            </a:r>
          </a:p>
          <a:p>
            <a:pPr marL="533400" lvl="1" indent="0">
              <a:spcBef>
                <a:spcPts val="0"/>
              </a:spcBef>
              <a:spcAft>
                <a:spcPts val="600"/>
              </a:spcAft>
              <a:buSzPts val="2400"/>
              <a:buNone/>
            </a:pPr>
            <a:r>
              <a:rPr lang="en-US" dirty="0"/>
              <a:t>Q: Result? </a:t>
            </a:r>
            <a:r>
              <a:rPr lang="en-US" b="0" dirty="0"/>
              <a:t>Decreased price of processed carbohydrates and sugars, rather than promoting production and consumption of healthy saturated fat and organic food. (eggs, milk, beef)</a:t>
            </a:r>
          </a:p>
        </p:txBody>
      </p:sp>
      <p:sp>
        <p:nvSpPr>
          <p:cNvPr id="82" name="Google Shape;82;g32dfdaf8083_0_42">
            <a:extLst>
              <a:ext uri="{FF2B5EF4-FFF2-40B4-BE49-F238E27FC236}">
                <a16:creationId xmlns:a16="http://schemas.microsoft.com/office/drawing/2014/main" id="{05F2DC11-E9D6-16CB-DE59-0B86BD14E9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n-US" dirty="0"/>
              <a:t>2. Outdated and Harmful Farm Subsidies</a:t>
            </a:r>
          </a:p>
        </p:txBody>
      </p:sp>
      <p:pic>
        <p:nvPicPr>
          <p:cNvPr id="1028" name="Picture 4" descr="311,000+ Industrial Farming Stock Photos, Pictures &amp; Royalty-Free Images -  iStock | Industrial farming uk, Industrial farming aerial">
            <a:extLst>
              <a:ext uri="{FF2B5EF4-FFF2-40B4-BE49-F238E27FC236}">
                <a16:creationId xmlns:a16="http://schemas.microsoft.com/office/drawing/2014/main" id="{CAA34A9B-3830-87FC-44A2-FA6DE20B71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5" b="-537"/>
          <a:stretch>
            <a:fillRect/>
          </a:stretch>
        </p:blipFill>
        <p:spPr bwMode="auto">
          <a:xfrm>
            <a:off x="5418716" y="1626450"/>
            <a:ext cx="3436740" cy="394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11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>
          <a:extLst>
            <a:ext uri="{FF2B5EF4-FFF2-40B4-BE49-F238E27FC236}">
              <a16:creationId xmlns:a16="http://schemas.microsoft.com/office/drawing/2014/main" id="{FAC6F578-DEDD-BCA4-4F8C-4270D90AF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2dfdaf8083_0_42">
            <a:extLst>
              <a:ext uri="{FF2B5EF4-FFF2-40B4-BE49-F238E27FC236}">
                <a16:creationId xmlns:a16="http://schemas.microsoft.com/office/drawing/2014/main" id="{FB031251-22DE-15DD-B4F7-D6C1A93021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5449" y="1363611"/>
            <a:ext cx="4292313" cy="5384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200" b="0" dirty="0"/>
              <a:t>Focus is on using </a:t>
            </a:r>
            <a:r>
              <a:rPr lang="en-US" sz="2200" dirty="0"/>
              <a:t>available</a:t>
            </a:r>
            <a:r>
              <a:rPr lang="en-US" sz="2200" b="0" dirty="0"/>
              <a:t> foods, not on a balanced diet for kids</a:t>
            </a:r>
          </a:p>
          <a:p>
            <a:pPr lvl="1" indent="-381000">
              <a:spcBef>
                <a:spcPts val="0"/>
              </a:spcBef>
              <a:spcAft>
                <a:spcPts val="600"/>
              </a:spcAft>
              <a:buSzPts val="2400"/>
              <a:buFont typeface="Merriweather Sans"/>
              <a:buChar char="&gt;"/>
            </a:pPr>
            <a:r>
              <a:rPr lang="en-US" sz="1800" b="0" dirty="0"/>
              <a:t>consumption of commodities (grains), and misguided focus on low-fat</a:t>
            </a:r>
          </a:p>
          <a:p>
            <a:pPr lvl="1" indent="-381000">
              <a:spcBef>
                <a:spcPts val="0"/>
              </a:spcBef>
              <a:spcAft>
                <a:spcPts val="600"/>
              </a:spcAft>
              <a:buSzPts val="2400"/>
              <a:buFont typeface="Merriweather Sans"/>
              <a:buChar char="&gt;"/>
            </a:pPr>
            <a:r>
              <a:rPr lang="en-US" sz="1800" b="0" dirty="0"/>
              <a:t>X: only low fat/skim milk until 2025 (Trump), but low-fat chocolate milk was OK; French fries = veggie</a:t>
            </a:r>
          </a:p>
          <a:p>
            <a:pPr lvl="1" indent="-381000">
              <a:spcBef>
                <a:spcPts val="0"/>
              </a:spcBef>
              <a:spcAft>
                <a:spcPts val="600"/>
              </a:spcAft>
              <a:buSzPts val="2400"/>
              <a:buFont typeface="Merriweather Sans"/>
              <a:buChar char="&gt;"/>
            </a:pPr>
            <a:r>
              <a:rPr lang="en-US" sz="1800" b="0" dirty="0"/>
              <a:t>School district subsidies conditioned on complying with federal requirements. </a:t>
            </a:r>
          </a:p>
          <a:p>
            <a:pPr lvl="1" indent="-381000">
              <a:spcBef>
                <a:spcPts val="0"/>
              </a:spcBef>
              <a:spcAft>
                <a:spcPts val="600"/>
              </a:spcAft>
              <a:buSzPts val="2400"/>
              <a:buFont typeface="Merriweather Sans"/>
              <a:buChar char="&gt;"/>
            </a:pPr>
            <a:r>
              <a:rPr lang="en-US" sz="1800" b="0" dirty="0"/>
              <a:t>Result is increased grain consumption and refined carbs/sugar &gt; whole milk?!</a:t>
            </a:r>
            <a:endParaRPr sz="1800" b="0" dirty="0"/>
          </a:p>
        </p:txBody>
      </p:sp>
      <p:sp>
        <p:nvSpPr>
          <p:cNvPr id="82" name="Google Shape;82;g32dfdaf8083_0_42">
            <a:extLst>
              <a:ext uri="{FF2B5EF4-FFF2-40B4-BE49-F238E27FC236}">
                <a16:creationId xmlns:a16="http://schemas.microsoft.com/office/drawing/2014/main" id="{CCE60998-FDD6-033C-6BEC-E1DF142751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n-US" dirty="0"/>
              <a:t>3. National School Lunch Program</a:t>
            </a:r>
            <a:endParaRPr dirty="0"/>
          </a:p>
        </p:txBody>
      </p:sp>
      <p:pic>
        <p:nvPicPr>
          <p:cNvPr id="2050" name="Picture 2" descr="USDA Proposes Potentially Harmful Changes to School Lunch">
            <a:extLst>
              <a:ext uri="{FF2B5EF4-FFF2-40B4-BE49-F238E27FC236}">
                <a16:creationId xmlns:a16="http://schemas.microsoft.com/office/drawing/2014/main" id="{AAC727A8-03E8-274F-EA65-278EF9DED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21121"/>
            <a:ext cx="4023318" cy="301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47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>
          <a:extLst>
            <a:ext uri="{FF2B5EF4-FFF2-40B4-BE49-F238E27FC236}">
              <a16:creationId xmlns:a16="http://schemas.microsoft.com/office/drawing/2014/main" id="{8A21C162-359E-354D-CBC7-A02494814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2dfdaf8083_0_42">
            <a:extLst>
              <a:ext uri="{FF2B5EF4-FFF2-40B4-BE49-F238E27FC236}">
                <a16:creationId xmlns:a16="http://schemas.microsoft.com/office/drawing/2014/main" id="{EBCB77FC-866B-2B5A-CFAF-131CE9398E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5450" y="1626450"/>
            <a:ext cx="4279083" cy="51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000" b="0" dirty="0"/>
              <a:t>Growing heart disease 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000" b="0" dirty="0"/>
              <a:t>Result is a dramatic rise in pharmaceutical treatments. 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000" b="0" dirty="0"/>
              <a:t>1/3 of Americans take a statin or GLP1, generating $100 billion in annual revenue for pharmaceutical companies. 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000" b="0" dirty="0"/>
              <a:t>May be unnecessary and potentially harmful when dietary changes should be first.  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000" b="0" dirty="0"/>
              <a:t>Cut out refined carbs, ultraprocessed foods, and sugar (soda, sweets). </a:t>
            </a:r>
          </a:p>
        </p:txBody>
      </p:sp>
      <p:sp>
        <p:nvSpPr>
          <p:cNvPr id="82" name="Google Shape;82;g32dfdaf8083_0_42">
            <a:extLst>
              <a:ext uri="{FF2B5EF4-FFF2-40B4-BE49-F238E27FC236}">
                <a16:creationId xmlns:a16="http://schemas.microsoft.com/office/drawing/2014/main" id="{B9E33369-CA9D-8877-12E2-B893FC40BC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n-US" dirty="0"/>
              <a:t>4. Drugs Over Diets</a:t>
            </a:r>
            <a:endParaRPr dirty="0"/>
          </a:p>
        </p:txBody>
      </p:sp>
      <p:pic>
        <p:nvPicPr>
          <p:cNvPr id="3074" name="Picture 2" descr="Statins: Cholesterol and Lipid-Lowering Drugs, Side Effects, Interactions &amp;  List">
            <a:extLst>
              <a:ext uri="{FF2B5EF4-FFF2-40B4-BE49-F238E27FC236}">
                <a16:creationId xmlns:a16="http://schemas.microsoft.com/office/drawing/2014/main" id="{C9ECFEB7-478D-0637-F97A-032E4A621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147" y="2205567"/>
            <a:ext cx="4239559" cy="28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41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>
          <a:extLst>
            <a:ext uri="{FF2B5EF4-FFF2-40B4-BE49-F238E27FC236}">
              <a16:creationId xmlns:a16="http://schemas.microsoft.com/office/drawing/2014/main" id="{32DB8B06-8901-E5CB-F818-9A6B0D3DD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2dfdaf8083_0_42">
            <a:extLst>
              <a:ext uri="{FF2B5EF4-FFF2-40B4-BE49-F238E27FC236}">
                <a16:creationId xmlns:a16="http://schemas.microsoft.com/office/drawing/2014/main" id="{4B88124D-D8D5-1605-2724-1350B38E44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5450" y="1626450"/>
            <a:ext cx="4685483" cy="51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000" dirty="0"/>
              <a:t>Science-backed dietary recommendations.</a:t>
            </a:r>
          </a:p>
          <a:p>
            <a:pPr lvl="1" indent="-381000">
              <a:spcBef>
                <a:spcPts val="0"/>
              </a:spcBef>
              <a:spcAft>
                <a:spcPts val="600"/>
              </a:spcAft>
              <a:buSzPts val="2400"/>
              <a:buFont typeface="Merriweather Sans"/>
              <a:buChar char="&gt;"/>
            </a:pPr>
            <a:r>
              <a:rPr lang="en-US" sz="1800" b="0" dirty="0"/>
              <a:t>Recognize benefits of saturated fat and harms of grain overconsumption. 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000" dirty="0"/>
              <a:t>Farm subsidies to increase the availability of healthy foods. </a:t>
            </a:r>
          </a:p>
          <a:p>
            <a:pPr lvl="1" indent="-381000">
              <a:spcBef>
                <a:spcPts val="0"/>
              </a:spcBef>
              <a:spcAft>
                <a:spcPts val="600"/>
              </a:spcAft>
              <a:buSzPts val="2400"/>
              <a:buFont typeface="Merriweather Sans"/>
              <a:buChar char="&gt;"/>
            </a:pPr>
            <a:r>
              <a:rPr lang="en-US" sz="1800" b="0" dirty="0"/>
              <a:t>Encourage sustainable organic farming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000" dirty="0"/>
              <a:t>School lunch programs focused on healthy children. </a:t>
            </a:r>
          </a:p>
          <a:p>
            <a:pPr lvl="1" indent="-381000">
              <a:spcBef>
                <a:spcPts val="0"/>
              </a:spcBef>
              <a:spcAft>
                <a:spcPts val="600"/>
              </a:spcAft>
              <a:buSzPts val="2400"/>
              <a:buFont typeface="Merriweather Sans"/>
              <a:buChar char="&gt;"/>
            </a:pPr>
            <a:r>
              <a:rPr lang="en-US" sz="1800" b="0" dirty="0"/>
              <a:t>Prioritize nutrition rather than consumption of overproduced foods.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000" dirty="0"/>
              <a:t>Dietary changes before drugs. </a:t>
            </a:r>
          </a:p>
        </p:txBody>
      </p:sp>
      <p:sp>
        <p:nvSpPr>
          <p:cNvPr id="82" name="Google Shape;82;g32dfdaf8083_0_42">
            <a:extLst>
              <a:ext uri="{FF2B5EF4-FFF2-40B4-BE49-F238E27FC236}">
                <a16:creationId xmlns:a16="http://schemas.microsoft.com/office/drawing/2014/main" id="{A7AF50EF-626A-DA75-B9EB-BCDEC05F74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 dirty="0"/>
              <a:t>Call To Action: Embrace the Science</a:t>
            </a:r>
            <a:endParaRPr dirty="0"/>
          </a:p>
        </p:txBody>
      </p:sp>
      <p:pic>
        <p:nvPicPr>
          <p:cNvPr id="4100" name="Picture 4" descr="A food pyramid with illustrations of various whole foods">
            <a:extLst>
              <a:ext uri="{FF2B5EF4-FFF2-40B4-BE49-F238E27FC236}">
                <a16:creationId xmlns:a16="http://schemas.microsoft.com/office/drawing/2014/main" id="{DB2FAED8-703B-7762-F487-D10230FF89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8"/>
          <a:stretch>
            <a:fillRect/>
          </a:stretch>
        </p:blipFill>
        <p:spPr bwMode="auto">
          <a:xfrm>
            <a:off x="5539935" y="1626450"/>
            <a:ext cx="3315521" cy="426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06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>
          <a:extLst>
            <a:ext uri="{FF2B5EF4-FFF2-40B4-BE49-F238E27FC236}">
              <a16:creationId xmlns:a16="http://schemas.microsoft.com/office/drawing/2014/main" id="{3ADFDE65-3BE0-45ED-19BC-EFB314E2E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2dfdaf8083_0_42">
            <a:extLst>
              <a:ext uri="{FF2B5EF4-FFF2-40B4-BE49-F238E27FC236}">
                <a16:creationId xmlns:a16="http://schemas.microsoft.com/office/drawing/2014/main" id="{115959B7-58E7-0BBC-03B3-8CD093ACB0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5449" y="1626450"/>
            <a:ext cx="7547217" cy="51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 dirty="0"/>
              <a:t>Heart disease has been the leading cause of death in the U.S. since 1921. 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 dirty="0"/>
              <a:t>Early scientific leaders allowed their egos to influence their conclusions, vilifying saturated fat with insufficient basis. 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 dirty="0"/>
              <a:t>This flawed science has infiltrated our laws and policies and therefore our own nutrition. 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 dirty="0"/>
              <a:t>Health outcomes have not improved. 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 dirty="0"/>
              <a:t>It is long overdue to revisit the low-fat diet and consider what is best for Americans, adapting our health law and policy to follow suit. 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 dirty="0"/>
              <a:t>Allow certain fats to be fabulous. 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endParaRPr lang="en-US" b="0" dirty="0"/>
          </a:p>
        </p:txBody>
      </p:sp>
      <p:sp>
        <p:nvSpPr>
          <p:cNvPr id="82" name="Google Shape;82;g32dfdaf8083_0_42">
            <a:extLst>
              <a:ext uri="{FF2B5EF4-FFF2-40B4-BE49-F238E27FC236}">
                <a16:creationId xmlns:a16="http://schemas.microsoft.com/office/drawing/2014/main" id="{4C1CC6A6-31A4-BCDA-FDDA-5E4CA85D37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 dirty="0"/>
              <a:t>Conclusion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100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10FCD4F2F6964A98AB50B47909617A" ma:contentTypeVersion="15" ma:contentTypeDescription="Create a new document." ma:contentTypeScope="" ma:versionID="2037e50c087b07b7a3ddffdb516bfee4">
  <xsd:schema xmlns:xsd="http://www.w3.org/2001/XMLSchema" xmlns:xs="http://www.w3.org/2001/XMLSchema" xmlns:p="http://schemas.microsoft.com/office/2006/metadata/properties" xmlns:ns3="24401945-d2c2-4897-b873-18346d3b0749" xmlns:ns4="5657368c-261c-4688-8de1-7599596cf7e6" targetNamespace="http://schemas.microsoft.com/office/2006/metadata/properties" ma:root="true" ma:fieldsID="13f3535929b50503e928cf23b96cf36c" ns3:_="" ns4:_="">
    <xsd:import namespace="24401945-d2c2-4897-b873-18346d3b0749"/>
    <xsd:import namespace="5657368c-261c-4688-8de1-7599596cf7e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401945-d2c2-4897-b873-18346d3b07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7368c-261c-4688-8de1-7599596cf7e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4401945-d2c2-4897-b873-18346d3b0749" xsi:nil="true"/>
  </documentManagement>
</p:properties>
</file>

<file path=customXml/itemProps1.xml><?xml version="1.0" encoding="utf-8"?>
<ds:datastoreItem xmlns:ds="http://schemas.openxmlformats.org/officeDocument/2006/customXml" ds:itemID="{73D6911C-7AA7-41C0-971C-30DE125849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401945-d2c2-4897-b873-18346d3b0749"/>
    <ds:schemaRef ds:uri="5657368c-261c-4688-8de1-7599596cf7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E6F29B-5701-4ABB-A639-646554EBC1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A3CC0F-D481-4A04-A973-1E5ECCF718D9}">
  <ds:schemaRefs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24401945-d2c2-4897-b873-18346d3b0749"/>
    <ds:schemaRef ds:uri="http://schemas.openxmlformats.org/package/2006/metadata/core-properties"/>
    <ds:schemaRef ds:uri="5657368c-261c-4688-8de1-7599596cf7e6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706</Words>
  <Application>Microsoft Office PowerPoint</Application>
  <PresentationFormat>On-screen Show (4:3)</PresentationFormat>
  <Paragraphs>57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Encode Sans Black</vt:lpstr>
      <vt:lpstr>Arial</vt:lpstr>
      <vt:lpstr>Encode Sans</vt:lpstr>
      <vt:lpstr>Open Sans Light</vt:lpstr>
      <vt:lpstr>Calibri</vt:lpstr>
      <vt:lpstr>Merriweather Sans</vt:lpstr>
      <vt:lpstr>Open Sans</vt:lpstr>
      <vt:lpstr>Custom Design</vt:lpstr>
      <vt:lpstr>1_Custom Design</vt:lpstr>
      <vt:lpstr>Fat Might Be Fabulous: Challenging Conventional Wisdom On American Health Law &amp; Policy  35 Cornell J.L. &amp; Pub. Policy 1-46 (2026)  ASLME Health Law Professors Conference</vt:lpstr>
      <vt:lpstr>The Low-Fat Diet</vt:lpstr>
      <vt:lpstr>Regulations Encourage Dubious Low-Fat Diet</vt:lpstr>
      <vt:lpstr>1. Direct Promotion of the Low-Fat Diet</vt:lpstr>
      <vt:lpstr>2. Outdated and Harmful Farm Subsidies</vt:lpstr>
      <vt:lpstr>3. National School Lunch Program</vt:lpstr>
      <vt:lpstr>4. Drugs Over Diets</vt:lpstr>
      <vt:lpstr>Call To Action: Embrace the Science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Alanya Cannon</dc:creator>
  <cp:lastModifiedBy>steve calandrillo</cp:lastModifiedBy>
  <cp:revision>9</cp:revision>
  <dcterms:created xsi:type="dcterms:W3CDTF">2014-10-14T00:51:43Z</dcterms:created>
  <dcterms:modified xsi:type="dcterms:W3CDTF">2026-05-26T16:37:40Z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0x0101004310FCD4F2F6964A98AB50B47909617A</vt:lpwstr>
  </property>
</Properties>
</file>