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081" r:id="rId1"/>
  </p:sldMasterIdLst>
  <p:notesMasterIdLst>
    <p:notesMasterId r:id="rId12"/>
  </p:notesMasterIdLst>
  <p:handoutMasterIdLst>
    <p:handoutMasterId r:id="rId13"/>
  </p:handoutMasterIdLst>
  <p:sldIdLst>
    <p:sldId id="259" r:id="rId2"/>
    <p:sldId id="260" r:id="rId3"/>
    <p:sldId id="261" r:id="rId4"/>
    <p:sldId id="262" r:id="rId5"/>
    <p:sldId id="263" r:id="rId6"/>
    <p:sldId id="265" r:id="rId7"/>
    <p:sldId id="264" r:id="rId8"/>
    <p:sldId id="266" r:id="rId9"/>
    <p:sldId id="267" r:id="rId10"/>
    <p:sldId id="268" r:id="rId11"/>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0000"/>
    <a:srgbClr val="B8D0C6"/>
    <a:srgbClr val="98BAAC"/>
    <a:srgbClr val="293F6F"/>
    <a:srgbClr val="FF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C2263-B5A5-2341-8F6B-E792418F8E2C}" v="42" dt="2026-05-30T10:02:10.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76893" autoAdjust="0"/>
  </p:normalViewPr>
  <p:slideViewPr>
    <p:cSldViewPr>
      <p:cViewPr varScale="1">
        <p:scale>
          <a:sx n="93" d="100"/>
          <a:sy n="93" d="100"/>
        </p:scale>
        <p:origin x="216" y="416"/>
      </p:cViewPr>
      <p:guideLst>
        <p:guide orient="horz" pos="2160"/>
        <p:guide pos="3840"/>
      </p:guideLst>
    </p:cSldViewPr>
  </p:slideViewPr>
  <p:outlineViewPr>
    <p:cViewPr>
      <p:scale>
        <a:sx n="33" d="100"/>
        <a:sy n="33" d="100"/>
      </p:scale>
      <p:origin x="0" y="469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H Coleman" userId="c2797542-110b-4077-bd8e-ea5c6eb77587" providerId="ADAL" clId="{8D1F77B0-B63E-5816-952B-342CB082C400}"/>
    <pc:docChg chg="custSel modSld">
      <pc:chgData name="Carl H Coleman" userId="c2797542-110b-4077-bd8e-ea5c6eb77587" providerId="ADAL" clId="{8D1F77B0-B63E-5816-952B-342CB082C400}" dt="2026-05-30T10:03:40.056" v="592" actId="20577"/>
      <pc:docMkLst>
        <pc:docMk/>
      </pc:docMkLst>
      <pc:sldChg chg="modNotesTx">
        <pc:chgData name="Carl H Coleman" userId="c2797542-110b-4077-bd8e-ea5c6eb77587" providerId="ADAL" clId="{8D1F77B0-B63E-5816-952B-342CB082C400}" dt="2026-05-30T10:03:40.056" v="592" actId="20577"/>
        <pc:sldMkLst>
          <pc:docMk/>
          <pc:sldMk cId="1726614196" sldId="265"/>
        </pc:sldMkLst>
      </pc:sldChg>
      <pc:sldChg chg="modAnim">
        <pc:chgData name="Carl H Coleman" userId="c2797542-110b-4077-bd8e-ea5c6eb77587" providerId="ADAL" clId="{8D1F77B0-B63E-5816-952B-342CB082C400}" dt="2026-05-30T10:02:10.886" v="497"/>
        <pc:sldMkLst>
          <pc:docMk/>
          <pc:sldMk cId="1260844330" sldId="266"/>
        </pc:sldMkLst>
      </pc:sldChg>
      <pc:sldChg chg="modAnim">
        <pc:chgData name="Carl H Coleman" userId="c2797542-110b-4077-bd8e-ea5c6eb77587" providerId="ADAL" clId="{8D1F77B0-B63E-5816-952B-342CB082C400}" dt="2026-05-30T10:01:59.319" v="495"/>
        <pc:sldMkLst>
          <pc:docMk/>
          <pc:sldMk cId="730854183" sldId="267"/>
        </pc:sldMkLst>
      </pc:sldChg>
      <pc:sldChg chg="modSp mod modAnim modNotesTx">
        <pc:chgData name="Carl H Coleman" userId="c2797542-110b-4077-bd8e-ea5c6eb77587" providerId="ADAL" clId="{8D1F77B0-B63E-5816-952B-342CB082C400}" dt="2026-05-30T10:01:49.429" v="493"/>
        <pc:sldMkLst>
          <pc:docMk/>
          <pc:sldMk cId="4290012708" sldId="268"/>
        </pc:sldMkLst>
        <pc:spChg chg="mod">
          <ac:chgData name="Carl H Coleman" userId="c2797542-110b-4077-bd8e-ea5c6eb77587" providerId="ADAL" clId="{8D1F77B0-B63E-5816-952B-342CB082C400}" dt="2026-05-30T09:59:33.968" v="158" actId="20577"/>
          <ac:spMkLst>
            <pc:docMk/>
            <pc:sldMk cId="4290012708" sldId="268"/>
            <ac:spMk id="3" creationId="{BCB8BBF2-538D-7895-A623-F7DF1AF1A6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FF2E1AAE-9116-4025-ACF7-484AAB953368}" type="datetimeFigureOut">
              <a:rPr lang="en-US" smtClean="0"/>
              <a:t>5/30/26</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88F4EAF1-3716-49F6-AD8F-A7375329D3E4}" type="slidenum">
              <a:rPr lang="en-US" smtClean="0"/>
              <a:t>‹#›</a:t>
            </a:fld>
            <a:endParaRPr lang="en-US"/>
          </a:p>
        </p:txBody>
      </p:sp>
    </p:spTree>
    <p:extLst>
      <p:ext uri="{BB962C8B-B14F-4D97-AF65-F5344CB8AC3E}">
        <p14:creationId xmlns:p14="http://schemas.microsoft.com/office/powerpoint/2010/main" val="307718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87" tIns="46244" rIns="92487" bIns="46244" numCol="1" anchor="t" anchorCtr="0" compatLnSpc="1">
            <a:prstTxWarp prst="textNoShape">
              <a:avLst/>
            </a:prstTxWarp>
          </a:bodyPr>
          <a:lstStyle>
            <a:lvl1pPr defTabSz="924967" eaLnBrk="1" hangingPunct="1">
              <a:defRPr sz="1200">
                <a:latin typeface="Arial" charset="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3936173" y="0"/>
            <a:ext cx="3012329" cy="46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87" tIns="46244" rIns="92487" bIns="46244" numCol="1" anchor="t" anchorCtr="0" compatLnSpc="1">
            <a:prstTxWarp prst="textNoShape">
              <a:avLst/>
            </a:prstTxWarp>
          </a:bodyPr>
          <a:lstStyle>
            <a:lvl1pPr algn="r" defTabSz="924967" eaLnBrk="1" hangingPunct="1">
              <a:defRPr sz="1200">
                <a:latin typeface="Arial" charset="0"/>
                <a:ea typeface="ＭＳ Ｐゴシック"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95637" y="4387767"/>
            <a:ext cx="5558801" cy="415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2378"/>
            <a:ext cx="3012329" cy="46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87" tIns="46244" rIns="92487" bIns="46244" numCol="1" anchor="b" anchorCtr="0" compatLnSpc="1">
            <a:prstTxWarp prst="textNoShape">
              <a:avLst/>
            </a:prstTxWarp>
          </a:bodyPr>
          <a:lstStyle>
            <a:lvl1pPr defTabSz="924967" eaLnBrk="1" hangingPunct="1">
              <a:defRPr sz="1200">
                <a:latin typeface="Arial" charset="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36173" y="8772378"/>
            <a:ext cx="3012329" cy="46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87" tIns="46244" rIns="92487" bIns="46244" numCol="1" anchor="b" anchorCtr="0" compatLnSpc="1">
            <a:prstTxWarp prst="textNoShape">
              <a:avLst/>
            </a:prstTxWarp>
          </a:bodyPr>
          <a:lstStyle>
            <a:lvl1pPr algn="r" defTabSz="924967" eaLnBrk="1" hangingPunct="1">
              <a:defRPr sz="1200"/>
            </a:lvl1pPr>
          </a:lstStyle>
          <a:p>
            <a:fld id="{0D495696-50B2-4765-BD0D-ECE168B863ED}" type="slidenum">
              <a:rPr lang="en-US"/>
              <a:pPr/>
              <a:t>‹#›</a:t>
            </a:fld>
            <a:endParaRPr lang="en-US"/>
          </a:p>
        </p:txBody>
      </p:sp>
    </p:spTree>
    <p:extLst>
      <p:ext uri="{BB962C8B-B14F-4D97-AF65-F5344CB8AC3E}">
        <p14:creationId xmlns:p14="http://schemas.microsoft.com/office/powerpoint/2010/main" val="2098408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 lawsuit: </a:t>
            </a:r>
            <a:r>
              <a:rPr lang="en-US" sz="1200" b="0" i="0" kern="1200" dirty="0">
                <a:solidFill>
                  <a:schemeClr val="tx1"/>
                </a:solidFill>
                <a:effectLst/>
                <a:latin typeface="Arial" charset="0"/>
                <a:ea typeface="ＭＳ Ｐゴシック" charset="0"/>
                <a:cs typeface="ＭＳ Ｐゴシック" charset="0"/>
              </a:rPr>
              <a:t>alleges that the companies used “unfair and deceptive acts” to sell and market their products, violating California’s Unfair Competition Law and public nuisance statute. </a:t>
            </a:r>
          </a:p>
          <a:p>
            <a:endParaRPr lang="en-US" sz="1200" b="0" i="0" kern="1200" dirty="0">
              <a:solidFill>
                <a:schemeClr val="tx1"/>
              </a:solidFill>
              <a:effectLst/>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0"/>
              </a:rPr>
              <a:t>Consumer lawsuit: filed in ED Wisconsin; alleges that </a:t>
            </a:r>
            <a:r>
              <a:rPr lang="en-US" sz="1200" b="0" i="0" kern="1200" dirty="0">
                <a:solidFill>
                  <a:schemeClr val="tx1"/>
                </a:solidFill>
                <a:effectLst/>
                <a:latin typeface="Arial" charset="0"/>
                <a:ea typeface="ＭＳ Ｐゴシック" charset="0"/>
                <a:cs typeface="ＭＳ Ｐゴシック" charset="0"/>
              </a:rPr>
              <a:t>ultraprocessed foods are scientifically engineered to be addictive and that companies took a page out of the tobacco industry’s playbook when marketing them to children.</a:t>
            </a:r>
          </a:p>
          <a:p>
            <a:endParaRPr lang="en-US" dirty="0"/>
          </a:p>
        </p:txBody>
      </p:sp>
      <p:sp>
        <p:nvSpPr>
          <p:cNvPr id="4" name="Slide Number Placeholder 3"/>
          <p:cNvSpPr>
            <a:spLocks noGrp="1"/>
          </p:cNvSpPr>
          <p:nvPr>
            <p:ph type="sldNum" sz="quarter" idx="5"/>
          </p:nvPr>
        </p:nvSpPr>
        <p:spPr/>
        <p:txBody>
          <a:bodyPr/>
          <a:lstStyle/>
          <a:p>
            <a:fld id="{0D495696-50B2-4765-BD0D-ECE168B863ED}" type="slidenum">
              <a:rPr lang="en-US" smtClean="0"/>
              <a:pPr/>
              <a:t>5</a:t>
            </a:fld>
            <a:endParaRPr lang="en-US"/>
          </a:p>
        </p:txBody>
      </p:sp>
    </p:spTree>
    <p:extLst>
      <p:ext uri="{BB962C8B-B14F-4D97-AF65-F5344CB8AC3E}">
        <p14:creationId xmlns:p14="http://schemas.microsoft.com/office/powerpoint/2010/main" val="419186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ABC7-DBA7-813F-7FBE-D729A9EDE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5E6C9-ED3E-D12B-70C8-39D617922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00ED2-234F-8829-A2FC-BD1C89FA31F7}"/>
              </a:ext>
            </a:extLst>
          </p:cNvPr>
          <p:cNvSpPr>
            <a:spLocks noGrp="1"/>
          </p:cNvSpPr>
          <p:nvPr>
            <p:ph type="body" idx="1"/>
          </p:nvPr>
        </p:nvSpPr>
        <p:spPr/>
        <p:txBody>
          <a:bodyPr/>
          <a:lstStyle/>
          <a:p>
            <a:r>
              <a:rPr lang="en-US" dirty="0"/>
              <a:t>In fact, the claim that food manufacturers have copied tobacco companies’ strategies is an understatement. </a:t>
            </a:r>
          </a:p>
          <a:p>
            <a:endParaRPr lang="en-US" dirty="0"/>
          </a:p>
          <a:p>
            <a:r>
              <a:rPr lang="en-US" dirty="0"/>
              <a:t>Big food isn’t just </a:t>
            </a:r>
            <a:r>
              <a:rPr lang="en-US" i="1" dirty="0"/>
              <a:t>similar to</a:t>
            </a:r>
            <a:r>
              <a:rPr lang="en-US" i="0" dirty="0"/>
              <a:t> big tobacco; for a key period in the development of UPFs, big food </a:t>
            </a:r>
            <a:r>
              <a:rPr lang="en-US" i="1" dirty="0"/>
              <a:t>was</a:t>
            </a:r>
            <a:r>
              <a:rPr lang="en-US" i="0" dirty="0"/>
              <a:t> big tobacco. </a:t>
            </a:r>
          </a:p>
          <a:p>
            <a:endParaRPr lang="en-US" i="0" dirty="0"/>
          </a:p>
          <a:p>
            <a:r>
              <a:rPr lang="en-US" i="0" dirty="0"/>
              <a:t>In the late 80s and 90s, many major food manufacturers were owned by tobacco companies, </a:t>
            </a:r>
            <a:r>
              <a:rPr lang="en-US" i="0"/>
              <a:t>who purchased food </a:t>
            </a:r>
            <a:r>
              <a:rPr lang="en-US" i="0" dirty="0"/>
              <a:t>companies as a means of diversifying and potentially improving their corporate image.</a:t>
            </a:r>
          </a:p>
          <a:p>
            <a:endParaRPr lang="en-US" i="0" dirty="0"/>
          </a:p>
          <a:p>
            <a:r>
              <a:rPr lang="en-US" dirty="0"/>
              <a:t>In other words, the companies developing and marketing UPFs and tobacco were exactly the same companies that had already hooked generations on cigarettes.</a:t>
            </a:r>
          </a:p>
        </p:txBody>
      </p:sp>
      <p:sp>
        <p:nvSpPr>
          <p:cNvPr id="4" name="Slide Number Placeholder 3">
            <a:extLst>
              <a:ext uri="{FF2B5EF4-FFF2-40B4-BE49-F238E27FC236}">
                <a16:creationId xmlns:a16="http://schemas.microsoft.com/office/drawing/2014/main" id="{22C9D67A-116C-8F9F-85CD-E7D9C46B1FFC}"/>
              </a:ext>
            </a:extLst>
          </p:cNvPr>
          <p:cNvSpPr>
            <a:spLocks noGrp="1"/>
          </p:cNvSpPr>
          <p:nvPr>
            <p:ph type="sldNum" sz="quarter" idx="5"/>
          </p:nvPr>
        </p:nvSpPr>
        <p:spPr/>
        <p:txBody>
          <a:bodyPr/>
          <a:lstStyle/>
          <a:p>
            <a:fld id="{0D495696-50B2-4765-BD0D-ECE168B863ED}" type="slidenum">
              <a:rPr lang="en-US" smtClean="0"/>
              <a:pPr/>
              <a:t>6</a:t>
            </a:fld>
            <a:endParaRPr lang="en-US"/>
          </a:p>
        </p:txBody>
      </p:sp>
    </p:spTree>
    <p:extLst>
      <p:ext uri="{BB962C8B-B14F-4D97-AF65-F5344CB8AC3E}">
        <p14:creationId xmlns:p14="http://schemas.microsoft.com/office/powerpoint/2010/main" val="391532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seemed to be following the same playbook by formulating their products to be hyperpalatable and therefore more difficult to resist.</a:t>
            </a:r>
          </a:p>
          <a:p>
            <a:endParaRPr lang="en-US" dirty="0"/>
          </a:p>
          <a:p>
            <a:r>
              <a:rPr lang="en-US" dirty="0"/>
              <a:t>According to the study on the screen, tobacco-owned foods were 29% more likely to be classified as fat and sodium HPF and 80% more likely to be classified as carbohydrate and sodium HPF than foods that were not tobacco-owned between 1988 and 2001.</a:t>
            </a:r>
          </a:p>
          <a:p>
            <a:endParaRPr lang="en-US" dirty="0"/>
          </a:p>
          <a:p>
            <a:r>
              <a:rPr lang="en-US" dirty="0"/>
              <a:t>Tobacco companies began to spin off their food divisions in the early 2000s, when the association with tobacco began to hurt food companies’ business.</a:t>
            </a:r>
          </a:p>
          <a:p>
            <a:endParaRPr lang="en-US" dirty="0"/>
          </a:p>
          <a:p>
            <a:r>
              <a:rPr lang="en-US" dirty="0"/>
              <a:t>But food companies continued to implement the lessons they learned from their former owners and collaborators.</a:t>
            </a:r>
          </a:p>
        </p:txBody>
      </p:sp>
      <p:sp>
        <p:nvSpPr>
          <p:cNvPr id="4" name="Slide Number Placeholder 3"/>
          <p:cNvSpPr>
            <a:spLocks noGrp="1"/>
          </p:cNvSpPr>
          <p:nvPr>
            <p:ph type="sldNum" sz="quarter" idx="5"/>
          </p:nvPr>
        </p:nvSpPr>
        <p:spPr/>
        <p:txBody>
          <a:bodyPr/>
          <a:lstStyle/>
          <a:p>
            <a:fld id="{0D495696-50B2-4765-BD0D-ECE168B863ED}" type="slidenum">
              <a:rPr lang="en-US" smtClean="0"/>
              <a:pPr/>
              <a:t>7</a:t>
            </a:fld>
            <a:endParaRPr lang="en-US"/>
          </a:p>
        </p:txBody>
      </p:sp>
    </p:spTree>
    <p:extLst>
      <p:ext uri="{BB962C8B-B14F-4D97-AF65-F5344CB8AC3E}">
        <p14:creationId xmlns:p14="http://schemas.microsoft.com/office/powerpoint/2010/main" val="255193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“By breaking down the food matrix and enhancing </a:t>
            </a:r>
            <a:r>
              <a:rPr lang="en-US" sz="1200" kern="1200" dirty="0" err="1">
                <a:solidFill>
                  <a:schemeClr val="tx1"/>
                </a:solidFill>
                <a:effectLst/>
                <a:latin typeface="Arial" charset="0"/>
                <a:ea typeface="ＭＳ Ｐゴシック" charset="0"/>
                <a:cs typeface="ＭＳ Ｐゴシック" charset="0"/>
              </a:rPr>
              <a:t>bioavilability</a:t>
            </a:r>
            <a:r>
              <a:rPr lang="en-US" sz="1200" kern="1200" dirty="0">
                <a:solidFill>
                  <a:schemeClr val="tx1"/>
                </a:solidFill>
                <a:effectLst/>
                <a:latin typeface="Arial" charset="0"/>
                <a:ea typeface="ＭＳ Ｐゴシック" charset="0"/>
                <a:cs typeface="ＭＳ Ｐゴシック" charset="0"/>
              </a:rPr>
              <a:t>, UPFs could be considered ‘prechewed,’ ‘</a:t>
            </a:r>
            <a:r>
              <a:rPr lang="en-US" sz="1200" kern="1200" dirty="0" err="1">
                <a:solidFill>
                  <a:schemeClr val="tx1"/>
                </a:solidFill>
                <a:effectLst/>
                <a:latin typeface="Arial" charset="0"/>
                <a:ea typeface="ＭＳ Ｐゴシック" charset="0"/>
                <a:cs typeface="ＭＳ Ｐゴシック" charset="0"/>
              </a:rPr>
              <a:t>presalivated</a:t>
            </a:r>
            <a:r>
              <a:rPr lang="en-US" sz="1200" kern="1200" dirty="0">
                <a:solidFill>
                  <a:schemeClr val="tx1"/>
                </a:solidFill>
                <a:effectLst/>
                <a:latin typeface="Arial" charset="0"/>
                <a:ea typeface="ＭＳ Ｐゴシック" charset="0"/>
                <a:cs typeface="ＭＳ Ｐゴシック" charset="0"/>
              </a:rPr>
              <a:t>,’ and ‘predigested’ to enable the delivery of </a:t>
            </a:r>
            <a:r>
              <a:rPr lang="en-US" sz="1200" kern="1200" dirty="0" err="1">
                <a:solidFill>
                  <a:schemeClr val="tx1"/>
                </a:solidFill>
                <a:effectLst/>
                <a:latin typeface="Arial" charset="0"/>
                <a:ea typeface="ＭＳ Ｐゴシック" charset="0"/>
                <a:cs typeface="ＭＳ Ｐゴシック" charset="0"/>
              </a:rPr>
              <a:t>reifned</a:t>
            </a:r>
            <a:r>
              <a:rPr lang="en-US" sz="1200" kern="1200" dirty="0">
                <a:solidFill>
                  <a:schemeClr val="tx1"/>
                </a:solidFill>
                <a:effectLst/>
                <a:latin typeface="Arial" charset="0"/>
                <a:ea typeface="ＭＳ Ｐゴシック" charset="0"/>
                <a:cs typeface="ＭＳ Ｐゴシック" charset="0"/>
              </a:rPr>
              <a:t> carbohydrates and fats with enhanced speed and potency.”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Again, similar to cigarettes: designed to quickly deliver nicotine to the brain, creating intense pleasure that disappears quickly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0D495696-50B2-4765-BD0D-ECE168B863ED}" type="slidenum">
              <a:rPr lang="en-US" smtClean="0"/>
              <a:pPr/>
              <a:t>8</a:t>
            </a:fld>
            <a:endParaRPr lang="en-US"/>
          </a:p>
        </p:txBody>
      </p:sp>
    </p:spTree>
    <p:extLst>
      <p:ext uri="{BB962C8B-B14F-4D97-AF65-F5344CB8AC3E}">
        <p14:creationId xmlns:p14="http://schemas.microsoft.com/office/powerpoint/2010/main" val="142634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many state-level efforts are starting with UPFs in schools</a:t>
            </a:r>
          </a:p>
        </p:txBody>
      </p:sp>
      <p:sp>
        <p:nvSpPr>
          <p:cNvPr id="4" name="Slide Number Placeholder 3"/>
          <p:cNvSpPr>
            <a:spLocks noGrp="1"/>
          </p:cNvSpPr>
          <p:nvPr>
            <p:ph type="sldNum" sz="quarter" idx="5"/>
          </p:nvPr>
        </p:nvSpPr>
        <p:spPr/>
        <p:txBody>
          <a:bodyPr/>
          <a:lstStyle/>
          <a:p>
            <a:fld id="{0D495696-50B2-4765-BD0D-ECE168B863ED}" type="slidenum">
              <a:rPr lang="en-US" smtClean="0"/>
              <a:pPr/>
              <a:t>9</a:t>
            </a:fld>
            <a:endParaRPr lang="en-US"/>
          </a:p>
        </p:txBody>
      </p:sp>
    </p:spTree>
    <p:extLst>
      <p:ext uri="{BB962C8B-B14F-4D97-AF65-F5344CB8AC3E}">
        <p14:creationId xmlns:p14="http://schemas.microsoft.com/office/powerpoint/2010/main" val="264663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report: “healthy” standard = minimum amount of food groups like whole grains or fruit/vegetables; no more than limited amount of added sugar, salt or saturated fat; no artificial sweeteners. Would cover about 10% of UPF breads and 43% of UPF tofu.</a:t>
            </a:r>
          </a:p>
          <a:p>
            <a:endParaRPr lang="en-US" dirty="0"/>
          </a:p>
          <a:p>
            <a:r>
              <a:rPr lang="en-US" dirty="0"/>
              <a:t>Conclusion: the comparison to tobacco is a useful framework for advocacy, but successful legal and policy measures to control UPFs can’t simply copy the anti-tobacco playbook.</a:t>
            </a:r>
          </a:p>
          <a:p>
            <a:endParaRPr lang="en-US" dirty="0"/>
          </a:p>
          <a:p>
            <a:r>
              <a:rPr lang="en-US" dirty="0"/>
              <a:t>Ultimately, what’s needed is broad change in our approach to food and nutrition, in which minimally processed foods are widely available and affordable and preparing and consuming real food becomes the cultural norm.</a:t>
            </a:r>
          </a:p>
        </p:txBody>
      </p:sp>
      <p:sp>
        <p:nvSpPr>
          <p:cNvPr id="4" name="Slide Number Placeholder 3"/>
          <p:cNvSpPr>
            <a:spLocks noGrp="1"/>
          </p:cNvSpPr>
          <p:nvPr>
            <p:ph type="sldNum" sz="quarter" idx="5"/>
          </p:nvPr>
        </p:nvSpPr>
        <p:spPr/>
        <p:txBody>
          <a:bodyPr/>
          <a:lstStyle/>
          <a:p>
            <a:fld id="{0D495696-50B2-4765-BD0D-ECE168B863ED}" type="slidenum">
              <a:rPr lang="en-US" smtClean="0"/>
              <a:pPr/>
              <a:t>10</a:t>
            </a:fld>
            <a:endParaRPr lang="en-US"/>
          </a:p>
        </p:txBody>
      </p:sp>
    </p:spTree>
    <p:extLst>
      <p:ext uri="{BB962C8B-B14F-4D97-AF65-F5344CB8AC3E}">
        <p14:creationId xmlns:p14="http://schemas.microsoft.com/office/powerpoint/2010/main" val="269154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87D4319-1DA7-4A3F-8D35-4CA02ADCB0DA}" type="datetimeFigureOut">
              <a:rPr lang="en-US" smtClean="0"/>
              <a:pPr/>
              <a:t>5/30/26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04BE47-5007-4153-90CF-4900A3ED9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666AD2-C521-49AD-9687-7C83B457F668}" type="slidenum">
              <a:rPr lang="en-US" smtClean="0"/>
              <a:pPr/>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C51C5F-38C5-4219-860A-815B80E8F7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4B37723-FE47-460C-ACAA-99A9EDDE44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C785F5-EEEB-4C9A-B82C-B6A888122B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806E78-88CD-474C-95D1-14FA84E50764}" type="slidenum">
              <a:rPr lang="en-US" smtClean="0"/>
              <a:pPr/>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73E3F-533A-45ED-9A69-86B27697B79C}" type="datetimeFigureOut">
              <a:rPr lang="en-US" smtClean="0"/>
              <a:pPr/>
              <a:t>5/30/26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22469C-D550-4264-8972-B8519CF66F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9ED2E1-C5DE-4B1B-A779-411EF5BEFA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BDC1C9A0-27B2-4CD1-AD21-66335BB86F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7008B4-A82C-450E-A1D9-17DFD2985A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24069" y="6093106"/>
            <a:ext cx="2844800" cy="365125"/>
          </a:xfrm>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E45C728F-2599-4ECA-8AE1-AB238586FE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2257FED-C4D5-416C-B929-A0CE009457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C8806E78-88CD-474C-95D1-14FA84E50764}" type="slidenum">
              <a:rPr lang="en-US" smtClean="0"/>
              <a:pPr/>
              <a:t>‹#›</a:t>
            </a:fld>
            <a:endParaRPr lang="en-US" dirty="0"/>
          </a:p>
        </p:txBody>
      </p:sp>
      <p:pic>
        <p:nvPicPr>
          <p:cNvPr id="8" name="Picture 7">
            <a:extLst>
              <a:ext uri="{FF2B5EF4-FFF2-40B4-BE49-F238E27FC236}">
                <a16:creationId xmlns:a16="http://schemas.microsoft.com/office/drawing/2014/main" id="{08BC3940-B165-4D07-C156-F247AE5A1758}"/>
              </a:ext>
            </a:extLst>
          </p:cNvPr>
          <p:cNvPicPr>
            <a:picLocks noChangeAspect="1"/>
          </p:cNvPicPr>
          <p:nvPr userDrawn="1"/>
        </p:nvPicPr>
        <p:blipFill>
          <a:blip r:embed="rId14"/>
          <a:stretch>
            <a:fillRect/>
          </a:stretch>
        </p:blipFill>
        <p:spPr>
          <a:xfrm>
            <a:off x="9829800" y="6434010"/>
            <a:ext cx="2021540" cy="206784"/>
          </a:xfrm>
          <a:prstGeom prst="rect">
            <a:avLst/>
          </a:prstGeom>
        </p:spPr>
      </p:pic>
    </p:spTree>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91" r:id="rId10"/>
    <p:sldLayoutId id="2147486092" r:id="rId11"/>
    <p:sldLayoutId id="214748609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02E3-51E5-5720-3919-4A2FED6F6D20}"/>
              </a:ext>
            </a:extLst>
          </p:cNvPr>
          <p:cNvSpPr>
            <a:spLocks noGrp="1"/>
          </p:cNvSpPr>
          <p:nvPr>
            <p:ph type="ctrTitle"/>
          </p:nvPr>
        </p:nvSpPr>
        <p:spPr/>
        <p:txBody>
          <a:bodyPr/>
          <a:lstStyle/>
          <a:p>
            <a:r>
              <a:rPr lang="en-US" dirty="0"/>
              <a:t>Ultraprocessed Food:</a:t>
            </a:r>
            <a:br>
              <a:rPr lang="en-US" dirty="0"/>
            </a:br>
            <a:r>
              <a:rPr lang="en-US" dirty="0"/>
              <a:t>Does the Tobacco Model Fit?</a:t>
            </a:r>
          </a:p>
        </p:txBody>
      </p:sp>
      <p:sp>
        <p:nvSpPr>
          <p:cNvPr id="3" name="Subtitle 2">
            <a:extLst>
              <a:ext uri="{FF2B5EF4-FFF2-40B4-BE49-F238E27FC236}">
                <a16:creationId xmlns:a16="http://schemas.microsoft.com/office/drawing/2014/main" id="{5D37B6AE-C329-E7B4-72C5-C6B3F5260EEE}"/>
              </a:ext>
            </a:extLst>
          </p:cNvPr>
          <p:cNvSpPr>
            <a:spLocks noGrp="1"/>
          </p:cNvSpPr>
          <p:nvPr>
            <p:ph type="subTitle" idx="1"/>
          </p:nvPr>
        </p:nvSpPr>
        <p:spPr/>
        <p:txBody>
          <a:bodyPr>
            <a:normAutofit fontScale="85000" lnSpcReduction="10000"/>
          </a:bodyPr>
          <a:lstStyle/>
          <a:p>
            <a:r>
              <a:rPr lang="en-US" dirty="0"/>
              <a:t>Carl H. Coleman</a:t>
            </a:r>
            <a:br>
              <a:rPr lang="en-US" dirty="0"/>
            </a:br>
            <a:r>
              <a:rPr lang="en-US" dirty="0"/>
              <a:t>Associate Dean for Graduate Programs and Professor of Law</a:t>
            </a:r>
            <a:br>
              <a:rPr lang="en-US" dirty="0"/>
            </a:br>
            <a:r>
              <a:rPr lang="en-US" dirty="0"/>
              <a:t>Seton Hall Law School</a:t>
            </a:r>
            <a:br>
              <a:rPr lang="en-US" dirty="0"/>
            </a:br>
            <a:r>
              <a:rPr lang="en-US" dirty="0"/>
              <a:t>Newark, N.J.</a:t>
            </a:r>
          </a:p>
          <a:p>
            <a:endParaRPr lang="en-US" dirty="0"/>
          </a:p>
        </p:txBody>
      </p:sp>
    </p:spTree>
    <p:extLst>
      <p:ext uri="{BB962C8B-B14F-4D97-AF65-F5344CB8AC3E}">
        <p14:creationId xmlns:p14="http://schemas.microsoft.com/office/powerpoint/2010/main" val="3576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3500-DAAF-57C9-194F-DEA7D0A8C870}"/>
              </a:ext>
            </a:extLst>
          </p:cNvPr>
          <p:cNvSpPr>
            <a:spLocks noGrp="1"/>
          </p:cNvSpPr>
          <p:nvPr>
            <p:ph type="title"/>
          </p:nvPr>
        </p:nvSpPr>
        <p:spPr/>
        <p:txBody>
          <a:bodyPr/>
          <a:lstStyle/>
          <a:p>
            <a:r>
              <a:rPr lang="en-US" dirty="0"/>
              <a:t>But the Analogy Is Imperfect</a:t>
            </a:r>
          </a:p>
        </p:txBody>
      </p:sp>
      <p:sp>
        <p:nvSpPr>
          <p:cNvPr id="3" name="Content Placeholder 2">
            <a:extLst>
              <a:ext uri="{FF2B5EF4-FFF2-40B4-BE49-F238E27FC236}">
                <a16:creationId xmlns:a16="http://schemas.microsoft.com/office/drawing/2014/main" id="{BCB8BBF2-538D-7895-A623-F7DF1AF1A644}"/>
              </a:ext>
            </a:extLst>
          </p:cNvPr>
          <p:cNvSpPr>
            <a:spLocks noGrp="1"/>
          </p:cNvSpPr>
          <p:nvPr>
            <p:ph idx="1"/>
          </p:nvPr>
        </p:nvSpPr>
        <p:spPr>
          <a:xfrm>
            <a:off x="732367" y="1600200"/>
            <a:ext cx="10723035" cy="4724399"/>
          </a:xfrm>
        </p:spPr>
        <p:txBody>
          <a:bodyPr>
            <a:normAutofit fontScale="70000" lnSpcReduction="20000"/>
          </a:bodyPr>
          <a:lstStyle/>
          <a:p>
            <a:r>
              <a:rPr lang="en-US" dirty="0"/>
              <a:t>UPFs exist on a spectrum; not all UPFs are equally bad</a:t>
            </a:r>
          </a:p>
          <a:p>
            <a:pPr lvl="1"/>
            <a:r>
              <a:rPr lang="en-US" dirty="0"/>
              <a:t>2026 report by Healthy Eating Research recommends exempting foods that meet FDA “healthy” standard from definition of UPFs</a:t>
            </a:r>
          </a:p>
          <a:p>
            <a:r>
              <a:rPr lang="en-US" dirty="0"/>
              <a:t>The addictive potential of UPFs, while real, is lower than that of tobacco; many people consume UPFs in limited quantities</a:t>
            </a:r>
          </a:p>
          <a:p>
            <a:r>
              <a:rPr lang="en-US" dirty="0"/>
              <a:t>The causal connection between tobacco and harms like lung cancer and emphysema is clearer; the harms associated with UPFs are the result of multiple interrelated causal factors</a:t>
            </a:r>
          </a:p>
          <a:p>
            <a:r>
              <a:rPr lang="en-US" dirty="0"/>
              <a:t>Tobacco consumers are typically loyal to a single brand; most people consume multiple types of UPFs, making it harder to hold any single manufacturer responsible</a:t>
            </a:r>
          </a:p>
          <a:p>
            <a:r>
              <a:rPr lang="en-US" dirty="0"/>
              <a:t>Most advertising restrictions for tobacco were the result of the master settlement agreement; laws restricting UPF advertising will inevitably face a 1</a:t>
            </a:r>
            <a:r>
              <a:rPr lang="en-US" baseline="30000" dirty="0"/>
              <a:t>st</a:t>
            </a:r>
            <a:r>
              <a:rPr lang="en-US" dirty="0"/>
              <a:t> Amendment challenge</a:t>
            </a:r>
          </a:p>
          <a:p>
            <a:r>
              <a:rPr lang="en-US" dirty="0"/>
              <a:t>Unlike cigarettes, food is a necessity; eliminating UPFs from schools and other settings will require replacing them with minimally processed alternatives</a:t>
            </a:r>
          </a:p>
        </p:txBody>
      </p:sp>
    </p:spTree>
    <p:extLst>
      <p:ext uri="{BB962C8B-B14F-4D97-AF65-F5344CB8AC3E}">
        <p14:creationId xmlns:p14="http://schemas.microsoft.com/office/powerpoint/2010/main" val="42900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22C83E-DDDD-D176-936A-522C80AF10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229395"/>
            <a:ext cx="11950700" cy="5975348"/>
          </a:xfrm>
          <a:prstGeom prst="rect">
            <a:avLst/>
          </a:prstGeom>
          <a:solidFill>
            <a:srgbClr val="FFFFFF"/>
          </a:solidFill>
        </p:spPr>
      </p:pic>
    </p:spTree>
    <p:extLst>
      <p:ext uri="{BB962C8B-B14F-4D97-AF65-F5344CB8AC3E}">
        <p14:creationId xmlns:p14="http://schemas.microsoft.com/office/powerpoint/2010/main" val="130466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67AD29-8B22-174E-B500-3862D4410A20}"/>
              </a:ext>
            </a:extLst>
          </p:cNvPr>
          <p:cNvPicPr>
            <a:picLocks noChangeAspect="1"/>
          </p:cNvPicPr>
          <p:nvPr/>
        </p:nvPicPr>
        <p:blipFill>
          <a:blip r:embed="rId2"/>
          <a:stretch>
            <a:fillRect/>
          </a:stretch>
        </p:blipFill>
        <p:spPr>
          <a:xfrm>
            <a:off x="152400" y="10886"/>
            <a:ext cx="7445183" cy="6858000"/>
          </a:xfrm>
          <a:prstGeom prst="rect">
            <a:avLst/>
          </a:prstGeom>
        </p:spPr>
      </p:pic>
      <p:sp>
        <p:nvSpPr>
          <p:cNvPr id="6" name="TextBox 5">
            <a:extLst>
              <a:ext uri="{FF2B5EF4-FFF2-40B4-BE49-F238E27FC236}">
                <a16:creationId xmlns:a16="http://schemas.microsoft.com/office/drawing/2014/main" id="{0505347A-F053-9CB1-B039-038C7A0F1F3F}"/>
              </a:ext>
            </a:extLst>
          </p:cNvPr>
          <p:cNvSpPr txBox="1"/>
          <p:nvPr/>
        </p:nvSpPr>
        <p:spPr>
          <a:xfrm>
            <a:off x="7924800" y="685800"/>
            <a:ext cx="3505200" cy="3724096"/>
          </a:xfrm>
          <a:prstGeom prst="rect">
            <a:avLst/>
          </a:prstGeom>
          <a:noFill/>
        </p:spPr>
        <p:txBody>
          <a:bodyPr wrap="square" rtlCol="0">
            <a:spAutoFit/>
          </a:bodyPr>
          <a:lstStyle/>
          <a:p>
            <a:r>
              <a:rPr lang="en-US" dirty="0"/>
              <a:t>“The totality of the evidence supports the thesis that displacement of long-established dietary patterns by ultra-processed foods is a key driver of the escalating global burden of multiple diet-related chronic diseases.”</a:t>
            </a:r>
          </a:p>
          <a:p>
            <a:endParaRPr lang="en-US" dirty="0"/>
          </a:p>
          <a:p>
            <a:endParaRPr lang="en-US" dirty="0"/>
          </a:p>
          <a:p>
            <a:r>
              <a:rPr lang="en-US" sz="1400" dirty="0"/>
              <a:t>Carlos A. Monteiro et al., </a:t>
            </a:r>
            <a:r>
              <a:rPr lang="en-US" sz="1400" i="1" dirty="0"/>
              <a:t>Ultra-Processed Foods and Human Health: The Main Thesis and the Evidence</a:t>
            </a:r>
            <a:r>
              <a:rPr lang="en-US" sz="1400" dirty="0"/>
              <a:t>, </a:t>
            </a:r>
            <a:r>
              <a:rPr lang="en-US" sz="1400" cap="small" dirty="0"/>
              <a:t>Lancet</a:t>
            </a:r>
            <a:r>
              <a:rPr lang="en-US" sz="1400" dirty="0"/>
              <a:t>, Nov. 18, 2025</a:t>
            </a:r>
          </a:p>
        </p:txBody>
      </p:sp>
    </p:spTree>
    <p:extLst>
      <p:ext uri="{BB962C8B-B14F-4D97-AF65-F5344CB8AC3E}">
        <p14:creationId xmlns:p14="http://schemas.microsoft.com/office/powerpoint/2010/main" val="74679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C3CE4-56B7-471B-D2A0-23032B740963}"/>
              </a:ext>
            </a:extLst>
          </p:cNvPr>
          <p:cNvPicPr>
            <a:picLocks noChangeAspect="1"/>
          </p:cNvPicPr>
          <p:nvPr/>
        </p:nvPicPr>
        <p:blipFill>
          <a:blip r:embed="rId2"/>
          <a:stretch>
            <a:fillRect/>
          </a:stretch>
        </p:blipFill>
        <p:spPr>
          <a:xfrm>
            <a:off x="381000" y="304800"/>
            <a:ext cx="7772400" cy="2874623"/>
          </a:xfrm>
          <a:prstGeom prst="rect">
            <a:avLst/>
          </a:prstGeom>
        </p:spPr>
      </p:pic>
      <p:pic>
        <p:nvPicPr>
          <p:cNvPr id="5" name="Picture 4">
            <a:extLst>
              <a:ext uri="{FF2B5EF4-FFF2-40B4-BE49-F238E27FC236}">
                <a16:creationId xmlns:a16="http://schemas.microsoft.com/office/drawing/2014/main" id="{771C87C1-B350-C809-3D5B-1E1E6F44E1CA}"/>
              </a:ext>
            </a:extLst>
          </p:cNvPr>
          <p:cNvPicPr>
            <a:picLocks noChangeAspect="1"/>
          </p:cNvPicPr>
          <p:nvPr/>
        </p:nvPicPr>
        <p:blipFill>
          <a:blip r:embed="rId3"/>
          <a:stretch>
            <a:fillRect/>
          </a:stretch>
        </p:blipFill>
        <p:spPr>
          <a:xfrm>
            <a:off x="677636" y="4543572"/>
            <a:ext cx="3894364" cy="2103852"/>
          </a:xfrm>
          <a:prstGeom prst="rect">
            <a:avLst/>
          </a:prstGeom>
        </p:spPr>
      </p:pic>
      <p:pic>
        <p:nvPicPr>
          <p:cNvPr id="6" name="Picture 5">
            <a:extLst>
              <a:ext uri="{FF2B5EF4-FFF2-40B4-BE49-F238E27FC236}">
                <a16:creationId xmlns:a16="http://schemas.microsoft.com/office/drawing/2014/main" id="{F0F55E0B-4512-F311-93EE-614D548AC238}"/>
              </a:ext>
            </a:extLst>
          </p:cNvPr>
          <p:cNvPicPr>
            <a:picLocks noChangeAspect="1"/>
          </p:cNvPicPr>
          <p:nvPr/>
        </p:nvPicPr>
        <p:blipFill>
          <a:blip r:embed="rId4"/>
          <a:stretch>
            <a:fillRect/>
          </a:stretch>
        </p:blipFill>
        <p:spPr>
          <a:xfrm>
            <a:off x="685800" y="3418114"/>
            <a:ext cx="7772400" cy="1125458"/>
          </a:xfrm>
          <a:prstGeom prst="rect">
            <a:avLst/>
          </a:prstGeom>
        </p:spPr>
      </p:pic>
      <p:pic>
        <p:nvPicPr>
          <p:cNvPr id="7" name="Picture 6">
            <a:extLst>
              <a:ext uri="{FF2B5EF4-FFF2-40B4-BE49-F238E27FC236}">
                <a16:creationId xmlns:a16="http://schemas.microsoft.com/office/drawing/2014/main" id="{11472808-911E-4320-1750-1ACB37C11D37}"/>
              </a:ext>
            </a:extLst>
          </p:cNvPr>
          <p:cNvPicPr>
            <a:picLocks noChangeAspect="1"/>
          </p:cNvPicPr>
          <p:nvPr/>
        </p:nvPicPr>
        <p:blipFill>
          <a:blip r:embed="rId5"/>
          <a:stretch>
            <a:fillRect/>
          </a:stretch>
        </p:blipFill>
        <p:spPr>
          <a:xfrm>
            <a:off x="4800600" y="4757298"/>
            <a:ext cx="4762500" cy="558800"/>
          </a:xfrm>
          <a:prstGeom prst="rect">
            <a:avLst/>
          </a:prstGeom>
        </p:spPr>
      </p:pic>
    </p:spTree>
    <p:extLst>
      <p:ext uri="{BB962C8B-B14F-4D97-AF65-F5344CB8AC3E}">
        <p14:creationId xmlns:p14="http://schemas.microsoft.com/office/powerpoint/2010/main" val="313850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830D8-C624-422F-A20E-E63B7F3D26E5}"/>
              </a:ext>
            </a:extLst>
          </p:cNvPr>
          <p:cNvPicPr>
            <a:picLocks noChangeAspect="1"/>
          </p:cNvPicPr>
          <p:nvPr/>
        </p:nvPicPr>
        <p:blipFill>
          <a:blip r:embed="rId3"/>
          <a:stretch>
            <a:fillRect/>
          </a:stretch>
        </p:blipFill>
        <p:spPr>
          <a:xfrm>
            <a:off x="5941892" y="0"/>
            <a:ext cx="6282765" cy="6858000"/>
          </a:xfrm>
          <a:prstGeom prst="rect">
            <a:avLst/>
          </a:prstGeom>
        </p:spPr>
      </p:pic>
      <p:pic>
        <p:nvPicPr>
          <p:cNvPr id="4" name="Picture 3">
            <a:extLst>
              <a:ext uri="{FF2B5EF4-FFF2-40B4-BE49-F238E27FC236}">
                <a16:creationId xmlns:a16="http://schemas.microsoft.com/office/drawing/2014/main" id="{21984EF9-7B1F-EF5C-2B7A-72A892EC521D}"/>
              </a:ext>
            </a:extLst>
          </p:cNvPr>
          <p:cNvPicPr>
            <a:picLocks noChangeAspect="1"/>
          </p:cNvPicPr>
          <p:nvPr/>
        </p:nvPicPr>
        <p:blipFill>
          <a:blip r:embed="rId4"/>
          <a:stretch>
            <a:fillRect/>
          </a:stretch>
        </p:blipFill>
        <p:spPr>
          <a:xfrm>
            <a:off x="0" y="0"/>
            <a:ext cx="6019800" cy="6858000"/>
          </a:xfrm>
          <a:prstGeom prst="rect">
            <a:avLst/>
          </a:prstGeom>
        </p:spPr>
      </p:pic>
    </p:spTree>
    <p:extLst>
      <p:ext uri="{BB962C8B-B14F-4D97-AF65-F5344CB8AC3E}">
        <p14:creationId xmlns:p14="http://schemas.microsoft.com/office/powerpoint/2010/main" val="142874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642B-91F1-17A6-4B33-D0F0FEFF2D6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4BC2BA-D054-8654-0A3B-A4B7EE0FF376}"/>
              </a:ext>
            </a:extLst>
          </p:cNvPr>
          <p:cNvPicPr>
            <a:picLocks noChangeAspect="1"/>
          </p:cNvPicPr>
          <p:nvPr/>
        </p:nvPicPr>
        <p:blipFill>
          <a:blip r:embed="rId3"/>
          <a:stretch>
            <a:fillRect/>
          </a:stretch>
        </p:blipFill>
        <p:spPr>
          <a:xfrm>
            <a:off x="0" y="0"/>
            <a:ext cx="5166167" cy="4164563"/>
          </a:xfrm>
          <a:prstGeom prst="rect">
            <a:avLst/>
          </a:prstGeom>
        </p:spPr>
      </p:pic>
      <p:pic>
        <p:nvPicPr>
          <p:cNvPr id="3" name="Picture 2">
            <a:extLst>
              <a:ext uri="{FF2B5EF4-FFF2-40B4-BE49-F238E27FC236}">
                <a16:creationId xmlns:a16="http://schemas.microsoft.com/office/drawing/2014/main" id="{7CAF7266-6DC9-9C5D-9C3F-9CAB6191133B}"/>
              </a:ext>
            </a:extLst>
          </p:cNvPr>
          <p:cNvPicPr>
            <a:picLocks noChangeAspect="1"/>
          </p:cNvPicPr>
          <p:nvPr/>
        </p:nvPicPr>
        <p:blipFill>
          <a:blip r:embed="rId4"/>
          <a:stretch>
            <a:fillRect/>
          </a:stretch>
        </p:blipFill>
        <p:spPr>
          <a:xfrm>
            <a:off x="4386943" y="3168570"/>
            <a:ext cx="7772400" cy="3689430"/>
          </a:xfrm>
          <a:prstGeom prst="rect">
            <a:avLst/>
          </a:prstGeom>
        </p:spPr>
      </p:pic>
      <p:pic>
        <p:nvPicPr>
          <p:cNvPr id="4" name="Picture 3">
            <a:extLst>
              <a:ext uri="{FF2B5EF4-FFF2-40B4-BE49-F238E27FC236}">
                <a16:creationId xmlns:a16="http://schemas.microsoft.com/office/drawing/2014/main" id="{C7A2E0E1-2F20-E31D-E256-67C544861BF9}"/>
              </a:ext>
            </a:extLst>
          </p:cNvPr>
          <p:cNvPicPr>
            <a:picLocks noChangeAspect="1"/>
          </p:cNvPicPr>
          <p:nvPr/>
        </p:nvPicPr>
        <p:blipFill>
          <a:blip r:embed="rId5"/>
          <a:stretch>
            <a:fillRect/>
          </a:stretch>
        </p:blipFill>
        <p:spPr>
          <a:xfrm>
            <a:off x="6128657" y="0"/>
            <a:ext cx="3708400" cy="3098800"/>
          </a:xfrm>
          <a:prstGeom prst="rect">
            <a:avLst/>
          </a:prstGeom>
        </p:spPr>
      </p:pic>
    </p:spTree>
    <p:extLst>
      <p:ext uri="{BB962C8B-B14F-4D97-AF65-F5344CB8AC3E}">
        <p14:creationId xmlns:p14="http://schemas.microsoft.com/office/powerpoint/2010/main" val="172661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AFC-4F7B-DB9D-84D2-030CE813CCDE}"/>
              </a:ext>
            </a:extLst>
          </p:cNvPr>
          <p:cNvPicPr>
            <a:picLocks noChangeAspect="1"/>
          </p:cNvPicPr>
          <p:nvPr/>
        </p:nvPicPr>
        <p:blipFill>
          <a:blip r:embed="rId3"/>
          <a:stretch>
            <a:fillRect/>
          </a:stretch>
        </p:blipFill>
        <p:spPr>
          <a:xfrm>
            <a:off x="457200" y="145494"/>
            <a:ext cx="7772400" cy="6567012"/>
          </a:xfrm>
          <a:prstGeom prst="rect">
            <a:avLst/>
          </a:prstGeom>
        </p:spPr>
      </p:pic>
    </p:spTree>
    <p:extLst>
      <p:ext uri="{BB962C8B-B14F-4D97-AF65-F5344CB8AC3E}">
        <p14:creationId xmlns:p14="http://schemas.microsoft.com/office/powerpoint/2010/main" val="427022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E6C63-A785-1A01-6182-5045ED3830C9}"/>
              </a:ext>
            </a:extLst>
          </p:cNvPr>
          <p:cNvSpPr>
            <a:spLocks noGrp="1"/>
          </p:cNvSpPr>
          <p:nvPr>
            <p:ph type="title"/>
          </p:nvPr>
        </p:nvSpPr>
        <p:spPr/>
        <p:txBody>
          <a:bodyPr/>
          <a:lstStyle/>
          <a:p>
            <a:r>
              <a:rPr lang="en-US" dirty="0"/>
              <a:t>Why Processing Matters</a:t>
            </a:r>
          </a:p>
        </p:txBody>
      </p:sp>
      <p:sp>
        <p:nvSpPr>
          <p:cNvPr id="6" name="Content Placeholder 5">
            <a:extLst>
              <a:ext uri="{FF2B5EF4-FFF2-40B4-BE49-F238E27FC236}">
                <a16:creationId xmlns:a16="http://schemas.microsoft.com/office/drawing/2014/main" id="{32AF16EE-0842-6DE7-73CB-ACE3DBFA94A1}"/>
              </a:ext>
            </a:extLst>
          </p:cNvPr>
          <p:cNvSpPr>
            <a:spLocks noGrp="1"/>
          </p:cNvSpPr>
          <p:nvPr>
            <p:ph idx="1"/>
          </p:nvPr>
        </p:nvSpPr>
        <p:spPr>
          <a:xfrm>
            <a:off x="732367" y="1600200"/>
            <a:ext cx="10723035" cy="4800599"/>
          </a:xfrm>
        </p:spPr>
        <p:txBody>
          <a:bodyPr>
            <a:normAutofit fontScale="92500" lnSpcReduction="10000"/>
          </a:bodyPr>
          <a:lstStyle/>
          <a:p>
            <a:r>
              <a:rPr lang="en-US" dirty="0"/>
              <a:t>When consumed in their natural or minimally processed state, the carbohydrates and fats in UPFs do not typically lead to overconsumption or carvings</a:t>
            </a:r>
          </a:p>
          <a:p>
            <a:r>
              <a:rPr lang="en-US" dirty="0"/>
              <a:t>The same is true of nicotine</a:t>
            </a:r>
          </a:p>
          <a:p>
            <a:pPr lvl="2"/>
            <a:r>
              <a:rPr lang="en-US" dirty="0"/>
              <a:t>Naturally occurring nicotine in foods like eggplants and tomatoes does not lead to addiction because the concentrations are too small</a:t>
            </a:r>
          </a:p>
          <a:p>
            <a:pPr lvl="2"/>
            <a:r>
              <a:rPr lang="en-US" dirty="0"/>
              <a:t>While tobacco leaves have higher levels of nicotine, overconsumption is unlikely because it leads to nausea and sickness</a:t>
            </a:r>
          </a:p>
          <a:p>
            <a:r>
              <a:rPr lang="en-US" dirty="0"/>
              <a:t>Processing increases the speed of delivery to achieve the maximum dopamine response</a:t>
            </a:r>
          </a:p>
          <a:p>
            <a:pPr lvl="1"/>
            <a:r>
              <a:rPr lang="en-US" dirty="0"/>
              <a:t>Elements that could slow digestion, like fiber, protein, and water, are stripped away</a:t>
            </a:r>
          </a:p>
          <a:p>
            <a:r>
              <a:rPr lang="en-US" dirty="0"/>
              <a:t>The quick rewards are designed to fade quickly, leading to a desire for more</a:t>
            </a:r>
          </a:p>
          <a:p>
            <a:pPr marL="349250" lvl="1" indent="0">
              <a:buNone/>
            </a:pPr>
            <a:endParaRPr lang="en-US" b="1" i="1" dirty="0"/>
          </a:p>
        </p:txBody>
      </p:sp>
    </p:spTree>
    <p:extLst>
      <p:ext uri="{BB962C8B-B14F-4D97-AF65-F5344CB8AC3E}">
        <p14:creationId xmlns:p14="http://schemas.microsoft.com/office/powerpoint/2010/main" val="12608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113-A4FE-2A1D-447C-6891140BFF8C}"/>
              </a:ext>
            </a:extLst>
          </p:cNvPr>
          <p:cNvSpPr>
            <a:spLocks noGrp="1"/>
          </p:cNvSpPr>
          <p:nvPr>
            <p:ph type="title"/>
          </p:nvPr>
        </p:nvSpPr>
        <p:spPr/>
        <p:txBody>
          <a:bodyPr/>
          <a:lstStyle/>
          <a:p>
            <a:r>
              <a:rPr lang="en-US" dirty="0"/>
              <a:t>Tobacco Control as a Model for Fighting UPFs</a:t>
            </a:r>
          </a:p>
        </p:txBody>
      </p:sp>
      <p:sp>
        <p:nvSpPr>
          <p:cNvPr id="3" name="Content Placeholder 2">
            <a:extLst>
              <a:ext uri="{FF2B5EF4-FFF2-40B4-BE49-F238E27FC236}">
                <a16:creationId xmlns:a16="http://schemas.microsoft.com/office/drawing/2014/main" id="{BDDCD1AD-21BD-1C5A-259A-21DCBAD1AE9B}"/>
              </a:ext>
            </a:extLst>
          </p:cNvPr>
          <p:cNvSpPr>
            <a:spLocks noGrp="1"/>
          </p:cNvSpPr>
          <p:nvPr>
            <p:ph idx="1"/>
          </p:nvPr>
        </p:nvSpPr>
        <p:spPr/>
        <p:txBody>
          <a:bodyPr/>
          <a:lstStyle/>
          <a:p>
            <a:r>
              <a:rPr lang="en-US" dirty="0"/>
              <a:t>Tobacco’s downfall was based on evidence that companies deliberately engineered products to enhance their addictiveness</a:t>
            </a:r>
          </a:p>
          <a:p>
            <a:r>
              <a:rPr lang="en-US" dirty="0"/>
              <a:t>Successful efforts focused on limiting efforts to hook children, through marketing restrictions and limitations on access</a:t>
            </a:r>
          </a:p>
          <a:p>
            <a:r>
              <a:rPr lang="en-US" dirty="0"/>
              <a:t>Higher taxes on tobacco led to reduced consumption; similar evidence exists for taxes on sugar-sweetened beverages</a:t>
            </a:r>
          </a:p>
          <a:p>
            <a:r>
              <a:rPr lang="en-US" dirty="0"/>
              <a:t>Stronger warning labels can reduce demand without preventing access entirely</a:t>
            </a:r>
          </a:p>
        </p:txBody>
      </p:sp>
    </p:spTree>
    <p:extLst>
      <p:ext uri="{BB962C8B-B14F-4D97-AF65-F5344CB8AC3E}">
        <p14:creationId xmlns:p14="http://schemas.microsoft.com/office/powerpoint/2010/main" val="7308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5DD1F6E8-04B4-B54D-B210-426C7769186A}" vid="{087C771E-2A8E-1C4C-97D7-24B738C86F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emplate>
  <TotalTime>4624</TotalTime>
  <Words>921</Words>
  <Application>Microsoft Macintosh PowerPoint</Application>
  <PresentationFormat>Widescreen</PresentationFormat>
  <Paragraphs>59</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News Gothic MT</vt:lpstr>
      <vt:lpstr>Wingdings 2</vt:lpstr>
      <vt:lpstr>Breeze</vt:lpstr>
      <vt:lpstr>Ultraprocessed Food: Does the Tobacco Model Fit?</vt:lpstr>
      <vt:lpstr>PowerPoint Presentation</vt:lpstr>
      <vt:lpstr>PowerPoint Presentation</vt:lpstr>
      <vt:lpstr>PowerPoint Presentation</vt:lpstr>
      <vt:lpstr>PowerPoint Presentation</vt:lpstr>
      <vt:lpstr>PowerPoint Presentation</vt:lpstr>
      <vt:lpstr>PowerPoint Presentation</vt:lpstr>
      <vt:lpstr>Why Processing Matters</vt:lpstr>
      <vt:lpstr>Tobacco Control as a Model for Fighting UPFs</vt:lpstr>
      <vt:lpstr>But the Analogy Is Imperfect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 Coleman</dc:creator>
  <cp:lastModifiedBy>Carl H Coleman</cp:lastModifiedBy>
  <cp:revision>2</cp:revision>
  <dcterms:created xsi:type="dcterms:W3CDTF">2025-05-27T08:39:16Z</dcterms:created>
  <dcterms:modified xsi:type="dcterms:W3CDTF">2026-05-30T10:03:46Z</dcterms:modified>
</cp:coreProperties>
</file>