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0" r:id="rId3"/>
    <p:sldId id="268" r:id="rId4"/>
    <p:sldId id="279" r:id="rId5"/>
    <p:sldId id="564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8" r:id="rId14"/>
    <p:sldId id="277" r:id="rId15"/>
    <p:sldId id="263" r:id="rId16"/>
    <p:sldId id="288" r:id="rId17"/>
    <p:sldId id="534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44" r:id="rId27"/>
    <p:sldId id="545" r:id="rId28"/>
    <p:sldId id="546" r:id="rId29"/>
    <p:sldId id="547" r:id="rId30"/>
    <p:sldId id="548" r:id="rId31"/>
    <p:sldId id="549" r:id="rId32"/>
    <p:sldId id="550" r:id="rId33"/>
    <p:sldId id="551" r:id="rId34"/>
    <p:sldId id="552" r:id="rId35"/>
    <p:sldId id="553" r:id="rId36"/>
    <p:sldId id="554" r:id="rId37"/>
    <p:sldId id="555" r:id="rId38"/>
    <p:sldId id="556" r:id="rId39"/>
    <p:sldId id="557" r:id="rId40"/>
    <p:sldId id="563" r:id="rId41"/>
    <p:sldId id="565" r:id="rId42"/>
    <p:sldId id="559" r:id="rId43"/>
    <p:sldId id="560" r:id="rId44"/>
    <p:sldId id="561" r:id="rId45"/>
    <p:sldId id="562" r:id="rId46"/>
    <p:sldId id="57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302" r:id="rId55"/>
    <p:sldId id="57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332"/>
  </p:normalViewPr>
  <p:slideViewPr>
    <p:cSldViewPr snapToGrid="0">
      <p:cViewPr varScale="1">
        <p:scale>
          <a:sx n="85" d="100"/>
          <a:sy n="85" d="100"/>
        </p:scale>
        <p:origin x="16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4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2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7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0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3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0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5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6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6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7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4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7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1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21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Stacey.Tovino@ou.edu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D0C4-4513-6369-C288-16ABCC915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14" y="1973179"/>
            <a:ext cx="7510506" cy="1359568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atin typeface="Garamond" panose="02020404030301010803" pitchFamily="18" charset="0"/>
              </a:rPr>
              <a:t>Oh-Oh-Oh-Ozempic!</a:t>
            </a:r>
            <a:br>
              <a:rPr lang="en-US" sz="3600" cap="none" dirty="0">
                <a:latin typeface="Garamond" panose="02020404030301010803" pitchFamily="18" charset="0"/>
              </a:rPr>
            </a:br>
            <a:r>
              <a:rPr lang="en-US" sz="3100" cap="none" dirty="0">
                <a:latin typeface="Garamond" panose="02020404030301010803" pitchFamily="18" charset="0"/>
              </a:rPr>
              <a:t>A Fifty-State Benchmark Plan Survey</a:t>
            </a:r>
            <a:br>
              <a:rPr lang="en-US" sz="3200" cap="none" dirty="0">
                <a:latin typeface="Garamond" panose="02020404030301010803" pitchFamily="18" charset="0"/>
              </a:rPr>
            </a:br>
            <a:endParaRPr lang="en-US" sz="3200" cap="none" dirty="0"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88925-C54C-59D8-947B-2999EB84C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14" y="4186989"/>
            <a:ext cx="7510506" cy="191831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200" cap="none" dirty="0">
                <a:latin typeface="Garamond" panose="02020404030301010803" pitchFamily="18" charset="0"/>
              </a:rPr>
              <a:t>Stacey A. Tovino, JD, PhD</a:t>
            </a:r>
          </a:p>
          <a:p>
            <a:pPr>
              <a:spcAft>
                <a:spcPts val="0"/>
              </a:spcAft>
            </a:pPr>
            <a:r>
              <a:rPr lang="en-US" sz="2200" cap="none" dirty="0">
                <a:latin typeface="Garamond" panose="02020404030301010803" pitchFamily="18" charset="0"/>
              </a:rPr>
              <a:t>John B. Turner Chair in Law</a:t>
            </a:r>
          </a:p>
          <a:p>
            <a:pPr>
              <a:spcAft>
                <a:spcPts val="0"/>
              </a:spcAft>
            </a:pPr>
            <a:r>
              <a:rPr lang="en-US" sz="2200" cap="none" dirty="0">
                <a:latin typeface="Garamond" panose="02020404030301010803" pitchFamily="18" charset="0"/>
              </a:rPr>
              <a:t>The University of Oklahoma College of Law</a:t>
            </a:r>
          </a:p>
          <a:p>
            <a:pPr>
              <a:spcAft>
                <a:spcPts val="0"/>
              </a:spcAft>
            </a:pPr>
            <a:r>
              <a:rPr lang="en-US" sz="2200" cap="none" dirty="0">
                <a:latin typeface="Garamond" panose="02020404030301010803" pitchFamily="18" charset="0"/>
              </a:rPr>
              <a:t>June 5, 2026</a:t>
            </a:r>
          </a:p>
        </p:txBody>
      </p:sp>
    </p:spTree>
    <p:extLst>
      <p:ext uri="{BB962C8B-B14F-4D97-AF65-F5344CB8AC3E}">
        <p14:creationId xmlns:p14="http://schemas.microsoft.com/office/powerpoint/2010/main" val="264107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8E201D0-33FA-3650-B33F-1858FAFB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27" y="1019571"/>
            <a:ext cx="6615545" cy="481885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CBB52-96C8-918A-EB34-7D0248F554A2}"/>
              </a:ext>
            </a:extLst>
          </p:cNvPr>
          <p:cNvCxnSpPr>
            <a:cxnSpLocks/>
          </p:cNvCxnSpPr>
          <p:nvPr/>
        </p:nvCxnSpPr>
        <p:spPr>
          <a:xfrm>
            <a:off x="1607127" y="2964871"/>
            <a:ext cx="57219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42F5B7-48A2-8184-79A4-29319BF3296E}"/>
              </a:ext>
            </a:extLst>
          </p:cNvPr>
          <p:cNvCxnSpPr>
            <a:cxnSpLocks/>
          </p:cNvCxnSpPr>
          <p:nvPr/>
        </p:nvCxnSpPr>
        <p:spPr>
          <a:xfrm>
            <a:off x="1607127" y="3429000"/>
            <a:ext cx="418407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edical information on a white background&#10;&#10;AI-generated content may be incorrect.">
            <a:extLst>
              <a:ext uri="{FF2B5EF4-FFF2-40B4-BE49-F238E27FC236}">
                <a16:creationId xmlns:a16="http://schemas.microsoft.com/office/drawing/2014/main" id="{89EF71CA-5607-8F6E-48B0-9467E752F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77" y="1083252"/>
            <a:ext cx="6510646" cy="46914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652D76-A61C-FEED-CF42-6139538B5B91}"/>
              </a:ext>
            </a:extLst>
          </p:cNvPr>
          <p:cNvCxnSpPr>
            <a:cxnSpLocks/>
          </p:cNvCxnSpPr>
          <p:nvPr/>
        </p:nvCxnSpPr>
        <p:spPr>
          <a:xfrm>
            <a:off x="2493817" y="4170217"/>
            <a:ext cx="497378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A7188F-B27B-73D3-1C97-187237ADC4CA}"/>
              </a:ext>
            </a:extLst>
          </p:cNvPr>
          <p:cNvCxnSpPr>
            <a:cxnSpLocks/>
          </p:cNvCxnSpPr>
          <p:nvPr/>
        </p:nvCxnSpPr>
        <p:spPr>
          <a:xfrm>
            <a:off x="1711036" y="4294907"/>
            <a:ext cx="1295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752346-60B5-0CA4-B446-13CDCEEAB849}"/>
              </a:ext>
            </a:extLst>
          </p:cNvPr>
          <p:cNvCxnSpPr>
            <a:cxnSpLocks/>
          </p:cNvCxnSpPr>
          <p:nvPr/>
        </p:nvCxnSpPr>
        <p:spPr>
          <a:xfrm>
            <a:off x="2230581" y="2216725"/>
            <a:ext cx="505691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84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741559AE-9DE5-AA8D-5BEF-4593A0F2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76" y="841292"/>
            <a:ext cx="6193247" cy="51754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87404E-C643-E4F8-693A-CE65F34DADD0}"/>
              </a:ext>
            </a:extLst>
          </p:cNvPr>
          <p:cNvCxnSpPr>
            <a:cxnSpLocks/>
          </p:cNvCxnSpPr>
          <p:nvPr/>
        </p:nvCxnSpPr>
        <p:spPr>
          <a:xfrm>
            <a:off x="2043545" y="2479962"/>
            <a:ext cx="2750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47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78552258-B7DD-228D-A809-2FFB0A8D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71" y="1020132"/>
            <a:ext cx="6248258" cy="481773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F453F8-1A72-F91E-B4C6-3BD76813D18F}"/>
              </a:ext>
            </a:extLst>
          </p:cNvPr>
          <p:cNvCxnSpPr>
            <a:cxnSpLocks/>
          </p:cNvCxnSpPr>
          <p:nvPr/>
        </p:nvCxnSpPr>
        <p:spPr>
          <a:xfrm>
            <a:off x="1641763" y="2272144"/>
            <a:ext cx="39277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A1BE33-5122-4412-7978-1682BEBC0B94}"/>
              </a:ext>
            </a:extLst>
          </p:cNvPr>
          <p:cNvCxnSpPr>
            <a:cxnSpLocks/>
          </p:cNvCxnSpPr>
          <p:nvPr/>
        </p:nvCxnSpPr>
        <p:spPr>
          <a:xfrm>
            <a:off x="3106881" y="4585853"/>
            <a:ext cx="427759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FEFD44-B937-5EB9-DEC5-4133C349CE1B}"/>
              </a:ext>
            </a:extLst>
          </p:cNvPr>
          <p:cNvCxnSpPr>
            <a:cxnSpLocks/>
          </p:cNvCxnSpPr>
          <p:nvPr/>
        </p:nvCxnSpPr>
        <p:spPr>
          <a:xfrm>
            <a:off x="3106881" y="4752108"/>
            <a:ext cx="21717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85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A188C5E7-386C-9854-D7EA-08318103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09" y="294049"/>
            <a:ext cx="6466365" cy="5868117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F04BB45-2541-AA4B-A4E3-CD011F10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09" y="5068052"/>
            <a:ext cx="8703182" cy="14707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3F13E-39F5-ABF8-D087-4155218D1137}"/>
              </a:ext>
            </a:extLst>
          </p:cNvPr>
          <p:cNvCxnSpPr>
            <a:cxnSpLocks/>
          </p:cNvCxnSpPr>
          <p:nvPr/>
        </p:nvCxnSpPr>
        <p:spPr>
          <a:xfrm>
            <a:off x="1523999" y="3228107"/>
            <a:ext cx="293023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366EE-76F3-463A-28AE-8CAF9108A8A5}"/>
              </a:ext>
            </a:extLst>
          </p:cNvPr>
          <p:cNvCxnSpPr>
            <a:cxnSpLocks/>
          </p:cNvCxnSpPr>
          <p:nvPr/>
        </p:nvCxnSpPr>
        <p:spPr>
          <a:xfrm>
            <a:off x="4454236" y="5943598"/>
            <a:ext cx="390005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74384F-8754-DBBE-51FA-B2B74F2C03A8}"/>
              </a:ext>
            </a:extLst>
          </p:cNvPr>
          <p:cNvCxnSpPr>
            <a:cxnSpLocks/>
          </p:cNvCxnSpPr>
          <p:nvPr/>
        </p:nvCxnSpPr>
        <p:spPr>
          <a:xfrm>
            <a:off x="4260273" y="5527963"/>
            <a:ext cx="390005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and white website with text and a blue and white logo&#10;&#10;AI-generated content may be incorrect.">
            <a:extLst>
              <a:ext uri="{FF2B5EF4-FFF2-40B4-BE49-F238E27FC236}">
                <a16:creationId xmlns:a16="http://schemas.microsoft.com/office/drawing/2014/main" id="{00B91228-668D-A46C-1BCA-E146A25E4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189" y="780424"/>
            <a:ext cx="3998495" cy="27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2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ext&#10;&#10;AI-generated content may be incorrect.">
            <a:extLst>
              <a:ext uri="{FF2B5EF4-FFF2-40B4-BE49-F238E27FC236}">
                <a16:creationId xmlns:a16="http://schemas.microsoft.com/office/drawing/2014/main" id="{41B3179E-5C4C-7964-2035-EC1163A61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19098"/>
            <a:ext cx="7772400" cy="23479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31CA5-19ED-CC6A-F3F0-4B043FF08EAE}"/>
              </a:ext>
            </a:extLst>
          </p:cNvPr>
          <p:cNvCxnSpPr/>
          <p:nvPr/>
        </p:nvCxnSpPr>
        <p:spPr>
          <a:xfrm>
            <a:off x="893617" y="2724799"/>
            <a:ext cx="662247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A4EA1D-DA21-75AB-BD0E-DC236A6BDF99}"/>
              </a:ext>
            </a:extLst>
          </p:cNvPr>
          <p:cNvCxnSpPr>
            <a:cxnSpLocks/>
          </p:cNvCxnSpPr>
          <p:nvPr/>
        </p:nvCxnSpPr>
        <p:spPr>
          <a:xfrm>
            <a:off x="5699051" y="4089955"/>
            <a:ext cx="237122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35126-4E4A-97AF-3D7E-FE26DD1555D4}"/>
              </a:ext>
            </a:extLst>
          </p:cNvPr>
          <p:cNvCxnSpPr>
            <a:cxnSpLocks/>
          </p:cNvCxnSpPr>
          <p:nvPr/>
        </p:nvCxnSpPr>
        <p:spPr>
          <a:xfrm>
            <a:off x="893617" y="4262654"/>
            <a:ext cx="518160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9850BB-AA93-8ACC-555E-BE6183759122}"/>
              </a:ext>
            </a:extLst>
          </p:cNvPr>
          <p:cNvCxnSpPr>
            <a:cxnSpLocks/>
          </p:cNvCxnSpPr>
          <p:nvPr/>
        </p:nvCxnSpPr>
        <p:spPr>
          <a:xfrm>
            <a:off x="3085833" y="2427032"/>
            <a:ext cx="120481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F37A4E-8A5D-A2D3-2AE8-BED06292BA3F}"/>
              </a:ext>
            </a:extLst>
          </p:cNvPr>
          <p:cNvCxnSpPr>
            <a:cxnSpLocks/>
          </p:cNvCxnSpPr>
          <p:nvPr/>
        </p:nvCxnSpPr>
        <p:spPr>
          <a:xfrm>
            <a:off x="7065954" y="3855339"/>
            <a:ext cx="10043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72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D757-B6DE-FDFC-7AA5-7C97A1E6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97" y="755904"/>
            <a:ext cx="5915025" cy="719328"/>
          </a:xfrm>
        </p:spPr>
        <p:txBody>
          <a:bodyPr>
            <a:normAutofit/>
          </a:bodyPr>
          <a:lstStyle/>
          <a:p>
            <a:pPr algn="ctr"/>
            <a:r>
              <a:rPr lang="en-US" sz="3000" cap="none" dirty="0">
                <a:latin typeface="Garamond" panose="02020404030301010803" pitchFamily="18" charset="0"/>
              </a:rPr>
              <a:t>Two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CDF4-C082-F2A4-B7D8-67B80CE96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2121408"/>
            <a:ext cx="7550727" cy="4126992"/>
          </a:xfrm>
        </p:spPr>
        <p:txBody>
          <a:bodyPr>
            <a:normAutofit/>
          </a:bodyPr>
          <a:lstStyle/>
          <a:p>
            <a:r>
              <a:rPr lang="en-US" sz="2400" cap="none" dirty="0">
                <a:latin typeface="Garamond" panose="02020404030301010803" pitchFamily="18" charset="0"/>
              </a:rPr>
              <a:t>I surveyed </a:t>
            </a:r>
            <a:r>
              <a:rPr lang="en-US" sz="2400" u="sng" cap="none" dirty="0">
                <a:latin typeface="Garamond" panose="02020404030301010803" pitchFamily="18" charset="0"/>
              </a:rPr>
              <a:t>state benchmark plans</a:t>
            </a:r>
            <a:r>
              <a:rPr lang="en-US" sz="2400" cap="none" dirty="0">
                <a:latin typeface="Garamond" panose="02020404030301010803" pitchFamily="18" charset="0"/>
              </a:rPr>
              <a:t> that implement the Affordable Care Act’s essential health benefits requirement with respect to coverage and/or exclusion of weight loss and blood glucose treatments and services as well as other weight-related services (</a:t>
            </a:r>
            <a:r>
              <a:rPr lang="en-US" sz="2400" i="1" cap="none" dirty="0">
                <a:latin typeface="Garamond" panose="02020404030301010803" pitchFamily="18" charset="0"/>
              </a:rPr>
              <a:t>e.g.</a:t>
            </a:r>
            <a:r>
              <a:rPr lang="en-US" sz="2400" cap="none" dirty="0">
                <a:latin typeface="Garamond" panose="02020404030301010803" pitchFamily="18" charset="0"/>
              </a:rPr>
              <a:t>, bariatric surgery, excess skin removal surgery, weight loss programs).</a:t>
            </a:r>
          </a:p>
          <a:p>
            <a:endParaRPr lang="en-US" sz="2400" cap="none" dirty="0">
              <a:latin typeface="Garamond" panose="02020404030301010803" pitchFamily="18" charset="0"/>
            </a:endParaRPr>
          </a:p>
          <a:p>
            <a:r>
              <a:rPr lang="en-US" sz="2400" cap="none" dirty="0">
                <a:latin typeface="Garamond" panose="02020404030301010803" pitchFamily="18" charset="0"/>
              </a:rPr>
              <a:t>I also surveyed </a:t>
            </a:r>
            <a:r>
              <a:rPr lang="en-US" sz="2400" u="sng" cap="none" dirty="0">
                <a:latin typeface="Garamond" panose="02020404030301010803" pitchFamily="18" charset="0"/>
              </a:rPr>
              <a:t>state mandated benefit laws</a:t>
            </a:r>
            <a:r>
              <a:rPr lang="en-US" sz="2400" cap="none" dirty="0">
                <a:latin typeface="Garamond" panose="02020404030301010803" pitchFamily="18" charset="0"/>
              </a:rPr>
              <a:t> with respect to coverage and/or exclusion of weight loss and blood glucose medications.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5E5A-C447-B6A4-3227-170BEA17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246850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latin typeface="Garamond" panose="02020404030301010803" pitchFamily="18" charset="0"/>
              </a:rPr>
              <a:t>State Benchmark Plan </a:t>
            </a:r>
            <a:br>
              <a:rPr lang="en-US" sz="3600" cap="none" dirty="0">
                <a:latin typeface="Garamond" panose="02020404030301010803" pitchFamily="18" charset="0"/>
              </a:rPr>
            </a:br>
            <a:r>
              <a:rPr lang="en-US" sz="3600" cap="none" dirty="0">
                <a:latin typeface="Garamond" panose="02020404030301010803" pitchFamily="18" charset="0"/>
              </a:rPr>
              <a:t>Search Result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30A72-3A41-8AFE-66AA-5F5298AB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7" y="2060898"/>
            <a:ext cx="7988027" cy="4041162"/>
          </a:xfrm>
        </p:spPr>
        <p:txBody>
          <a:bodyPr>
            <a:noAutofit/>
          </a:bodyPr>
          <a:lstStyle/>
          <a:p>
            <a:r>
              <a:rPr lang="en-US" sz="2400" cap="none" dirty="0">
                <a:latin typeface="Garamond" panose="02020404030301010803" pitchFamily="18" charset="0"/>
              </a:rPr>
              <a:t>Prescription medications*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Bariatric surgery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Surgeries to remove excess skin and fat following weight loss 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Weight loss programs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Nutritional counseling and dietary education*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Mental health treatments and services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*Diabetes-related treatments, services, and supplies </a:t>
            </a:r>
          </a:p>
        </p:txBody>
      </p:sp>
    </p:spTree>
    <p:extLst>
      <p:ext uri="{BB962C8B-B14F-4D97-AF65-F5344CB8AC3E}">
        <p14:creationId xmlns:p14="http://schemas.microsoft.com/office/powerpoint/2010/main" val="412984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E90-483B-B72F-92EA-633D6AF81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000621"/>
          </a:xfrm>
        </p:spPr>
        <p:txBody>
          <a:bodyPr/>
          <a:lstStyle/>
          <a:p>
            <a:r>
              <a:rPr lang="en-US" cap="none" dirty="0">
                <a:latin typeface="Garamond" panose="02020404030301010803" pitchFamily="18" charset="0"/>
              </a:rPr>
              <a:t>Prescription Medications</a:t>
            </a:r>
          </a:p>
        </p:txBody>
      </p:sp>
    </p:spTree>
    <p:extLst>
      <p:ext uri="{BB962C8B-B14F-4D97-AF65-F5344CB8AC3E}">
        <p14:creationId xmlns:p14="http://schemas.microsoft.com/office/powerpoint/2010/main" val="263222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4BB2-5601-8AF1-114E-CD365636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018"/>
            <a:ext cx="9143999" cy="1312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cap="none" dirty="0">
                <a:latin typeface="Garamond" panose="02020404030301010803" pitchFamily="18" charset="0"/>
              </a:rPr>
              <a:t>Only four (4) states have benchmark plans</a:t>
            </a:r>
            <a:br>
              <a:rPr lang="en-US" sz="2700" cap="none" dirty="0">
                <a:latin typeface="Garamond" panose="02020404030301010803" pitchFamily="18" charset="0"/>
              </a:rPr>
            </a:br>
            <a:r>
              <a:rPr lang="en-US" sz="2700" cap="none" dirty="0">
                <a:latin typeface="Garamond" panose="02020404030301010803" pitchFamily="18" charset="0"/>
              </a:rPr>
              <a:t>that expressly (or potentially impliedly) cover</a:t>
            </a:r>
            <a:br>
              <a:rPr lang="en-US" sz="2700" cap="none" dirty="0">
                <a:latin typeface="Garamond" panose="02020404030301010803" pitchFamily="18" charset="0"/>
              </a:rPr>
            </a:br>
            <a:r>
              <a:rPr lang="en-US" sz="2700" cap="none" dirty="0">
                <a:latin typeface="Garamond" panose="02020404030301010803" pitchFamily="18" charset="0"/>
              </a:rPr>
              <a:t>some weight loss and blood glucose medications*</a:t>
            </a:r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142CC7A-D9D9-B576-45D0-502CC0F25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618" y="2220207"/>
            <a:ext cx="5764762" cy="4041775"/>
          </a:xfrm>
        </p:spPr>
      </p:pic>
    </p:spTree>
    <p:extLst>
      <p:ext uri="{BB962C8B-B14F-4D97-AF65-F5344CB8AC3E}">
        <p14:creationId xmlns:p14="http://schemas.microsoft.com/office/powerpoint/2010/main" val="76870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6C06398D-4DC9-2353-B7CA-F919F595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56" y="186247"/>
            <a:ext cx="3687102" cy="2693087"/>
          </a:xfrm>
          <a:prstGeom prst="rect">
            <a:avLst/>
          </a:prstGeom>
        </p:spPr>
      </p:pic>
      <p:pic>
        <p:nvPicPr>
          <p:cNvPr id="7" name="Picture 6" descr="A screenshot of a screen&#10;&#10;AI-generated content may be incorrect.">
            <a:extLst>
              <a:ext uri="{FF2B5EF4-FFF2-40B4-BE49-F238E27FC236}">
                <a16:creationId xmlns:a16="http://schemas.microsoft.com/office/drawing/2014/main" id="{9F052E12-C734-264B-C567-4AB65B09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108" y="2338882"/>
            <a:ext cx="5184487" cy="418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86FC2B-E214-EC30-D3F6-AC2EF4C6F3FF}"/>
              </a:ext>
            </a:extLst>
          </p:cNvPr>
          <p:cNvSpPr/>
          <p:nvPr/>
        </p:nvSpPr>
        <p:spPr>
          <a:xfrm>
            <a:off x="3416968" y="5871411"/>
            <a:ext cx="4716379" cy="51735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C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50719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9BF11A42-6BA4-7A83-2211-AD71FB98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7" y="865909"/>
            <a:ext cx="4999346" cy="5583381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38363BF-846F-DFA5-95DE-31E54A005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3429000"/>
            <a:ext cx="8811492" cy="7994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B8D281-09E7-6910-211B-30C882DFD26F}"/>
              </a:ext>
            </a:extLst>
          </p:cNvPr>
          <p:cNvCxnSpPr/>
          <p:nvPr/>
        </p:nvCxnSpPr>
        <p:spPr>
          <a:xfrm>
            <a:off x="5597236" y="3657600"/>
            <a:ext cx="3200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084578-62CC-62A6-8144-C7EFE95D19C8}"/>
              </a:ext>
            </a:extLst>
          </p:cNvPr>
          <p:cNvCxnSpPr>
            <a:cxnSpLocks/>
          </p:cNvCxnSpPr>
          <p:nvPr/>
        </p:nvCxnSpPr>
        <p:spPr>
          <a:xfrm>
            <a:off x="323385" y="3925731"/>
            <a:ext cx="847425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73556F-79EA-479D-7D8F-189AEF739CC5}"/>
              </a:ext>
            </a:extLst>
          </p:cNvPr>
          <p:cNvCxnSpPr>
            <a:cxnSpLocks/>
          </p:cNvCxnSpPr>
          <p:nvPr/>
        </p:nvCxnSpPr>
        <p:spPr>
          <a:xfrm>
            <a:off x="334874" y="4105840"/>
            <a:ext cx="727127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FE34F5-8490-B576-6C77-77E181E98E5B}"/>
              </a:ext>
            </a:extLst>
          </p:cNvPr>
          <p:cNvCxnSpPr>
            <a:cxnSpLocks/>
          </p:cNvCxnSpPr>
          <p:nvPr/>
        </p:nvCxnSpPr>
        <p:spPr>
          <a:xfrm>
            <a:off x="3231519" y="4851009"/>
            <a:ext cx="134048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14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holding a net&#10;&#10;AI-generated content may be incorrect.">
            <a:extLst>
              <a:ext uri="{FF2B5EF4-FFF2-40B4-BE49-F238E27FC236}">
                <a16:creationId xmlns:a16="http://schemas.microsoft.com/office/drawing/2014/main" id="{CE9B85FE-17DE-F066-0ECD-43D081AE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45" y="127000"/>
            <a:ext cx="5092700" cy="660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B7CFD-5A8E-ADA4-1093-CE340210A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45898"/>
            <a:ext cx="7181655" cy="518160"/>
          </a:xfrm>
          <a:prstGeom prst="rect">
            <a:avLst/>
          </a:prstGeom>
        </p:spPr>
      </p:pic>
      <p:pic>
        <p:nvPicPr>
          <p:cNvPr id="7" name="Picture 6" descr="A close up of a sign&#10;&#10;AI-generated content may be incorrect.">
            <a:extLst>
              <a:ext uri="{FF2B5EF4-FFF2-40B4-BE49-F238E27FC236}">
                <a16:creationId xmlns:a16="http://schemas.microsoft.com/office/drawing/2014/main" id="{BAC28C91-E7C2-086B-6AE3-C1D3BF4AA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87790"/>
            <a:ext cx="7181655" cy="9581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A439A-7A40-0404-C474-A601E13D4DD9}"/>
              </a:ext>
            </a:extLst>
          </p:cNvPr>
          <p:cNvCxnSpPr/>
          <p:nvPr/>
        </p:nvCxnSpPr>
        <p:spPr>
          <a:xfrm>
            <a:off x="1814732" y="2926080"/>
            <a:ext cx="609131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BB129-3F59-9E0B-3CB7-732AE437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08B2-80D8-91ED-63B8-CBB1AF77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018"/>
            <a:ext cx="9143999" cy="1312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cap="none" dirty="0">
                <a:latin typeface="Garamond" panose="02020404030301010803" pitchFamily="18" charset="0"/>
              </a:rPr>
              <a:t>On the other hand, more than 80% of states have benchmark</a:t>
            </a:r>
            <a:br>
              <a:rPr lang="en-US" sz="2700" cap="none" dirty="0">
                <a:latin typeface="Garamond" panose="02020404030301010803" pitchFamily="18" charset="0"/>
              </a:rPr>
            </a:br>
            <a:r>
              <a:rPr lang="en-US" sz="2700" cap="none" dirty="0">
                <a:latin typeface="Garamond" panose="02020404030301010803" pitchFamily="18" charset="0"/>
              </a:rPr>
              <a:t>plans that expressly exclude most or all weight loss </a:t>
            </a:r>
            <a:br>
              <a:rPr lang="en-US" sz="2700" cap="none" dirty="0">
                <a:latin typeface="Garamond" panose="02020404030301010803" pitchFamily="18" charset="0"/>
              </a:rPr>
            </a:br>
            <a:r>
              <a:rPr lang="en-US" sz="2700" cap="none" dirty="0">
                <a:latin typeface="Garamond" panose="02020404030301010803" pitchFamily="18" charset="0"/>
              </a:rPr>
              <a:t>and blood glucose medications</a:t>
            </a:r>
          </a:p>
        </p:txBody>
      </p:sp>
      <p:pic>
        <p:nvPicPr>
          <p:cNvPr id="7" name="Content Placeholder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79AE13A-A3FC-77E9-5517-AAD94EA09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6097" y="2060575"/>
            <a:ext cx="5854982" cy="4041775"/>
          </a:xfrm>
        </p:spPr>
      </p:pic>
    </p:spTree>
    <p:extLst>
      <p:ext uri="{BB962C8B-B14F-4D97-AF65-F5344CB8AC3E}">
        <p14:creationId xmlns:p14="http://schemas.microsoft.com/office/powerpoint/2010/main" val="494993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B72620-80DB-92ED-5210-4F0CFD289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96" y="669852"/>
            <a:ext cx="3766694" cy="4303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84083-7966-EF04-1B0B-58E5BB7B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05604"/>
            <a:ext cx="7772400" cy="232278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B06A17-D168-CF20-3EC4-F312BA1ED8AA}"/>
              </a:ext>
            </a:extLst>
          </p:cNvPr>
          <p:cNvCxnSpPr>
            <a:cxnSpLocks/>
          </p:cNvCxnSpPr>
          <p:nvPr/>
        </p:nvCxnSpPr>
        <p:spPr>
          <a:xfrm>
            <a:off x="2211572" y="1860697"/>
            <a:ext cx="41467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82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86F51-5C00-5A05-B18D-7163534A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996857"/>
            <a:ext cx="5765800" cy="275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A15B6-543F-B498-F979-F7CFAC8B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26" y="4289538"/>
            <a:ext cx="7772400" cy="6424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9A051-91C8-BD09-DB2E-BEF9FD717763}"/>
              </a:ext>
            </a:extLst>
          </p:cNvPr>
          <p:cNvCxnSpPr>
            <a:cxnSpLocks/>
          </p:cNvCxnSpPr>
          <p:nvPr/>
        </p:nvCxnSpPr>
        <p:spPr>
          <a:xfrm>
            <a:off x="5039833" y="2647507"/>
            <a:ext cx="124400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A64F9BE-41CA-D3BE-010A-87C15FD7F519}"/>
              </a:ext>
            </a:extLst>
          </p:cNvPr>
          <p:cNvCxnSpPr>
            <a:cxnSpLocks/>
          </p:cNvCxnSpPr>
          <p:nvPr/>
        </p:nvCxnSpPr>
        <p:spPr>
          <a:xfrm>
            <a:off x="1293255" y="4594938"/>
            <a:ext cx="583055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639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6993-BAAC-C53F-CB87-D6D2635EB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</a:rPr>
              <a:t>Bariatric Surgery</a:t>
            </a:r>
          </a:p>
        </p:txBody>
      </p:sp>
    </p:spTree>
    <p:extLst>
      <p:ext uri="{BB962C8B-B14F-4D97-AF65-F5344CB8AC3E}">
        <p14:creationId xmlns:p14="http://schemas.microsoft.com/office/powerpoint/2010/main" val="1789061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FBA1-299D-4F91-8C80-F42AC834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Twenty (20) states have benchmark plans that expressly or impliedly cover at least one type of bariatric surgery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if certain coverage criteria are met</a:t>
            </a:r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B1866-EA36-6538-803E-97E278D69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03" y="2220207"/>
            <a:ext cx="6143793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CB2361-2EB5-837B-8F09-BA51A5B74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855921"/>
          </a:xfrm>
        </p:spPr>
        <p:txBody>
          <a:bodyPr/>
          <a:lstStyle/>
          <a:p>
            <a:r>
              <a:rPr lang="en-US" dirty="0"/>
              <a:t>Illinois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D8925-9A64-978B-8945-FACD73BD5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74" y="361507"/>
            <a:ext cx="5043308" cy="4455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0E073-821B-1549-CB16-06463B88DCA2}"/>
              </a:ext>
            </a:extLst>
          </p:cNvPr>
          <p:cNvSpPr txBox="1"/>
          <p:nvPr/>
        </p:nvSpPr>
        <p:spPr>
          <a:xfrm>
            <a:off x="381874" y="2179674"/>
            <a:ext cx="504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Illinois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B568D-E0BD-6516-495D-A24C1653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74" y="5171999"/>
            <a:ext cx="7556500" cy="901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9F1A18-0A2D-EE79-F898-671E8319CBA4}"/>
              </a:ext>
            </a:extLst>
          </p:cNvPr>
          <p:cNvCxnSpPr>
            <a:cxnSpLocks/>
          </p:cNvCxnSpPr>
          <p:nvPr/>
        </p:nvCxnSpPr>
        <p:spPr>
          <a:xfrm>
            <a:off x="2541181" y="2549006"/>
            <a:ext cx="68048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31196F-5E18-454C-41FE-C99F9A162FEF}"/>
              </a:ext>
            </a:extLst>
          </p:cNvPr>
          <p:cNvCxnSpPr>
            <a:cxnSpLocks/>
          </p:cNvCxnSpPr>
          <p:nvPr/>
        </p:nvCxnSpPr>
        <p:spPr>
          <a:xfrm>
            <a:off x="819314" y="5700724"/>
            <a:ext cx="534757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DDF7AF-212A-D76D-C642-52F5C347D6E5}"/>
              </a:ext>
            </a:extLst>
          </p:cNvPr>
          <p:cNvCxnSpPr>
            <a:cxnSpLocks/>
          </p:cNvCxnSpPr>
          <p:nvPr/>
        </p:nvCxnSpPr>
        <p:spPr>
          <a:xfrm>
            <a:off x="5023094" y="5870845"/>
            <a:ext cx="25472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208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F93D-606D-9BB6-2A5E-2C670516C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Twenty-four states have benchmark plans that expressly exclude bariatric surgeries as a class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320F37-1ECB-18F4-F11F-CE4900D5E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102" y="2060575"/>
            <a:ext cx="6178972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09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75B95-3F17-2D1F-FB8E-FBCA217E6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256" y="698306"/>
            <a:ext cx="4687465" cy="5442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E73F4-229B-9BD7-BD56-2E919A03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24" y="4776142"/>
            <a:ext cx="7772400" cy="18129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B57B9-22E0-6EC1-72F3-F078009A69DE}"/>
              </a:ext>
            </a:extLst>
          </p:cNvPr>
          <p:cNvCxnSpPr/>
          <p:nvPr/>
        </p:nvCxnSpPr>
        <p:spPr>
          <a:xfrm>
            <a:off x="3870251" y="2169042"/>
            <a:ext cx="61668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02ECA0-2345-F14E-2DDE-C5A7051717FE}"/>
              </a:ext>
            </a:extLst>
          </p:cNvPr>
          <p:cNvCxnSpPr>
            <a:cxnSpLocks/>
          </p:cNvCxnSpPr>
          <p:nvPr/>
        </p:nvCxnSpPr>
        <p:spPr>
          <a:xfrm>
            <a:off x="1656720" y="6206124"/>
            <a:ext cx="502052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992D4-46AA-E340-C267-356B73439986}"/>
              </a:ext>
            </a:extLst>
          </p:cNvPr>
          <p:cNvCxnSpPr>
            <a:cxnSpLocks/>
          </p:cNvCxnSpPr>
          <p:nvPr/>
        </p:nvCxnSpPr>
        <p:spPr>
          <a:xfrm>
            <a:off x="2228920" y="5466808"/>
            <a:ext cx="395922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35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state with a red pin&#10;&#10;AI-generated content may be incorrect.">
            <a:extLst>
              <a:ext uri="{FF2B5EF4-FFF2-40B4-BE49-F238E27FC236}">
                <a16:creationId xmlns:a16="http://schemas.microsoft.com/office/drawing/2014/main" id="{39F1F1E0-529F-7F8F-A94B-48267DA8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29" y="1013655"/>
            <a:ext cx="6897342" cy="48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4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7515-4075-2FF3-7F8A-137B120E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14" y="1796901"/>
            <a:ext cx="7510506" cy="2232839"/>
          </a:xfrm>
        </p:spPr>
        <p:txBody>
          <a:bodyPr/>
          <a:lstStyle/>
          <a:p>
            <a:r>
              <a:rPr lang="en-US" cap="none" dirty="0">
                <a:latin typeface="Garamond" panose="02020404030301010803" pitchFamily="18" charset="0"/>
              </a:rPr>
              <a:t>Surgery to Remove Excess Skin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and Fat Following Weight Loss</a:t>
            </a:r>
          </a:p>
        </p:txBody>
      </p:sp>
    </p:spTree>
    <p:extLst>
      <p:ext uri="{BB962C8B-B14F-4D97-AF65-F5344CB8AC3E}">
        <p14:creationId xmlns:p14="http://schemas.microsoft.com/office/powerpoint/2010/main" val="3002950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062A-9ACB-583F-4335-AB664B86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One (1) state is willing to cover medically necessary panniculectomies (although this state clarifies that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it does not also cover abdominoplasties)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30EB2-3C70-9E57-A1E2-D8224EB76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445" y="2220207"/>
            <a:ext cx="6477109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0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43811F-6782-2707-9A33-473F0675B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4" y="278008"/>
            <a:ext cx="6093372" cy="471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F4F923-0997-92CB-91DD-399B2B8F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4" y="5443929"/>
            <a:ext cx="7772400" cy="6484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B047DF-6567-5C11-243A-D09D0910D531}"/>
              </a:ext>
            </a:extLst>
          </p:cNvPr>
          <p:cNvCxnSpPr>
            <a:cxnSpLocks/>
          </p:cNvCxnSpPr>
          <p:nvPr/>
        </p:nvCxnSpPr>
        <p:spPr>
          <a:xfrm>
            <a:off x="5696607" y="4564770"/>
            <a:ext cx="69368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9CF8BA-4FBA-737C-9DD5-42EEDDCB74AC}"/>
              </a:ext>
            </a:extLst>
          </p:cNvPr>
          <p:cNvCxnSpPr>
            <a:cxnSpLocks/>
          </p:cNvCxnSpPr>
          <p:nvPr/>
        </p:nvCxnSpPr>
        <p:spPr>
          <a:xfrm>
            <a:off x="1077968" y="6092359"/>
            <a:ext cx="2884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33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D5CB-17AD-2099-78C9-3D2EEC5B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Twenty-one (21) states have benchmark plans that expressly or impliedly exclude the removal of excess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skin and fat following weight loss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FC56E4-C841-9565-FEDD-285AF802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316" y="2060575"/>
            <a:ext cx="6356543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9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CDD805-F6B4-9D9A-3805-5BAB3F02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60" y="291480"/>
            <a:ext cx="3766694" cy="43036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2778FD-7D40-50B1-6B26-9AFF7D4B198A}"/>
              </a:ext>
            </a:extLst>
          </p:cNvPr>
          <p:cNvCxnSpPr>
            <a:cxnSpLocks/>
          </p:cNvCxnSpPr>
          <p:nvPr/>
        </p:nvCxnSpPr>
        <p:spPr>
          <a:xfrm>
            <a:off x="1759627" y="1482324"/>
            <a:ext cx="41467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2D81F9C-8E61-1797-EC95-D8445DF4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0" y="4080452"/>
            <a:ext cx="7772400" cy="239457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5A646A-815D-E503-7871-A4FB42103327}"/>
              </a:ext>
            </a:extLst>
          </p:cNvPr>
          <p:cNvCxnSpPr>
            <a:cxnSpLocks/>
          </p:cNvCxnSpPr>
          <p:nvPr/>
        </p:nvCxnSpPr>
        <p:spPr>
          <a:xfrm>
            <a:off x="5737793" y="5607634"/>
            <a:ext cx="236421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F74333-82D8-03CD-4027-BF069E4C6345}"/>
              </a:ext>
            </a:extLst>
          </p:cNvPr>
          <p:cNvCxnSpPr>
            <a:cxnSpLocks/>
          </p:cNvCxnSpPr>
          <p:nvPr/>
        </p:nvCxnSpPr>
        <p:spPr>
          <a:xfrm>
            <a:off x="1101869" y="5828315"/>
            <a:ext cx="604321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689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8D89-AC51-BD2F-18D3-41AF7BD76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</a:rPr>
              <a:t>Weight Loss Programs</a:t>
            </a:r>
          </a:p>
        </p:txBody>
      </p:sp>
    </p:spTree>
    <p:extLst>
      <p:ext uri="{BB962C8B-B14F-4D97-AF65-F5344CB8AC3E}">
        <p14:creationId xmlns:p14="http://schemas.microsoft.com/office/powerpoint/2010/main" val="565060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FBA-C414-F3CF-A8B7-B450726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Four (4) states have benchmark plans that expressly or impliedly cover at least some weight loss programs.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7B14A-0F47-B1F6-48A6-44FB7100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504" y="2060575"/>
            <a:ext cx="6346168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7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2F59A4-18E2-FDD6-6954-870DAAD5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9" y="207139"/>
            <a:ext cx="4368085" cy="5168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1B333-D6BB-9121-D744-8A2A49020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276" y="1481960"/>
            <a:ext cx="4724400" cy="51689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D8B421-6999-DF7D-4853-D0451C1B21A6}"/>
              </a:ext>
            </a:extLst>
          </p:cNvPr>
          <p:cNvCxnSpPr>
            <a:cxnSpLocks/>
          </p:cNvCxnSpPr>
          <p:nvPr/>
        </p:nvCxnSpPr>
        <p:spPr>
          <a:xfrm>
            <a:off x="5339256" y="2123090"/>
            <a:ext cx="1587062" cy="3005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662B2E-01AA-55CF-09A8-2752C683ED2B}"/>
              </a:ext>
            </a:extLst>
          </p:cNvPr>
          <p:cNvCxnSpPr>
            <a:cxnSpLocks/>
          </p:cNvCxnSpPr>
          <p:nvPr/>
        </p:nvCxnSpPr>
        <p:spPr>
          <a:xfrm>
            <a:off x="1418042" y="3673731"/>
            <a:ext cx="110444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651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DF77-AB8F-BF43-39EB-C5B78FC1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Thirty-seven (37) states have benchmark plans that expressly or impliedly exclude weight loss programs.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A765FB-7211-B405-4985-DEBE71B71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121" y="2060575"/>
            <a:ext cx="6080934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0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A74A2-49E5-096B-91AE-A1BDFCBA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29773"/>
            <a:ext cx="457200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1F607-F677-1770-B59B-BB3B4B88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94" y="4507464"/>
            <a:ext cx="7772400" cy="918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8DC14F-6F92-1487-E42D-6AD5B9A27F6F}"/>
              </a:ext>
            </a:extLst>
          </p:cNvPr>
          <p:cNvSpPr txBox="1"/>
          <p:nvPr/>
        </p:nvSpPr>
        <p:spPr>
          <a:xfrm>
            <a:off x="3457903" y="2638097"/>
            <a:ext cx="1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B9DC4C-E521-B769-17F1-2D70388F1261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3457903" y="3007429"/>
            <a:ext cx="8303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1EAAD73-D9A6-754C-14D7-C984C7180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550" y="4012164"/>
            <a:ext cx="5930900" cy="4953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DC7E73-F8C5-7B50-1211-721FD4436625}"/>
              </a:ext>
            </a:extLst>
          </p:cNvPr>
          <p:cNvCxnSpPr>
            <a:cxnSpLocks/>
          </p:cNvCxnSpPr>
          <p:nvPr/>
        </p:nvCxnSpPr>
        <p:spPr>
          <a:xfrm>
            <a:off x="1191391" y="4830974"/>
            <a:ext cx="269785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1154FF-9AA5-83D3-B03A-1903E84A9B38}"/>
              </a:ext>
            </a:extLst>
          </p:cNvPr>
          <p:cNvCxnSpPr>
            <a:cxnSpLocks/>
          </p:cNvCxnSpPr>
          <p:nvPr/>
        </p:nvCxnSpPr>
        <p:spPr>
          <a:xfrm>
            <a:off x="1348739" y="5169096"/>
            <a:ext cx="583055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49E7F9-6686-DB97-D8DD-E332071F8E6B}"/>
              </a:ext>
            </a:extLst>
          </p:cNvPr>
          <p:cNvCxnSpPr>
            <a:cxnSpLocks/>
          </p:cNvCxnSpPr>
          <p:nvPr/>
        </p:nvCxnSpPr>
        <p:spPr>
          <a:xfrm>
            <a:off x="5118538" y="4830974"/>
            <a:ext cx="294037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99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B7D9988D-57C5-8B34-85E9-3AFD527D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91" y="953614"/>
            <a:ext cx="6837218" cy="4950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F8C005-D5E6-D654-4992-34B204B3EE7C}"/>
              </a:ext>
            </a:extLst>
          </p:cNvPr>
          <p:cNvSpPr/>
          <p:nvPr/>
        </p:nvSpPr>
        <p:spPr>
          <a:xfrm>
            <a:off x="831273" y="1437997"/>
            <a:ext cx="7523017" cy="43236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C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65393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ACD41-A329-C81B-3484-3C4F0637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B2664-2649-DF48-D669-B585C873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246850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latin typeface="Garamond" panose="02020404030301010803" pitchFamily="18" charset="0"/>
              </a:rPr>
              <a:t>State Benchmark Plan </a:t>
            </a:r>
            <a:br>
              <a:rPr lang="en-US" sz="3600" cap="none" dirty="0">
                <a:latin typeface="Garamond" panose="02020404030301010803" pitchFamily="18" charset="0"/>
              </a:rPr>
            </a:br>
            <a:r>
              <a:rPr lang="en-US" sz="3600" cap="none" dirty="0">
                <a:latin typeface="Garamond" panose="02020404030301010803" pitchFamily="18" charset="0"/>
              </a:rPr>
              <a:t>Search Result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60256-DFAB-957F-9733-B5E0968FB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7" y="2060898"/>
            <a:ext cx="7988027" cy="4041162"/>
          </a:xfrm>
        </p:spPr>
        <p:txBody>
          <a:bodyPr>
            <a:noAutofit/>
          </a:bodyPr>
          <a:lstStyle/>
          <a:p>
            <a:r>
              <a:rPr lang="en-US" sz="2400" cap="none" dirty="0">
                <a:solidFill>
                  <a:srgbClr val="FFC000"/>
                </a:solidFill>
                <a:latin typeface="Garamond" panose="02020404030301010803" pitchFamily="18" charset="0"/>
              </a:rPr>
              <a:t>Prescription medications*</a:t>
            </a:r>
          </a:p>
          <a:p>
            <a:r>
              <a:rPr lang="en-US" sz="2400" cap="none" dirty="0">
                <a:solidFill>
                  <a:srgbClr val="FFC000"/>
                </a:solidFill>
                <a:latin typeface="Garamond" panose="02020404030301010803" pitchFamily="18" charset="0"/>
              </a:rPr>
              <a:t>Bariatric surgery</a:t>
            </a:r>
          </a:p>
          <a:p>
            <a:r>
              <a:rPr lang="en-US" sz="2400" cap="none" dirty="0">
                <a:solidFill>
                  <a:srgbClr val="FFC000"/>
                </a:solidFill>
                <a:latin typeface="Garamond" panose="02020404030301010803" pitchFamily="18" charset="0"/>
              </a:rPr>
              <a:t>Surgeries to remove excess skin and fat following weight loss </a:t>
            </a:r>
          </a:p>
          <a:p>
            <a:r>
              <a:rPr lang="en-US" sz="2400" cap="none" dirty="0">
                <a:solidFill>
                  <a:srgbClr val="FFC000"/>
                </a:solidFill>
                <a:latin typeface="Garamond" panose="02020404030301010803" pitchFamily="18" charset="0"/>
              </a:rPr>
              <a:t>Weight loss programs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Nutritional counseling and dietary education*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Mental health treatments and services</a:t>
            </a:r>
          </a:p>
          <a:p>
            <a:r>
              <a:rPr lang="en-US" sz="2400" cap="none" dirty="0">
                <a:latin typeface="Garamond" panose="02020404030301010803" pitchFamily="18" charset="0"/>
              </a:rPr>
              <a:t>*Diabetes-related treatments, services, and supplies </a:t>
            </a:r>
          </a:p>
        </p:txBody>
      </p:sp>
    </p:spTree>
    <p:extLst>
      <p:ext uri="{BB962C8B-B14F-4D97-AF65-F5344CB8AC3E}">
        <p14:creationId xmlns:p14="http://schemas.microsoft.com/office/powerpoint/2010/main" val="2463057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essage&#10;&#10;AI-generated content may be incorrect.">
            <a:extLst>
              <a:ext uri="{FF2B5EF4-FFF2-40B4-BE49-F238E27FC236}">
                <a16:creationId xmlns:a16="http://schemas.microsoft.com/office/drawing/2014/main" id="{56DA119E-048A-DBEB-D2A5-F0F06539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2" y="2327563"/>
            <a:ext cx="7792629" cy="14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3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324DA-6A1F-CA8B-D8B4-226D6F7F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Garamond" panose="02020404030301010803" pitchFamily="18" charset="0"/>
              </a:rPr>
              <a:t>1.  For many individuals, obesity is not a cosmetic 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or lifestyle issue. It is a complex, chronic, multi-factorial health condition that carries significant risk </a:t>
            </a:r>
            <a:br>
              <a:rPr lang="en-US" cap="none" dirty="0">
                <a:latin typeface="Garamond" panose="02020404030301010803" pitchFamily="18" charset="0"/>
              </a:rPr>
            </a:br>
            <a:r>
              <a:rPr lang="en-US" cap="none" dirty="0">
                <a:latin typeface="Garamond" panose="02020404030301010803" pitchFamily="18" charset="0"/>
              </a:rPr>
              <a:t>of poor health and early death.  </a:t>
            </a:r>
          </a:p>
        </p:txBody>
      </p:sp>
      <p:pic>
        <p:nvPicPr>
          <p:cNvPr id="4" name="Picture 3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F822DC8F-D1C2-FD60-A9EE-46AE43EE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4" y="2322078"/>
            <a:ext cx="4347226" cy="3356098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A7B763-32A4-7C22-228B-0591B5B6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6710"/>
            <a:ext cx="4347226" cy="3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7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6812-66B3-0518-4E1A-BFB4E3A39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257660"/>
            <a:ext cx="8050943" cy="1127795"/>
          </a:xfrm>
        </p:spPr>
        <p:txBody>
          <a:bodyPr>
            <a:normAutofit/>
          </a:bodyPr>
          <a:lstStyle/>
          <a:p>
            <a:pPr algn="ctr"/>
            <a:r>
              <a:rPr lang="en-US" b="1" cap="none" dirty="0">
                <a:latin typeface="Garamond" panose="02020404030301010803" pitchFamily="18" charset="0"/>
              </a:rPr>
              <a:t>History: State Benchmark Plan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129C-8258-9CB2-8C01-EA5059E4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5" y="1648691"/>
            <a:ext cx="8660363" cy="4951649"/>
          </a:xfrm>
        </p:spPr>
        <p:txBody>
          <a:bodyPr>
            <a:normAutofit lnSpcReduction="10000"/>
          </a:bodyPr>
          <a:lstStyle/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1</a:t>
            </a:r>
            <a:r>
              <a:rPr lang="en-US" sz="2000" u="sng" cap="none" baseline="30000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st</a:t>
            </a: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Benchmark Plan Selection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</a:t>
            </a:r>
            <a:r>
              <a:rPr lang="en-US" sz="2000" cap="none" dirty="0">
                <a:solidFill>
                  <a:schemeClr val="tx1">
                    <a:lumMod val="85000"/>
                  </a:schemeClr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Plan sold in 2012 (effective 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for the 2014-2016 plan years).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2</a:t>
            </a:r>
            <a:r>
              <a:rPr lang="en-US" sz="2000" u="sng" cap="none" baseline="30000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nd</a:t>
            </a: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Benchmark Plan Re-Selection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Plan sold in 2014 (effective for the 2017-2019 plan years).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3</a:t>
            </a:r>
            <a:r>
              <a:rPr lang="en-US" sz="2000" u="sng" cap="none" baseline="30000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rd</a:t>
            </a: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Illinois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2020 plan year).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4</a:t>
            </a:r>
            <a:r>
              <a:rPr lang="en-US" sz="2000" u="sng" cap="none" baseline="30000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th</a:t>
            </a: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Benchmark Plan Re-Selection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South Dakota 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kept their prior benchmark plan (effective for the 2021 plan year).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5</a:t>
            </a:r>
            <a:r>
              <a:rPr lang="en-US" sz="2000" u="sng" cap="none" baseline="30000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th</a:t>
            </a: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Benchmark Plan Re-Selection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Michigan, New Mexico, and Oregon</a:t>
            </a:r>
            <a:r>
              <a:rPr lang="en-US" sz="2000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2022 plan year).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494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E443-77B1-C854-C723-C0A106829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624110"/>
            <a:ext cx="8111101" cy="525817"/>
          </a:xfrm>
        </p:spPr>
        <p:txBody>
          <a:bodyPr>
            <a:normAutofit/>
          </a:bodyPr>
          <a:lstStyle/>
          <a:p>
            <a:pPr algn="ctr"/>
            <a:r>
              <a:rPr lang="en-US" b="1" cap="none" dirty="0">
                <a:latin typeface="Garamond" panose="02020404030301010803" pitchFamily="18" charset="0"/>
              </a:rPr>
              <a:t>History: State Benchmark Plan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31E19-DA85-0752-2D21-675000C7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496291"/>
            <a:ext cx="8601054" cy="5356962"/>
          </a:xfrm>
        </p:spPr>
        <p:txBody>
          <a:bodyPr>
            <a:normAutofit lnSpcReduction="10000"/>
          </a:bodyPr>
          <a:lstStyle/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6th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Colorado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2023 plan year).</a:t>
            </a:r>
          </a:p>
          <a:p>
            <a:pPr marL="304747" lvl="1" indent="0">
              <a:lnSpc>
                <a:spcPct val="90000"/>
              </a:lnSpc>
              <a:buNone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7th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Vermont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2024 plan year).</a:t>
            </a:r>
          </a:p>
          <a:p>
            <a:pPr marL="304747" lvl="1" indent="0">
              <a:lnSpc>
                <a:spcPct val="90000"/>
              </a:lnSpc>
              <a:buNone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8th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North Dakota</a:t>
            </a:r>
            <a:r>
              <a:rPr lang="en-US" sz="2000" u="sng" cap="none" dirty="0">
                <a:solidFill>
                  <a:schemeClr val="tx1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and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Virginia 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kept their prior benchmark plan (effective for the 2025 plan year).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9th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Alaska, District of Columbia</a:t>
            </a:r>
            <a:r>
              <a:rPr lang="en-US" sz="2000" u="sng" cap="none" dirty="0">
                <a:solidFill>
                  <a:schemeClr val="tx1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, and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Washington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2026 plan year).</a:t>
            </a: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endParaRPr lang="en-US" sz="2000" u="sng" cap="none" dirty="0">
              <a:uFill>
                <a:solidFill>
                  <a:schemeClr val="bg1"/>
                </a:solidFill>
              </a:u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647647" lvl="1" indent="-342900">
              <a:lnSpc>
                <a:spcPct val="90000"/>
              </a:lnSpc>
              <a:buFont typeface="Wingdings" pitchFamily="2" charset="2"/>
              <a:buChar char="§"/>
              <a:defRPr sz="1500" u="sng"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sz="2000" u="sng" cap="none" dirty="0">
                <a:uFill>
                  <a:solidFill>
                    <a:schemeClr val="tx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10th Benchmark Plan Re-Selection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:  All states except </a:t>
            </a:r>
            <a:r>
              <a:rPr lang="en-US" sz="2000" u="sng" cap="none" dirty="0">
                <a:solidFill>
                  <a:srgbClr val="92D05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Colorado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kept their prior benchmark plan (effective for the </a:t>
            </a:r>
            <a:r>
              <a:rPr lang="en-US" sz="2000" u="sng" cap="none" dirty="0">
                <a:solidFill>
                  <a:srgbClr val="FFC000"/>
                </a:solidFill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2027</a:t>
            </a:r>
            <a:r>
              <a:rPr lang="en-US" sz="2000" u="sng" cap="none" dirty="0">
                <a:uFill>
                  <a:solidFill>
                    <a:schemeClr val="bg1"/>
                  </a:solidFill>
                </a:uFill>
                <a:latin typeface="Garamond" panose="02020404030301010803" pitchFamily="18" charset="0"/>
                <a:cs typeface="Arial" panose="020B0604020202020204" pitchFamily="34" charset="0"/>
              </a:rPr>
              <a:t> plan year).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1860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ertificate&#10;&#10;AI-generated content may be incorrect.">
            <a:extLst>
              <a:ext uri="{FF2B5EF4-FFF2-40B4-BE49-F238E27FC236}">
                <a16:creationId xmlns:a16="http://schemas.microsoft.com/office/drawing/2014/main" id="{1427465A-2C27-1A40-546B-EAE3D7DD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72" y="751973"/>
            <a:ext cx="4155728" cy="5354053"/>
          </a:xfrm>
          <a:prstGeom prst="rect">
            <a:avLst/>
          </a:prstGeom>
        </p:spPr>
      </p:pic>
      <p:pic>
        <p:nvPicPr>
          <p:cNvPr id="7" name="Picture 6" descr="A yellow and black text&#10;&#10;AI-generated content may be incorrect.">
            <a:extLst>
              <a:ext uri="{FF2B5EF4-FFF2-40B4-BE49-F238E27FC236}">
                <a16:creationId xmlns:a16="http://schemas.microsoft.com/office/drawing/2014/main" id="{56CA1539-5C23-5EEA-6596-18589072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28" y="3247608"/>
            <a:ext cx="7772400" cy="1474226"/>
          </a:xfrm>
          <a:prstGeom prst="rect">
            <a:avLst/>
          </a:prstGeom>
        </p:spPr>
      </p:pic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30EAC01-596B-54E6-028A-E1A710B32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03" y="1533216"/>
            <a:ext cx="2959100" cy="660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C43992-DCAE-41C1-334A-0F161C9A89EE}"/>
              </a:ext>
            </a:extLst>
          </p:cNvPr>
          <p:cNvCxnSpPr>
            <a:cxnSpLocks/>
          </p:cNvCxnSpPr>
          <p:nvPr/>
        </p:nvCxnSpPr>
        <p:spPr>
          <a:xfrm>
            <a:off x="6581274" y="2193616"/>
            <a:ext cx="138363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450C44-232B-E47B-B799-807105750063}"/>
              </a:ext>
            </a:extLst>
          </p:cNvPr>
          <p:cNvCxnSpPr>
            <a:cxnSpLocks/>
          </p:cNvCxnSpPr>
          <p:nvPr/>
        </p:nvCxnSpPr>
        <p:spPr>
          <a:xfrm>
            <a:off x="2574758" y="5426100"/>
            <a:ext cx="55345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72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able with a number of medication&#10;&#10;AI-generated content may be incorrect.">
            <a:extLst>
              <a:ext uri="{FF2B5EF4-FFF2-40B4-BE49-F238E27FC236}">
                <a16:creationId xmlns:a16="http://schemas.microsoft.com/office/drawing/2014/main" id="{1215F02F-5AE2-34B1-40DA-A9DC47B3F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369" y="752037"/>
            <a:ext cx="7619261" cy="56487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1532C-28C7-F7B8-518B-DB0AD434997C}"/>
              </a:ext>
            </a:extLst>
          </p:cNvPr>
          <p:cNvSpPr/>
          <p:nvPr/>
        </p:nvSpPr>
        <p:spPr>
          <a:xfrm>
            <a:off x="4934607" y="3736428"/>
            <a:ext cx="472965" cy="26643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79E09-768E-554E-CCC1-0404614DA926}"/>
              </a:ext>
            </a:extLst>
          </p:cNvPr>
          <p:cNvCxnSpPr>
            <a:cxnSpLocks/>
          </p:cNvCxnSpPr>
          <p:nvPr/>
        </p:nvCxnSpPr>
        <p:spPr>
          <a:xfrm>
            <a:off x="5407572" y="1178840"/>
            <a:ext cx="48873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39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AE66-7F93-230F-0C75-986E0856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cap="none" dirty="0">
                <a:latin typeface="Garamond" panose="02020404030301010803" pitchFamily="18" charset="0"/>
              </a:rPr>
              <a:t>Permissive (not Mandatory) </a:t>
            </a:r>
            <a:br>
              <a:rPr lang="en-US" sz="3600" cap="none" dirty="0">
                <a:latin typeface="Garamond" panose="02020404030301010803" pitchFamily="18" charset="0"/>
              </a:rPr>
            </a:br>
            <a:r>
              <a:rPr lang="en-US" sz="3600" cap="none" dirty="0">
                <a:latin typeface="Garamond" panose="02020404030301010803" pitchFamily="18" charset="0"/>
              </a:rPr>
              <a:t>Benchmark Plan Re-Selection</a:t>
            </a:r>
            <a:br>
              <a:rPr lang="en-US" sz="3600" cap="none" dirty="0">
                <a:latin typeface="Garamond" panose="02020404030301010803" pitchFamily="18" charset="0"/>
              </a:rPr>
            </a:br>
            <a:r>
              <a:rPr lang="en-US" sz="3600" cap="none" dirty="0">
                <a:latin typeface="Garamond" panose="02020404030301010803" pitchFamily="18" charset="0"/>
              </a:rPr>
              <a:t>45 C.F.R. § 156.111(a)(2)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A7DA-8651-DB1B-9DC4-6AC9CB8FC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2060898"/>
            <a:ext cx="7511472" cy="2888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cap="none" dirty="0">
                <a:latin typeface="Garamond" panose="02020404030301010803" pitchFamily="18" charset="0"/>
              </a:rPr>
              <a:t>“ . . . a State </a:t>
            </a:r>
            <a:r>
              <a:rPr lang="en-US" sz="2800" cap="none" dirty="0">
                <a:solidFill>
                  <a:srgbClr val="FFC000"/>
                </a:solidFill>
                <a:latin typeface="Garamond" panose="02020404030301010803" pitchFamily="18" charset="0"/>
              </a:rPr>
              <a:t>may</a:t>
            </a:r>
            <a:r>
              <a:rPr lang="en-US" sz="2800" cap="none" dirty="0">
                <a:latin typeface="Garamond" panose="02020404030301010803" pitchFamily="18" charset="0"/>
              </a:rPr>
              <a:t> change its EHB-benchmark plan by selecting a set of benefits that would become the State's EHB-benchmark plan.”</a:t>
            </a:r>
          </a:p>
        </p:txBody>
      </p:sp>
    </p:spTree>
    <p:extLst>
      <p:ext uri="{BB962C8B-B14F-4D97-AF65-F5344CB8AC3E}">
        <p14:creationId xmlns:p14="http://schemas.microsoft.com/office/powerpoint/2010/main" val="2822430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3F5C0C73-DDC8-5584-0365-FEE0D7A75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067" y="1775105"/>
            <a:ext cx="7903866" cy="2248255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C89BD0-AB0B-97DE-3CA1-EAF2068F4C64}"/>
              </a:ext>
            </a:extLst>
          </p:cNvPr>
          <p:cNvCxnSpPr>
            <a:cxnSpLocks/>
          </p:cNvCxnSpPr>
          <p:nvPr/>
        </p:nvCxnSpPr>
        <p:spPr>
          <a:xfrm>
            <a:off x="1476170" y="3110190"/>
            <a:ext cx="15624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D7609504-A993-3D59-43CA-2D096D2E020F}"/>
              </a:ext>
            </a:extLst>
          </p:cNvPr>
          <p:cNvSpPr/>
          <p:nvPr/>
        </p:nvSpPr>
        <p:spPr>
          <a:xfrm>
            <a:off x="1237957" y="3263705"/>
            <a:ext cx="393895" cy="576775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64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13F2F36-B8F6-F2F0-647F-4B00A9FD5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8200"/>
            <a:ext cx="7772400" cy="34778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6470E3-6A8B-02F5-A608-695A6E7DE249}"/>
              </a:ext>
            </a:extLst>
          </p:cNvPr>
          <p:cNvCxnSpPr>
            <a:cxnSpLocks/>
          </p:cNvCxnSpPr>
          <p:nvPr/>
        </p:nvCxnSpPr>
        <p:spPr>
          <a:xfrm>
            <a:off x="2742262" y="3799506"/>
            <a:ext cx="5559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8D179B-FBEA-3ED4-10A4-3BE10E154A15}"/>
              </a:ext>
            </a:extLst>
          </p:cNvPr>
          <p:cNvCxnSpPr>
            <a:cxnSpLocks/>
          </p:cNvCxnSpPr>
          <p:nvPr/>
        </p:nvCxnSpPr>
        <p:spPr>
          <a:xfrm>
            <a:off x="2742262" y="3968318"/>
            <a:ext cx="145084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calendar&#10;&#10;AI-generated content may be incorrect.">
            <a:extLst>
              <a:ext uri="{FF2B5EF4-FFF2-40B4-BE49-F238E27FC236}">
                <a16:creationId xmlns:a16="http://schemas.microsoft.com/office/drawing/2014/main" id="{D2B01ED2-2C1C-0007-1624-A0CDAC4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4537946"/>
            <a:ext cx="5016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2D33-58A4-BA88-5884-CA56448B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0B804607-51CA-6DFA-DEEC-BA79D0D5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20" y="285895"/>
            <a:ext cx="4462071" cy="2522040"/>
          </a:xfrm>
          <a:prstGeom prst="rect">
            <a:avLst/>
          </a:prstGeom>
        </p:spPr>
      </p:pic>
      <p:pic>
        <p:nvPicPr>
          <p:cNvPr id="9" name="Picture 8" descr="A close-up of a report&#10;&#10;AI-generated content may be incorrect.">
            <a:extLst>
              <a:ext uri="{FF2B5EF4-FFF2-40B4-BE49-F238E27FC236}">
                <a16:creationId xmlns:a16="http://schemas.microsoft.com/office/drawing/2014/main" id="{8F267976-170F-D5B3-683A-B8DF2944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" y="4743139"/>
            <a:ext cx="7135090" cy="1924815"/>
          </a:xfrm>
          <a:prstGeom prst="rect">
            <a:avLst/>
          </a:prstGeom>
        </p:spPr>
      </p:pic>
      <p:pic>
        <p:nvPicPr>
          <p:cNvPr id="2" name="Picture 1" descr="A screenshot of a medical website&#10;&#10;AI-generated content may be incorrect.">
            <a:extLst>
              <a:ext uri="{FF2B5EF4-FFF2-40B4-BE49-F238E27FC236}">
                <a16:creationId xmlns:a16="http://schemas.microsoft.com/office/drawing/2014/main" id="{F7955028-CD08-3F3C-CB9D-A01A2E937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558" y="2221099"/>
            <a:ext cx="5509837" cy="24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44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C81C0035-5180-9486-C205-EA265656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851" y="297139"/>
            <a:ext cx="3942297" cy="4770097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2607B35-FA38-A091-1827-E4BF893E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5430922"/>
            <a:ext cx="7772400" cy="9775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52673A-E18E-4F95-67AA-1A48A6782414}"/>
              </a:ext>
            </a:extLst>
          </p:cNvPr>
          <p:cNvCxnSpPr>
            <a:cxnSpLocks/>
          </p:cNvCxnSpPr>
          <p:nvPr/>
        </p:nvCxnSpPr>
        <p:spPr>
          <a:xfrm>
            <a:off x="798341" y="5750879"/>
            <a:ext cx="685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2035CAC-3256-D588-541E-5FF85897EB4F}"/>
              </a:ext>
            </a:extLst>
          </p:cNvPr>
          <p:cNvCxnSpPr>
            <a:cxnSpLocks/>
          </p:cNvCxnSpPr>
          <p:nvPr/>
        </p:nvCxnSpPr>
        <p:spPr>
          <a:xfrm>
            <a:off x="3790840" y="889594"/>
            <a:ext cx="156231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68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265B-B1E9-4DC7-090C-8D9C5A5B6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1699022"/>
            <a:ext cx="5829300" cy="3618566"/>
          </a:xfrm>
        </p:spPr>
        <p:txBody>
          <a:bodyPr>
            <a:normAutofit/>
          </a:bodyPr>
          <a:lstStyle/>
          <a:p>
            <a:br>
              <a:rPr lang="en-US" sz="2800" cap="none" dirty="0">
                <a:latin typeface="Garamond" panose="02020404030301010803" pitchFamily="18" charset="0"/>
              </a:rPr>
            </a:br>
            <a:br>
              <a:rPr lang="en-US" sz="2800" cap="none" dirty="0">
                <a:latin typeface="Garamond" panose="02020404030301010803" pitchFamily="18" charset="0"/>
              </a:rPr>
            </a:br>
            <a:r>
              <a:rPr lang="en-US" sz="2800" cap="none" dirty="0">
                <a:latin typeface="Garamond" panose="02020404030301010803" pitchFamily="18" charset="0"/>
              </a:rPr>
              <a:t>Stacey A. Tovino, </a:t>
            </a:r>
            <a:r>
              <a:rPr lang="en-US" sz="2800" i="1" cap="none" dirty="0">
                <a:latin typeface="Garamond" panose="02020404030301010803" pitchFamily="18" charset="0"/>
              </a:rPr>
              <a:t>Oh-Oh-Oh-Ozempic!</a:t>
            </a:r>
            <a:br>
              <a:rPr lang="en-US" sz="2800" cap="none" dirty="0">
                <a:latin typeface="Garamond" panose="02020404030301010803" pitchFamily="18" charset="0"/>
              </a:rPr>
            </a:br>
            <a:r>
              <a:rPr lang="en-US" sz="2800" cap="none" dirty="0">
                <a:latin typeface="Garamond" panose="02020404030301010803" pitchFamily="18" charset="0"/>
              </a:rPr>
              <a:t>91 </a:t>
            </a:r>
            <a:r>
              <a:rPr lang="en-US" sz="2800" cap="small" dirty="0">
                <a:latin typeface="Garamond" panose="02020404030301010803" pitchFamily="18" charset="0"/>
              </a:rPr>
              <a:t>Mo. L. Rev</a:t>
            </a:r>
            <a:r>
              <a:rPr lang="en-US" sz="2800" cap="none" dirty="0">
                <a:latin typeface="Garamond" panose="02020404030301010803" pitchFamily="18" charset="0"/>
              </a:rPr>
              <a:t>. __(forthcoming 2026).</a:t>
            </a:r>
            <a:br>
              <a:rPr lang="en-US" sz="2800" cap="none" dirty="0">
                <a:latin typeface="Garamond" panose="02020404030301010803" pitchFamily="18" charset="0"/>
              </a:rPr>
            </a:br>
            <a:br>
              <a:rPr lang="en-US" sz="2800" cap="none" dirty="0">
                <a:latin typeface="Garamond" panose="02020404030301010803" pitchFamily="18" charset="0"/>
              </a:rPr>
            </a:br>
            <a:br>
              <a:rPr lang="en-US" sz="2800" cap="none" dirty="0">
                <a:latin typeface="Garamond" panose="02020404030301010803" pitchFamily="18" charset="0"/>
              </a:rPr>
            </a:br>
            <a:r>
              <a:rPr lang="en-US" sz="2400" cap="none" dirty="0">
                <a:latin typeface="Garamond" panose="02020404030301010803" pitchFamily="18" charset="0"/>
                <a:hlinkClick r:id="rId2"/>
              </a:rPr>
              <a:t>Stacey.Tovino@ou.edu</a:t>
            </a:r>
            <a:br>
              <a:rPr lang="en-US" sz="2400" cap="none">
                <a:latin typeface="Garamond" panose="02020404030301010803" pitchFamily="18" charset="0"/>
              </a:rPr>
            </a:br>
            <a:r>
              <a:rPr lang="en-US" sz="2400" cap="none">
                <a:latin typeface="Garamond" panose="02020404030301010803" pitchFamily="18" charset="0"/>
              </a:rPr>
              <a:t>832/289-6313</a:t>
            </a:r>
          </a:p>
        </p:txBody>
      </p:sp>
    </p:spTree>
    <p:extLst>
      <p:ext uri="{BB962C8B-B14F-4D97-AF65-F5344CB8AC3E}">
        <p14:creationId xmlns:p14="http://schemas.microsoft.com/office/powerpoint/2010/main" val="1368639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30413F42-3C61-3ECF-0CFC-449CAC196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698" y="981796"/>
            <a:ext cx="6636993" cy="4894407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085AC7-2319-C3D5-573F-5A47320E489A}"/>
              </a:ext>
            </a:extLst>
          </p:cNvPr>
          <p:cNvCxnSpPr>
            <a:cxnSpLocks/>
          </p:cNvCxnSpPr>
          <p:nvPr/>
        </p:nvCxnSpPr>
        <p:spPr>
          <a:xfrm>
            <a:off x="2189018" y="5777345"/>
            <a:ext cx="77585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291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BF587BC-DBDE-C33C-2A11-7660F57E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3" y="529390"/>
            <a:ext cx="4262547" cy="5113420"/>
          </a:xfrm>
          <a:prstGeom prst="rect">
            <a:avLst/>
          </a:prstGeom>
        </p:spPr>
      </p:pic>
      <p:pic>
        <p:nvPicPr>
          <p:cNvPr id="10" name="Picture 9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F832232-69D4-5D37-B721-2A426BB51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47" y="2001473"/>
            <a:ext cx="7772400" cy="43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9B056B-0302-A783-6ADD-76FD9BD54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lue and white website with text and a blue and white logo&#10;&#10;AI-generated content may be incorrect.">
            <a:extLst>
              <a:ext uri="{FF2B5EF4-FFF2-40B4-BE49-F238E27FC236}">
                <a16:creationId xmlns:a16="http://schemas.microsoft.com/office/drawing/2014/main" id="{7F2462FD-57BA-A7C1-2535-A2C070B9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6" y="339223"/>
            <a:ext cx="4771928" cy="3330408"/>
          </a:xfrm>
          <a:prstGeom prst="rect">
            <a:avLst/>
          </a:prstGeom>
        </p:spPr>
      </p:pic>
      <p:pic>
        <p:nvPicPr>
          <p:cNvPr id="7" name="Picture 6" descr="A close-up of a health care website&#10;&#10;AI-generated content may be incorrect.">
            <a:extLst>
              <a:ext uri="{FF2B5EF4-FFF2-40B4-BE49-F238E27FC236}">
                <a16:creationId xmlns:a16="http://schemas.microsoft.com/office/drawing/2014/main" id="{0CC6266A-55A2-C210-BDF5-F7726E83C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69631"/>
            <a:ext cx="7772400" cy="29242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37562-FD15-1163-DAC4-CC35F545BDDA}"/>
              </a:ext>
            </a:extLst>
          </p:cNvPr>
          <p:cNvCxnSpPr/>
          <p:nvPr/>
        </p:nvCxnSpPr>
        <p:spPr>
          <a:xfrm>
            <a:off x="6677526" y="5570621"/>
            <a:ext cx="132347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F6CA8-14F3-86A1-20BF-85FD2BB3663E}"/>
              </a:ext>
            </a:extLst>
          </p:cNvPr>
          <p:cNvCxnSpPr>
            <a:cxnSpLocks/>
          </p:cNvCxnSpPr>
          <p:nvPr/>
        </p:nvCxnSpPr>
        <p:spPr>
          <a:xfrm>
            <a:off x="1090863" y="5831305"/>
            <a:ext cx="37578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708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B45A-B8EA-E72B-51CD-0613360F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650891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latin typeface="Garamond" panose="02020404030301010803" pitchFamily="18" charset="0"/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8E1A-2EC4-F0A8-0D26-A1359B1DE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1579418"/>
            <a:ext cx="7826888" cy="4876800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FFC000"/>
                </a:solidFill>
                <a:latin typeface="Garamond" panose="02020404030301010803" pitchFamily="18" charset="0"/>
              </a:rPr>
              <a:t>First, federal regulations governing the benchmark plan selection process should require states to consider incorporating advances in disease understanding and evolving standards of care into their benchmark plans.</a:t>
            </a:r>
          </a:p>
          <a:p>
            <a:r>
              <a:rPr lang="en-US" cap="none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Treatment advocates, public health officials, and other stakeholders should encourage states to add comprehensive weight loss and blood glucose treatments to their benchmark plans. </a:t>
            </a:r>
          </a:p>
          <a:p>
            <a:r>
              <a:rPr lang="en-US" cap="none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States without mandated weight loss and blood glucose benefit laws should enact them.</a:t>
            </a:r>
          </a:p>
          <a:p>
            <a:r>
              <a:rPr lang="en-US" cap="none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States with relevant laws should strengthen them. </a:t>
            </a:r>
          </a:p>
          <a:p>
            <a:r>
              <a:rPr lang="en-US" cap="none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Employees who belong to self-insured plans should provide feedback to their employers on their plans’ scope of benefits, advocating for comprehensive coverage of weight loss and blood glucose services. </a:t>
            </a:r>
          </a:p>
          <a:p>
            <a:r>
              <a:rPr lang="en-US" cap="none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Medicare should adopt a mandated weight loss and blood glucose benefit, which should encourage private insurers to follow suit. </a:t>
            </a:r>
          </a:p>
        </p:txBody>
      </p:sp>
    </p:spTree>
    <p:extLst>
      <p:ext uri="{BB962C8B-B14F-4D97-AF65-F5344CB8AC3E}">
        <p14:creationId xmlns:p14="http://schemas.microsoft.com/office/powerpoint/2010/main" val="298458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newspaper&#10;&#10;AI-generated content may be incorrect.">
            <a:extLst>
              <a:ext uri="{FF2B5EF4-FFF2-40B4-BE49-F238E27FC236}">
                <a16:creationId xmlns:a16="http://schemas.microsoft.com/office/drawing/2014/main" id="{D08FE03C-0AC8-8906-66EE-BCC9D9B4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18" y="1186953"/>
            <a:ext cx="6213764" cy="4733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DA1C9E-DF64-0978-DA26-9FD7F2397DCC}"/>
              </a:ext>
            </a:extLst>
          </p:cNvPr>
          <p:cNvSpPr/>
          <p:nvPr/>
        </p:nvSpPr>
        <p:spPr>
          <a:xfrm>
            <a:off x="1634836" y="2022764"/>
            <a:ext cx="5001491" cy="62345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1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news paper&#10;&#10;AI-generated content may be incorrect.">
            <a:extLst>
              <a:ext uri="{FF2B5EF4-FFF2-40B4-BE49-F238E27FC236}">
                <a16:creationId xmlns:a16="http://schemas.microsoft.com/office/drawing/2014/main" id="{9ECD7F06-5172-9C48-B576-6CE87CA3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54" y="1094933"/>
            <a:ext cx="6754091" cy="46681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8BEF2C-3659-DB66-D828-2269AF2D1935}"/>
              </a:ext>
            </a:extLst>
          </p:cNvPr>
          <p:cNvSpPr/>
          <p:nvPr/>
        </p:nvSpPr>
        <p:spPr>
          <a:xfrm>
            <a:off x="1343891" y="1995055"/>
            <a:ext cx="6373091" cy="6511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1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dical document&#10;&#10;AI-generated content may be incorrect.">
            <a:extLst>
              <a:ext uri="{FF2B5EF4-FFF2-40B4-BE49-F238E27FC236}">
                <a16:creationId xmlns:a16="http://schemas.microsoft.com/office/drawing/2014/main" id="{78738C32-6CE0-ACB5-FF2A-A0A98919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36" y="979393"/>
            <a:ext cx="7017327" cy="4899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6ADCDE-E088-4EE7-B13C-97D56ABFA673}"/>
              </a:ext>
            </a:extLst>
          </p:cNvPr>
          <p:cNvSpPr/>
          <p:nvPr/>
        </p:nvSpPr>
        <p:spPr>
          <a:xfrm>
            <a:off x="803565" y="845127"/>
            <a:ext cx="7557654" cy="88669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B4A2D9B4-2233-516F-1181-B548BED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834" y="3731917"/>
            <a:ext cx="5770489" cy="2788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7BFD7-6A4A-93B1-7374-CE2913A2475D}"/>
              </a:ext>
            </a:extLst>
          </p:cNvPr>
          <p:cNvSpPr/>
          <p:nvPr/>
        </p:nvSpPr>
        <p:spPr>
          <a:xfrm>
            <a:off x="3334043" y="4065563"/>
            <a:ext cx="5179576" cy="43609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C6D30B88-DCEA-1145-6BD6-A1BC6B63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93" y="508920"/>
            <a:ext cx="6006814" cy="58401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F3C92C-E47A-B7FB-4476-BF6E1DEE7F1E}"/>
              </a:ext>
            </a:extLst>
          </p:cNvPr>
          <p:cNvCxnSpPr>
            <a:cxnSpLocks/>
          </p:cNvCxnSpPr>
          <p:nvPr/>
        </p:nvCxnSpPr>
        <p:spPr>
          <a:xfrm>
            <a:off x="1925781" y="4419599"/>
            <a:ext cx="53755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52043-47DE-26EA-510A-F8FEB317A302}"/>
              </a:ext>
            </a:extLst>
          </p:cNvPr>
          <p:cNvCxnSpPr>
            <a:cxnSpLocks/>
          </p:cNvCxnSpPr>
          <p:nvPr/>
        </p:nvCxnSpPr>
        <p:spPr>
          <a:xfrm>
            <a:off x="1925781" y="4613563"/>
            <a:ext cx="12607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0125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1819</TotalTime>
  <Words>899</Words>
  <Application>Microsoft Macintosh PowerPoint</Application>
  <PresentationFormat>On-screen Show (4:3)</PresentationFormat>
  <Paragraphs>71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Century Gothic</vt:lpstr>
      <vt:lpstr>Garamond</vt:lpstr>
      <vt:lpstr>Times New Roman</vt:lpstr>
      <vt:lpstr>Wingdings</vt:lpstr>
      <vt:lpstr>Mesh</vt:lpstr>
      <vt:lpstr>Oh-Oh-Oh-Ozempic! A Fifty-State Benchmark Plan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Surveys</vt:lpstr>
      <vt:lpstr>State Benchmark Plan  Search Result Categories</vt:lpstr>
      <vt:lpstr>Prescription Medications</vt:lpstr>
      <vt:lpstr>Only four (4) states have benchmark plans that expressly (or potentially impliedly) cover some weight loss and blood glucose medications*</vt:lpstr>
      <vt:lpstr>PowerPoint Presentation</vt:lpstr>
      <vt:lpstr>PowerPoint Presentation</vt:lpstr>
      <vt:lpstr>On the other hand, more than 80% of states have benchmark plans that expressly exclude most or all weight loss  and blood glucose medications</vt:lpstr>
      <vt:lpstr>PowerPoint Presentation</vt:lpstr>
      <vt:lpstr>PowerPoint Presentation</vt:lpstr>
      <vt:lpstr>Bariatric Surgery</vt:lpstr>
      <vt:lpstr>Twenty (20) states have benchmark plans that expressly or impliedly cover at least one type of bariatric surgery if certain coverage criteria are met.</vt:lpstr>
      <vt:lpstr>PowerPoint Presentation</vt:lpstr>
      <vt:lpstr>Twenty-four states have benchmark plans that expressly exclude bariatric surgeries as a class</vt:lpstr>
      <vt:lpstr>PowerPoint Presentation</vt:lpstr>
      <vt:lpstr>Surgery to Remove Excess Skin and Fat Following Weight Loss</vt:lpstr>
      <vt:lpstr>One (1) state is willing to cover medically necessary panniculectomies (although this state clarifies that it does not also cover abdominoplasties)</vt:lpstr>
      <vt:lpstr>PowerPoint Presentation</vt:lpstr>
      <vt:lpstr>Twenty-one (21) states have benchmark plans that expressly or impliedly exclude the removal of excess skin and fat following weight loss</vt:lpstr>
      <vt:lpstr>PowerPoint Presentation</vt:lpstr>
      <vt:lpstr>Weight Loss Programs</vt:lpstr>
      <vt:lpstr>Four (4) states have benchmark plans that expressly or impliedly cover at least some weight loss programs. </vt:lpstr>
      <vt:lpstr>PowerPoint Presentation</vt:lpstr>
      <vt:lpstr>Thirty-seven (37) states have benchmark plans that expressly or impliedly exclude weight loss programs.</vt:lpstr>
      <vt:lpstr>PowerPoint Presentation</vt:lpstr>
      <vt:lpstr>State Benchmark Plan  Search Result Categories</vt:lpstr>
      <vt:lpstr>PowerPoint Presentation</vt:lpstr>
      <vt:lpstr>1.  For many individuals, obesity is not a cosmetic  or lifestyle issue. It is a complex, chronic, multi-factorial health condition that carries significant risk  of poor health and early death.  </vt:lpstr>
      <vt:lpstr>History: State Benchmark Plan Selection</vt:lpstr>
      <vt:lpstr>History: State Benchmark Plan Selection</vt:lpstr>
      <vt:lpstr>PowerPoint Presentation</vt:lpstr>
      <vt:lpstr>PowerPoint Presentation</vt:lpstr>
      <vt:lpstr>Permissive (not Mandatory)  Benchmark Plan Re-Selection 45 C.F.R. § 156.111(a)(2)</vt:lpstr>
      <vt:lpstr>PowerPoint Presentation</vt:lpstr>
      <vt:lpstr>PowerPoint Presentation</vt:lpstr>
      <vt:lpstr>PowerPoint Presentation</vt:lpstr>
      <vt:lpstr>  Stacey A. Tovino, Oh-Oh-Oh-Ozempic! 91 Mo. L. Rev. __(forthcoming 2026).   Stacey.Tovino@ou.edu 832/289-6313</vt:lpstr>
      <vt:lpstr>PowerPoint Presentation</vt:lpstr>
      <vt:lpstr>PowerPoint Presentation</vt:lpstr>
      <vt:lpstr>PowerPoint Presentation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Stacey Tovino</dc:creator>
  <cp:lastModifiedBy>Stacey Tovino</cp:lastModifiedBy>
  <cp:revision>31</cp:revision>
  <dcterms:created xsi:type="dcterms:W3CDTF">2026-03-06T00:33:23Z</dcterms:created>
  <dcterms:modified xsi:type="dcterms:W3CDTF">2026-06-03T12:10:24Z</dcterms:modified>
</cp:coreProperties>
</file>