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24" r:id="rId3"/>
    <p:sldId id="258" r:id="rId4"/>
    <p:sldId id="259" r:id="rId5"/>
    <p:sldId id="260" r:id="rId6"/>
    <p:sldId id="343" r:id="rId7"/>
    <p:sldId id="334" r:id="rId8"/>
    <p:sldId id="335" r:id="rId9"/>
    <p:sldId id="261" r:id="rId10"/>
    <p:sldId id="333" r:id="rId11"/>
    <p:sldId id="339" r:id="rId12"/>
    <p:sldId id="326" r:id="rId13"/>
    <p:sldId id="340" r:id="rId14"/>
    <p:sldId id="337" r:id="rId15"/>
    <p:sldId id="319" r:id="rId16"/>
    <p:sldId id="310" r:id="rId17"/>
    <p:sldId id="329" r:id="rId18"/>
    <p:sldId id="321" r:id="rId19"/>
    <p:sldId id="273" r:id="rId20"/>
    <p:sldId id="331" r:id="rId21"/>
    <p:sldId id="344" r:id="rId22"/>
    <p:sldId id="345" r:id="rId23"/>
    <p:sldId id="342" r:id="rId24"/>
    <p:sldId id="346" r:id="rId25"/>
    <p:sldId id="347" r:id="rId26"/>
    <p:sldId id="349" r:id="rId27"/>
    <p:sldId id="348" r:id="rId28"/>
    <p:sldId id="341" r:id="rId29"/>
    <p:sldId id="336"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 userDrawn="1">
          <p15:clr>
            <a:srgbClr val="A4A3A4"/>
          </p15:clr>
        </p15:guide>
        <p15:guide id="2" orient="horz" pos="3025" userDrawn="1">
          <p15:clr>
            <a:srgbClr val="A4A3A4"/>
          </p15:clr>
        </p15:guide>
        <p15:guide id="3" orient="horz" pos="1428" userDrawn="1">
          <p15:clr>
            <a:srgbClr val="A4A3A4"/>
          </p15:clr>
        </p15:guide>
        <p15:guide id="4" pos="5473" userDrawn="1">
          <p15:clr>
            <a:srgbClr val="A4A3A4"/>
          </p15:clr>
        </p15:guide>
        <p15:guide id="5" pos="432" userDrawn="1">
          <p15:clr>
            <a:srgbClr val="A4A3A4"/>
          </p15:clr>
        </p15:guide>
        <p15:guide id="6" pos="2776" userDrawn="1">
          <p15:clr>
            <a:srgbClr val="A4A3A4"/>
          </p15:clr>
        </p15:guide>
        <p15:guide id="7" orient="horz" pos="28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2D2D"/>
    <a:srgbClr val="B9AFC8"/>
    <a:srgbClr val="836CA2"/>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05459-F553-914A-BCC0-916E701E0366}" v="144" dt="2026-06-01T16:56:25.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12" autoAdjust="0"/>
    <p:restoredTop sz="75224"/>
  </p:normalViewPr>
  <p:slideViewPr>
    <p:cSldViewPr snapToGrid="0" snapToObjects="1">
      <p:cViewPr varScale="1">
        <p:scale>
          <a:sx n="106" d="100"/>
          <a:sy n="106" d="100"/>
        </p:scale>
        <p:origin x="176" y="304"/>
      </p:cViewPr>
      <p:guideLst>
        <p:guide orient="horz" pos="218"/>
        <p:guide orient="horz" pos="3025"/>
        <p:guide orient="horz" pos="1428"/>
        <p:guide pos="5473"/>
        <p:guide pos="432"/>
        <p:guide pos="2776"/>
        <p:guide orient="horz" pos="28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3" d="100"/>
          <a:sy n="73" d="100"/>
        </p:scale>
        <p:origin x="35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982044-5D26-E448-8696-F452F46A029F}" type="datetimeFigureOut">
              <a:rPr lang="en-US" smtClean="0"/>
              <a:t>5/31/26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59F134-A476-8F42-B0AF-2FFFE6F2B415}" type="slidenum">
              <a:rPr lang="en-US" smtClean="0"/>
              <a:t>‹#›</a:t>
            </a:fld>
            <a:endParaRPr lang="en-US"/>
          </a:p>
        </p:txBody>
      </p:sp>
    </p:spTree>
    <p:extLst>
      <p:ext uri="{BB962C8B-B14F-4D97-AF65-F5344CB8AC3E}">
        <p14:creationId xmlns:p14="http://schemas.microsoft.com/office/powerpoint/2010/main" val="117646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69D94-2B78-F841-9B5E-78BC59F8D0BB}" type="datetimeFigureOut">
              <a:rPr lang="en-US" smtClean="0"/>
              <a:t>5/31/26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B1B5E-696F-8A4A-9730-0DDA82FF5A34}" type="slidenum">
              <a:rPr lang="en-US" smtClean="0"/>
              <a:t>‹#›</a:t>
            </a:fld>
            <a:endParaRPr lang="en-US"/>
          </a:p>
        </p:txBody>
      </p:sp>
    </p:spTree>
    <p:extLst>
      <p:ext uri="{BB962C8B-B14F-4D97-AF65-F5344CB8AC3E}">
        <p14:creationId xmlns:p14="http://schemas.microsoft.com/office/powerpoint/2010/main" val="42118193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B1B5E-696F-8A4A-9730-0DDA82FF5A34}" type="slidenum">
              <a:rPr lang="en-US" smtClean="0"/>
              <a:t>1</a:t>
            </a:fld>
            <a:endParaRPr lang="en-US"/>
          </a:p>
        </p:txBody>
      </p:sp>
    </p:spTree>
    <p:extLst>
      <p:ext uri="{BB962C8B-B14F-4D97-AF65-F5344CB8AC3E}">
        <p14:creationId xmlns:p14="http://schemas.microsoft.com/office/powerpoint/2010/main" val="232817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enabling organ donation, It’s working. </a:t>
            </a:r>
          </a:p>
          <a:p>
            <a:r>
              <a:rPr lang="en-US" dirty="0"/>
              <a:t>Not necessarily the only consideration – also have to consider what laws enable autonomous </a:t>
            </a:r>
            <a:r>
              <a:rPr lang="en-US" dirty="0" err="1"/>
              <a:t>decisionmaking</a:t>
            </a:r>
            <a:r>
              <a:rPr lang="en-US" dirty="0"/>
              <a:t>, and promote trust in medicine/</a:t>
            </a:r>
            <a:r>
              <a:rPr lang="en-US" dirty="0" err="1"/>
              <a:t>tx</a:t>
            </a:r>
            <a:r>
              <a:rPr lang="en-US" dirty="0"/>
              <a:t>. </a:t>
            </a:r>
          </a:p>
        </p:txBody>
      </p:sp>
      <p:sp>
        <p:nvSpPr>
          <p:cNvPr id="4" name="Slide Number Placeholder 3"/>
          <p:cNvSpPr>
            <a:spLocks noGrp="1"/>
          </p:cNvSpPr>
          <p:nvPr>
            <p:ph type="sldNum" sz="quarter" idx="5"/>
          </p:nvPr>
        </p:nvSpPr>
        <p:spPr/>
        <p:txBody>
          <a:bodyPr/>
          <a:lstStyle/>
          <a:p>
            <a:fld id="{118197B0-5E73-A748-9FCA-404F8ABC5017}" type="slidenum">
              <a:rPr lang="en-US" smtClean="0"/>
              <a:t>12</a:t>
            </a:fld>
            <a:endParaRPr lang="en-US"/>
          </a:p>
        </p:txBody>
      </p:sp>
    </p:spTree>
    <p:extLst>
      <p:ext uri="{BB962C8B-B14F-4D97-AF65-F5344CB8AC3E}">
        <p14:creationId xmlns:p14="http://schemas.microsoft.com/office/powerpoint/2010/main" val="3410519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13</a:t>
            </a:fld>
            <a:endParaRPr lang="en-US"/>
          </a:p>
        </p:txBody>
      </p:sp>
    </p:spTree>
    <p:extLst>
      <p:ext uri="{BB962C8B-B14F-4D97-AF65-F5344CB8AC3E}">
        <p14:creationId xmlns:p14="http://schemas.microsoft.com/office/powerpoint/2010/main" val="294976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15</a:t>
            </a:fld>
            <a:endParaRPr lang="en-US"/>
          </a:p>
        </p:txBody>
      </p:sp>
    </p:spTree>
    <p:extLst>
      <p:ext uri="{BB962C8B-B14F-4D97-AF65-F5344CB8AC3E}">
        <p14:creationId xmlns:p14="http://schemas.microsoft.com/office/powerpoint/2010/main" val="3997549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16</a:t>
            </a:fld>
            <a:endParaRPr lang="en-US"/>
          </a:p>
        </p:txBody>
      </p:sp>
    </p:spTree>
    <p:extLst>
      <p:ext uri="{BB962C8B-B14F-4D97-AF65-F5344CB8AC3E}">
        <p14:creationId xmlns:p14="http://schemas.microsoft.com/office/powerpoint/2010/main" val="341499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17</a:t>
            </a:fld>
            <a:endParaRPr lang="en-US"/>
          </a:p>
        </p:txBody>
      </p:sp>
    </p:spTree>
    <p:extLst>
      <p:ext uri="{BB962C8B-B14F-4D97-AF65-F5344CB8AC3E}">
        <p14:creationId xmlns:p14="http://schemas.microsoft.com/office/powerpoint/2010/main" val="26264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100" b="0" i="0" u="none" strike="noStrike" dirty="0">
                <a:solidFill>
                  <a:srgbClr val="000000"/>
                </a:solidFill>
                <a:effectLst/>
                <a:latin typeface="Arial" panose="020B0604020202020204" pitchFamily="34" charset="0"/>
              </a:rPr>
              <a:t>For centuries, have needed bodies for anatomical dissection, for research, and medical education</a:t>
            </a:r>
            <a:endParaRPr lang="en-US" b="0" dirty="0">
              <a:effectLst/>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As these purposes increased in frequency, needed more bodies </a:t>
            </a: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Body snatching, even murders, led to Anatomy Act 1832 (England), remains in force and imitated worldwide for regulating body recovery</a:t>
            </a:r>
          </a:p>
          <a:p>
            <a:pPr marL="742950" lvl="1" indent="-285750"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Requires licensing for students and instructors, govt supervision, inspection, filing reports; created means for directing donation (</a:t>
            </a:r>
            <a:r>
              <a:rPr lang="en-US" sz="1100" b="0" i="0" u="none" strike="noStrike" dirty="0" err="1">
                <a:solidFill>
                  <a:srgbClr val="000000"/>
                </a:solidFill>
                <a:effectLst/>
                <a:latin typeface="Arial" panose="020B0604020202020204" pitchFamily="34" charset="0"/>
              </a:rPr>
              <a:t>Dalley</a:t>
            </a:r>
            <a:r>
              <a:rPr lang="en-US" sz="1100" b="0" i="0" u="none" strike="noStrike" dirty="0">
                <a:solidFill>
                  <a:srgbClr val="000000"/>
                </a:solidFill>
                <a:effectLst/>
                <a:latin typeface="Arial" panose="020B0604020202020204" pitchFamily="34" charset="0"/>
              </a:rPr>
              <a:t> UAGA Anatomists 1993)</a:t>
            </a:r>
          </a:p>
          <a:p>
            <a:pPr rtl="0">
              <a:spcBef>
                <a:spcPts val="0"/>
              </a:spcBef>
              <a:spcAft>
                <a:spcPts val="0"/>
              </a:spcAft>
            </a:pPr>
            <a:r>
              <a:rPr lang="en-US" sz="1100" b="0" i="0" u="none" strike="noStrike" dirty="0">
                <a:solidFill>
                  <a:srgbClr val="000000"/>
                </a:solidFill>
                <a:effectLst/>
                <a:latin typeface="Arial" panose="020B0604020202020204" pitchFamily="34" charset="0"/>
              </a:rPr>
              <a:t>Prior to UAGA, med schools relies on unclaimed bodies </a:t>
            </a:r>
            <a:endParaRPr lang="en-US" b="0" dirty="0">
              <a:effectLst/>
            </a:endParaRP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Our shortage came in 1930, when gov programs subsidized funerals and unclaimed bodies could be easily claimed by friends and given burials (“friends” were often strangers hired/bribed by undertakers who wanted the business)</a:t>
            </a:r>
          </a:p>
          <a:p>
            <a:pPr rtl="0" fontAlgn="base">
              <a:spcBef>
                <a:spcPts val="0"/>
              </a:spcBef>
              <a:spcAft>
                <a:spcPts val="0"/>
              </a:spcAft>
              <a:buFont typeface="Arial" panose="020B0604020202020204" pitchFamily="34" charset="0"/>
              <a:buChar char="•"/>
            </a:pPr>
            <a:r>
              <a:rPr lang="en-US" sz="1100" b="0" i="0" u="none" strike="noStrike" dirty="0">
                <a:solidFill>
                  <a:srgbClr val="000000"/>
                </a:solidFill>
                <a:effectLst/>
                <a:latin typeface="Arial" panose="020B0604020202020204" pitchFamily="34" charset="0"/>
              </a:rPr>
              <a:t>Every state had “anatomical laws” requiring unclaimed bodies be delivered to med schools, but there were no enforcement mechanisms</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073B1B5E-696F-8A4A-9730-0DDA82FF5A34}" type="slidenum">
              <a:rPr lang="en-US" smtClean="0"/>
              <a:t>18</a:t>
            </a:fld>
            <a:endParaRPr lang="en-US"/>
          </a:p>
        </p:txBody>
      </p:sp>
    </p:spTree>
    <p:extLst>
      <p:ext uri="{BB962C8B-B14F-4D97-AF65-F5344CB8AC3E}">
        <p14:creationId xmlns:p14="http://schemas.microsoft.com/office/powerpoint/2010/main" val="88377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Med students learning human anatomy</a:t>
            </a:r>
          </a:p>
          <a:p>
            <a:pPr marL="171450" indent="-171450">
              <a:buFont typeface="Arial" panose="020B0604020202020204" pitchFamily="34" charset="0"/>
              <a:buChar char="•"/>
            </a:pPr>
            <a:r>
              <a:rPr lang="en-US" dirty="0"/>
              <a:t>Practicing Face, hand, uterus, penis transplant</a:t>
            </a:r>
          </a:p>
          <a:p>
            <a:pPr marL="171450" indent="-171450">
              <a:buFont typeface="Arial" panose="020B0604020202020204" pitchFamily="34" charset="0"/>
              <a:buChar char="•"/>
            </a:pPr>
            <a:r>
              <a:rPr lang="en-US" dirty="0"/>
              <a:t>Hooking pig kidneys up to perfused whole human body</a:t>
            </a:r>
          </a:p>
          <a:p>
            <a:pPr marL="171450" indent="-171450">
              <a:buFont typeface="Arial" panose="020B0604020202020204" pitchFamily="34" charset="0"/>
              <a:buChar char="•"/>
            </a:pPr>
            <a:r>
              <a:rPr lang="en-US" dirty="0"/>
              <a:t>Donating human brains to test stroke research</a:t>
            </a:r>
          </a:p>
          <a:p>
            <a:pPr marL="171450" indent="-171450">
              <a:buFont typeface="Arial" panose="020B0604020202020204" pitchFamily="34" charset="0"/>
              <a:buChar char="•"/>
            </a:pPr>
            <a:r>
              <a:rPr lang="en-US" dirty="0"/>
              <a:t>Testing gene therapy delivery across tissues </a:t>
            </a:r>
          </a:p>
          <a:p>
            <a:pPr marL="171450" indent="-171450">
              <a:buFont typeface="Arial" panose="020B0604020202020204" pitchFamily="34" charset="0"/>
              <a:buChar char="•"/>
            </a:pPr>
            <a:r>
              <a:rPr lang="en-US" dirty="0"/>
              <a:t>Calibrating robotic surgery devices</a:t>
            </a:r>
          </a:p>
          <a:p>
            <a:pPr marL="171450" indent="-171450">
              <a:buFont typeface="Arial" panose="020B0604020202020204" pitchFamily="34" charset="0"/>
              <a:buChar char="•"/>
            </a:pPr>
            <a:r>
              <a:rPr lang="en-US" dirty="0"/>
              <a:t>Testing ballistics impact</a:t>
            </a:r>
          </a:p>
        </p:txBody>
      </p:sp>
      <p:sp>
        <p:nvSpPr>
          <p:cNvPr id="4" name="Slide Number Placeholder 3"/>
          <p:cNvSpPr>
            <a:spLocks noGrp="1"/>
          </p:cNvSpPr>
          <p:nvPr>
            <p:ph type="sldNum" sz="quarter" idx="10"/>
          </p:nvPr>
        </p:nvSpPr>
        <p:spPr/>
        <p:txBody>
          <a:bodyPr/>
          <a:lstStyle/>
          <a:p>
            <a:fld id="{073B1B5E-696F-8A4A-9730-0DDA82FF5A34}" type="slidenum">
              <a:rPr lang="en-US" smtClean="0"/>
              <a:pPr/>
              <a:t>19</a:t>
            </a:fld>
            <a:endParaRPr lang="en-US"/>
          </a:p>
        </p:txBody>
      </p:sp>
    </p:spTree>
    <p:extLst>
      <p:ext uri="{BB962C8B-B14F-4D97-AF65-F5344CB8AC3E}">
        <p14:creationId xmlns:p14="http://schemas.microsoft.com/office/powerpoint/2010/main" val="242418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20</a:t>
            </a:fld>
            <a:endParaRPr lang="en-US"/>
          </a:p>
        </p:txBody>
      </p:sp>
    </p:spTree>
    <p:extLst>
      <p:ext uri="{BB962C8B-B14F-4D97-AF65-F5344CB8AC3E}">
        <p14:creationId xmlns:p14="http://schemas.microsoft.com/office/powerpoint/2010/main" val="423336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B1B5E-696F-8A4A-9730-0DDA82FF5A34}" type="slidenum">
              <a:rPr lang="en-US" smtClean="0"/>
              <a:t>21</a:t>
            </a:fld>
            <a:endParaRPr lang="en-US"/>
          </a:p>
        </p:txBody>
      </p:sp>
    </p:spTree>
    <p:extLst>
      <p:ext uri="{BB962C8B-B14F-4D97-AF65-F5344CB8AC3E}">
        <p14:creationId xmlns:p14="http://schemas.microsoft.com/office/powerpoint/2010/main" val="3455621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4B8C3-1A4B-3AB7-987A-D3360E55B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AE065-0FEE-3072-69CE-2F8017CCE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81E27-5A8C-651B-1343-EA7FFDCB1392}"/>
              </a:ext>
            </a:extLst>
          </p:cNvPr>
          <p:cNvSpPr>
            <a:spLocks noGrp="1"/>
          </p:cNvSpPr>
          <p:nvPr>
            <p:ph type="body" idx="1"/>
          </p:nvPr>
        </p:nvSpPr>
        <p:spPr/>
        <p:txBody>
          <a:bodyPr/>
          <a:lstStyle/>
          <a:p>
            <a:r>
              <a:rPr lang="en-US" dirty="0"/>
              <a:t>2004-2017: </a:t>
            </a:r>
            <a:r>
              <a:rPr lang="en-US" b="0" i="0" dirty="0">
                <a:solidFill>
                  <a:srgbClr val="333333"/>
                </a:solidFill>
                <a:effectLst/>
                <a:highlight>
                  <a:srgbClr val="FFFFFF"/>
                </a:highlight>
                <a:latin typeface="Georgia" panose="02040502050405020303" pitchFamily="18" charset="0"/>
              </a:rPr>
              <a:t>2,357 body parts obtained by brokers from at least 1,638 people have been misused, abused or desecrated across America (Reuters)</a:t>
            </a:r>
          </a:p>
          <a:p>
            <a:endParaRPr lang="en-US" b="0" i="0" dirty="0">
              <a:solidFill>
                <a:srgbClr val="333333"/>
              </a:solidFill>
              <a:effectLst/>
              <a:highlight>
                <a:srgbClr val="FFFFFF"/>
              </a:highlight>
              <a:latin typeface="Georgia" panose="02040502050405020303" pitchFamily="18" charset="0"/>
            </a:endParaRPr>
          </a:p>
          <a:p>
            <a:r>
              <a:rPr lang="en-US" b="0" i="0" dirty="0">
                <a:solidFill>
                  <a:srgbClr val="333333"/>
                </a:solidFill>
                <a:effectLst/>
                <a:highlight>
                  <a:srgbClr val="FFFFFF"/>
                </a:highlight>
                <a:latin typeface="Georgia" panose="02040502050405020303" pitchFamily="18" charset="0"/>
              </a:rPr>
              <a:t>2018-2022</a:t>
            </a:r>
            <a:endParaRPr lang="en-US" dirty="0"/>
          </a:p>
        </p:txBody>
      </p:sp>
      <p:sp>
        <p:nvSpPr>
          <p:cNvPr id="4" name="Slide Number Placeholder 3">
            <a:extLst>
              <a:ext uri="{FF2B5EF4-FFF2-40B4-BE49-F238E27FC236}">
                <a16:creationId xmlns:a16="http://schemas.microsoft.com/office/drawing/2014/main" id="{5C27EF80-EB81-3F47-182E-6F38922F25C1}"/>
              </a:ext>
            </a:extLst>
          </p:cNvPr>
          <p:cNvSpPr>
            <a:spLocks noGrp="1"/>
          </p:cNvSpPr>
          <p:nvPr>
            <p:ph type="sldNum" sz="quarter" idx="5"/>
          </p:nvPr>
        </p:nvSpPr>
        <p:spPr/>
        <p:txBody>
          <a:bodyPr/>
          <a:lstStyle/>
          <a:p>
            <a:fld id="{073B1B5E-696F-8A4A-9730-0DDA82FF5A34}" type="slidenum">
              <a:rPr lang="en-US" smtClean="0"/>
              <a:t>22</a:t>
            </a:fld>
            <a:endParaRPr lang="en-US"/>
          </a:p>
        </p:txBody>
      </p:sp>
    </p:spTree>
    <p:extLst>
      <p:ext uri="{BB962C8B-B14F-4D97-AF65-F5344CB8AC3E}">
        <p14:creationId xmlns:p14="http://schemas.microsoft.com/office/powerpoint/2010/main" val="71033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3B1B5E-696F-8A4A-9730-0DDA82FF5A34}" type="slidenum">
              <a:rPr lang="en-US" smtClean="0"/>
              <a:t>23</a:t>
            </a:fld>
            <a:endParaRPr lang="en-US"/>
          </a:p>
        </p:txBody>
      </p:sp>
    </p:spTree>
    <p:extLst>
      <p:ext uri="{BB962C8B-B14F-4D97-AF65-F5344CB8AC3E}">
        <p14:creationId xmlns:p14="http://schemas.microsoft.com/office/powerpoint/2010/main" val="485804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D006-AE48-BA78-7360-215FF05D7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842A9-B0A7-4197-9892-2E0D22E0D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98235-8988-E8DD-307B-DD371A2579FB}"/>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47A55350-D4A3-9B78-BEFB-7773FDBB80CC}"/>
              </a:ext>
            </a:extLst>
          </p:cNvPr>
          <p:cNvSpPr>
            <a:spLocks noGrp="1"/>
          </p:cNvSpPr>
          <p:nvPr>
            <p:ph type="sldNum" sz="quarter" idx="5"/>
          </p:nvPr>
        </p:nvSpPr>
        <p:spPr/>
        <p:txBody>
          <a:bodyPr/>
          <a:lstStyle/>
          <a:p>
            <a:fld id="{073B1B5E-696F-8A4A-9730-0DDA82FF5A34}" type="slidenum">
              <a:rPr lang="en-US" smtClean="0"/>
              <a:t>24</a:t>
            </a:fld>
            <a:endParaRPr lang="en-US"/>
          </a:p>
        </p:txBody>
      </p:sp>
    </p:spTree>
    <p:extLst>
      <p:ext uri="{BB962C8B-B14F-4D97-AF65-F5344CB8AC3E}">
        <p14:creationId xmlns:p14="http://schemas.microsoft.com/office/powerpoint/2010/main" val="2772608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01C7C-CB94-D760-4E21-DE760275A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F6049-8F41-8F33-02BE-B07C4B5EF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3E5EF-E793-D1F1-4F96-A22248063D48}"/>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D5B6B0EF-35A3-B30C-4A7F-8DA2C180A95A}"/>
              </a:ext>
            </a:extLst>
          </p:cNvPr>
          <p:cNvSpPr>
            <a:spLocks noGrp="1"/>
          </p:cNvSpPr>
          <p:nvPr>
            <p:ph type="sldNum" sz="quarter" idx="5"/>
          </p:nvPr>
        </p:nvSpPr>
        <p:spPr/>
        <p:txBody>
          <a:bodyPr/>
          <a:lstStyle/>
          <a:p>
            <a:fld id="{073B1B5E-696F-8A4A-9730-0DDA82FF5A34}" type="slidenum">
              <a:rPr lang="en-US" smtClean="0"/>
              <a:t>25</a:t>
            </a:fld>
            <a:endParaRPr lang="en-US"/>
          </a:p>
        </p:txBody>
      </p:sp>
    </p:spTree>
    <p:extLst>
      <p:ext uri="{BB962C8B-B14F-4D97-AF65-F5344CB8AC3E}">
        <p14:creationId xmlns:p14="http://schemas.microsoft.com/office/powerpoint/2010/main" val="1719060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40DC-C41A-7C00-77A6-2BC20A4CC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9B51F-81A0-71D6-6350-8327D8EC2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D9419-F0BB-61D3-AAFF-27D7F2BA9C86}"/>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DED0EEB6-BDC4-C60D-7F55-D4EB5A06DA68}"/>
              </a:ext>
            </a:extLst>
          </p:cNvPr>
          <p:cNvSpPr>
            <a:spLocks noGrp="1"/>
          </p:cNvSpPr>
          <p:nvPr>
            <p:ph type="sldNum" sz="quarter" idx="5"/>
          </p:nvPr>
        </p:nvSpPr>
        <p:spPr/>
        <p:txBody>
          <a:bodyPr/>
          <a:lstStyle/>
          <a:p>
            <a:fld id="{073B1B5E-696F-8A4A-9730-0DDA82FF5A34}" type="slidenum">
              <a:rPr lang="en-US" smtClean="0"/>
              <a:t>26</a:t>
            </a:fld>
            <a:endParaRPr lang="en-US"/>
          </a:p>
        </p:txBody>
      </p:sp>
    </p:spTree>
    <p:extLst>
      <p:ext uri="{BB962C8B-B14F-4D97-AF65-F5344CB8AC3E}">
        <p14:creationId xmlns:p14="http://schemas.microsoft.com/office/powerpoint/2010/main" val="1883752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00659-A177-E45E-A79B-4D04D9CAC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FC690-02EE-87E0-B805-20AFADDD3D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18A5CD-3D94-4B6B-BC51-22AFE2A7C63E}"/>
              </a:ext>
            </a:extLst>
          </p:cNvPr>
          <p:cNvSpPr>
            <a:spLocks noGrp="1"/>
          </p:cNvSpPr>
          <p:nvPr>
            <p:ph type="body" idx="1"/>
          </p:nvPr>
        </p:nvSpPr>
        <p:spPr/>
        <p:txBody>
          <a:bodyPr/>
          <a:lstStyle/>
          <a:p>
            <a:r>
              <a:rPr lang="en-US" dirty="0"/>
              <a:t>AATB publishes the </a:t>
            </a:r>
            <a:r>
              <a:rPr lang="en-US" sz="1200" b="0" i="1" u="none" strike="noStrike" kern="1200" dirty="0">
                <a:solidFill>
                  <a:schemeClr val="tx1"/>
                </a:solidFill>
                <a:effectLst/>
                <a:latin typeface="+mn-lt"/>
                <a:ea typeface="+mn-ea"/>
                <a:cs typeface="+mn-cs"/>
              </a:rPr>
              <a:t>Standards for Tissue Banking</a:t>
            </a:r>
            <a:r>
              <a:rPr lang="en-US" dirty="0"/>
              <a:t>, which is widely recognized as the definitive guide for best practices in recovering, processing, and distributing human tissue</a:t>
            </a:r>
          </a:p>
          <a:p>
            <a:endParaRPr lang="en-US" dirty="0"/>
          </a:p>
          <a:p>
            <a:r>
              <a:rPr lang="en-US" dirty="0"/>
              <a:t>It represents over 1,000 tissue establishments and thousands of individual professionals, working to promote tissue donation and ensure a safe, sufficient supply of transplantable allografts (such as bone, skin, tendons, and corneas)</a:t>
            </a:r>
          </a:p>
          <a:p>
            <a:endParaRPr lang="en-US" dirty="0"/>
          </a:p>
          <a:p>
            <a:r>
              <a:rPr lang="en-US" dirty="0"/>
              <a:t>The AATB Board of Directors finalized a major transition to align the association exclusively with establishments involved in the manufacturing of human tissue for transplantation. As a result, the AATB is no longer recognizing NADOs as institutional members, has dissolved the NADO Council, and has stopped accepting new NADO accreditations</a:t>
            </a:r>
          </a:p>
        </p:txBody>
      </p:sp>
      <p:sp>
        <p:nvSpPr>
          <p:cNvPr id="4" name="Slide Number Placeholder 3">
            <a:extLst>
              <a:ext uri="{FF2B5EF4-FFF2-40B4-BE49-F238E27FC236}">
                <a16:creationId xmlns:a16="http://schemas.microsoft.com/office/drawing/2014/main" id="{9ACDA4AF-CB91-E615-3686-9FECE3F41F91}"/>
              </a:ext>
            </a:extLst>
          </p:cNvPr>
          <p:cNvSpPr>
            <a:spLocks noGrp="1"/>
          </p:cNvSpPr>
          <p:nvPr>
            <p:ph type="sldNum" sz="quarter" idx="5"/>
          </p:nvPr>
        </p:nvSpPr>
        <p:spPr/>
        <p:txBody>
          <a:bodyPr/>
          <a:lstStyle/>
          <a:p>
            <a:fld id="{073B1B5E-696F-8A4A-9730-0DDA82FF5A34}" type="slidenum">
              <a:rPr lang="en-US" smtClean="0"/>
              <a:t>27</a:t>
            </a:fld>
            <a:endParaRPr lang="en-US"/>
          </a:p>
        </p:txBody>
      </p:sp>
    </p:spTree>
    <p:extLst>
      <p:ext uri="{BB962C8B-B14F-4D97-AF65-F5344CB8AC3E}">
        <p14:creationId xmlns:p14="http://schemas.microsoft.com/office/powerpoint/2010/main" val="4141971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highlight>
                  <a:srgbClr val="FFFFFF"/>
                </a:highlight>
                <a:latin typeface="Arial" panose="020B0604020202020204" pitchFamily="34" charset="0"/>
              </a:rPr>
              <a:t>10 CRR-NY 52-11.3 </a:t>
            </a:r>
          </a:p>
          <a:p>
            <a:pPr marL="171450" indent="-171450">
              <a:buFontTx/>
              <a:buChar char="-"/>
            </a:pPr>
            <a:r>
              <a:rPr lang="en-US" b="0" i="0" dirty="0">
                <a:solidFill>
                  <a:srgbClr val="212121"/>
                </a:solidFill>
                <a:effectLst/>
                <a:highlight>
                  <a:srgbClr val="FFFFFF"/>
                </a:highlight>
                <a:latin typeface="Arial" panose="020B0604020202020204" pitchFamily="34" charset="0"/>
              </a:rPr>
              <a:t>(a) Nontransplant anatomic banks that recover bodies, body segments, organs or tissues from deceased donors, including whole body acquisition services, shall obtain documented informed consent to the donation from a person authorized to consent to such donation. </a:t>
            </a:r>
          </a:p>
          <a:p>
            <a:pPr marL="171450" indent="-171450">
              <a:buFontTx/>
              <a:buChar char="-"/>
            </a:pPr>
            <a:r>
              <a:rPr lang="en-US" b="0" i="0" dirty="0">
                <a:solidFill>
                  <a:srgbClr val="212121"/>
                </a:solidFill>
                <a:effectLst/>
                <a:highlight>
                  <a:srgbClr val="FFFFFF"/>
                </a:highlight>
                <a:latin typeface="Arial" panose="020B0604020202020204" pitchFamily="34" charset="0"/>
              </a:rPr>
              <a:t>(d) The documentation of informed consent to a donation shall identify the </a:t>
            </a:r>
            <a:r>
              <a:rPr lang="en-US" b="0" i="0" dirty="0" err="1">
                <a:solidFill>
                  <a:srgbClr val="212121"/>
                </a:solidFill>
                <a:effectLst/>
                <a:highlight>
                  <a:srgbClr val="FFFFFF"/>
                </a:highlight>
                <a:latin typeface="Arial" panose="020B0604020202020204" pitchFamily="34" charset="0"/>
              </a:rPr>
              <a:t>donee</a:t>
            </a:r>
            <a:r>
              <a:rPr lang="en-US" b="0" i="0" dirty="0">
                <a:solidFill>
                  <a:srgbClr val="212121"/>
                </a:solidFill>
                <a:effectLst/>
                <a:highlight>
                  <a:srgbClr val="FFFFFF"/>
                </a:highlight>
                <a:latin typeface="Arial" panose="020B0604020202020204" pitchFamily="34" charset="0"/>
              </a:rPr>
              <a:t>, indicate whether the gift is of the whole body or is limited to specified identifiable body segments, organs or tissues, and clearly specify the authorized uses of such donated body, body segments, organs, and/or tissues.</a:t>
            </a:r>
            <a:endParaRPr lang="en-US" b="0" i="1" dirty="0">
              <a:solidFill>
                <a:srgbClr val="333333"/>
              </a:solidFill>
              <a:effectLst/>
              <a:highlight>
                <a:srgbClr val="FFFFFF"/>
              </a:highlight>
              <a:latin typeface="Roboto" panose="020F0502020204030204" pitchFamily="34" charset="0"/>
            </a:endParaRPr>
          </a:p>
          <a:p>
            <a:endParaRPr lang="en-US" b="0" i="1" dirty="0">
              <a:solidFill>
                <a:srgbClr val="333333"/>
              </a:solidFill>
              <a:effectLst/>
              <a:highlight>
                <a:srgbClr val="FFFFFF"/>
              </a:highlight>
              <a:latin typeface="Roboto" panose="020F0502020204030204" pitchFamily="34" charset="0"/>
            </a:endParaRPr>
          </a:p>
          <a:p>
            <a:endParaRPr lang="en-US" b="0" i="1" dirty="0">
              <a:solidFill>
                <a:srgbClr val="333333"/>
              </a:solidFill>
              <a:effectLst/>
              <a:highlight>
                <a:srgbClr val="FFFFFF"/>
              </a:highlight>
              <a:latin typeface="Roboto" panose="020F0502020204030204" pitchFamily="34" charset="0"/>
            </a:endParaRPr>
          </a:p>
          <a:p>
            <a:r>
              <a:rPr lang="en-US" b="0" i="1" dirty="0">
                <a:solidFill>
                  <a:srgbClr val="333333"/>
                </a:solidFill>
                <a:effectLst/>
                <a:highlight>
                  <a:srgbClr val="FFFFFF"/>
                </a:highlight>
                <a:latin typeface="Roboto" panose="020F0502020204030204" pitchFamily="34" charset="0"/>
              </a:rPr>
              <a:t>Consensual Donation and Research Integrity Act</a:t>
            </a:r>
            <a:r>
              <a:rPr lang="en-US" b="0" i="0" dirty="0">
                <a:solidFill>
                  <a:srgbClr val="333333"/>
                </a:solidFill>
                <a:effectLst/>
                <a:highlight>
                  <a:srgbClr val="FFFFFF"/>
                </a:highlight>
                <a:latin typeface="Roboto" panose="02000000000000000000" pitchFamily="2" charset="0"/>
              </a:rPr>
              <a:t>:  to protect the dignity of those who donate their bodies to education or research. </a:t>
            </a:r>
          </a:p>
          <a:p>
            <a:pPr marL="171450" indent="-171450">
              <a:buFontTx/>
              <a:buChar char="-"/>
            </a:pPr>
            <a:r>
              <a:rPr lang="en-US" b="0" i="0" dirty="0">
                <a:solidFill>
                  <a:srgbClr val="333333"/>
                </a:solidFill>
                <a:effectLst/>
                <a:highlight>
                  <a:srgbClr val="FFFFFF"/>
                </a:highlight>
                <a:latin typeface="Roboto" panose="02000000000000000000" pitchFamily="2" charset="0"/>
              </a:rPr>
              <a:t>Would create standards for registration, inspection, chain of custody, labeling and packing, and proper disposition. </a:t>
            </a:r>
          </a:p>
          <a:p>
            <a:pPr marL="171450" indent="-171450">
              <a:buFontTx/>
              <a:buChar char="-"/>
            </a:pPr>
            <a:r>
              <a:rPr lang="en-US" b="0" i="0" dirty="0">
                <a:solidFill>
                  <a:srgbClr val="333333"/>
                </a:solidFill>
                <a:effectLst/>
                <a:highlight>
                  <a:srgbClr val="FFFFFF"/>
                </a:highlight>
                <a:latin typeface="Roboto" panose="02000000000000000000" pitchFamily="2" charset="0"/>
              </a:rPr>
              <a:t>Would create a registration and tracking system for bodies and body parts donated for research, thus preventing body brokers and bad actors from taking advantage of donors and donor families.  </a:t>
            </a:r>
          </a:p>
          <a:p>
            <a:pPr marL="171450" indent="-171450">
              <a:buFontTx/>
              <a:buChar char="-"/>
            </a:pPr>
            <a:r>
              <a:rPr lang="en-US" b="0" i="0" dirty="0">
                <a:solidFill>
                  <a:srgbClr val="333333"/>
                </a:solidFill>
                <a:effectLst/>
                <a:highlight>
                  <a:srgbClr val="FFFFFF"/>
                </a:highlight>
                <a:latin typeface="Roboto" panose="02000000000000000000" pitchFamily="2" charset="0"/>
              </a:rPr>
              <a:t>In almost every state, it remains legal to sell the human remains of adults, and worse, under current law, almost anyone — regardless of expertise — can dissect and sell human body parts.  Because of this, grisly abuses of donor bodies abound.</a:t>
            </a:r>
          </a:p>
          <a:p>
            <a:pPr marL="171450" indent="-171450">
              <a:buFontTx/>
              <a:buChar char="-"/>
            </a:pPr>
            <a:r>
              <a:rPr lang="en-US" b="0" i="0" dirty="0">
                <a:solidFill>
                  <a:srgbClr val="333333"/>
                </a:solidFill>
                <a:effectLst/>
                <a:highlight>
                  <a:srgbClr val="FFFFFF"/>
                </a:highlight>
                <a:latin typeface="Roboto" panose="02000000000000000000" pitchFamily="2" charset="0"/>
              </a:rPr>
              <a:t>Supported by National Funeral Directors Association</a:t>
            </a:r>
          </a:p>
          <a:p>
            <a:pPr marL="171450" indent="-171450">
              <a:buFontTx/>
              <a:buChar char="-"/>
            </a:pPr>
            <a:r>
              <a:rPr lang="en-US" b="0" i="0" dirty="0">
                <a:solidFill>
                  <a:srgbClr val="333333"/>
                </a:solidFill>
                <a:effectLst/>
                <a:highlight>
                  <a:srgbClr val="FFFFFF"/>
                </a:highlight>
                <a:latin typeface="Roboto" panose="02000000000000000000" pitchFamily="2" charset="0"/>
              </a:rPr>
              <a:t>In first stage of legislative process, low current chance of being enacted </a:t>
            </a:r>
          </a:p>
          <a:p>
            <a:pPr marL="171450" indent="-171450">
              <a:buFontTx/>
              <a:buChar char="-"/>
            </a:pPr>
            <a:endParaRPr lang="en-US" b="0" i="0" dirty="0">
              <a:solidFill>
                <a:srgbClr val="333333"/>
              </a:solidFill>
              <a:effectLst/>
              <a:highlight>
                <a:srgbClr val="FFFFFF"/>
              </a:highlight>
              <a:latin typeface="Roboto" panose="02000000000000000000" pitchFamily="2" charset="0"/>
            </a:endParaRPr>
          </a:p>
          <a:p>
            <a:pPr marL="0" indent="0">
              <a:buFontTx/>
              <a:buNone/>
            </a:pPr>
            <a:r>
              <a:rPr lang="en-US" b="0" i="1" dirty="0">
                <a:solidFill>
                  <a:srgbClr val="333333"/>
                </a:solidFill>
                <a:effectLst/>
                <a:highlight>
                  <a:srgbClr val="FFFFFF"/>
                </a:highlight>
                <a:latin typeface="Roboto" panose="02000000000000000000" pitchFamily="2" charset="0"/>
              </a:rPr>
              <a:t>Ensuring Dignity for the deceased: </a:t>
            </a:r>
            <a:endParaRPr lang="en-US" b="0" i="0" dirty="0">
              <a:solidFill>
                <a:srgbClr val="333333"/>
              </a:solidFill>
              <a:effectLst/>
              <a:highlight>
                <a:srgbClr val="FFFFFF"/>
              </a:highlight>
              <a:latin typeface="Roboto" panose="02000000000000000000" pitchFamily="2" charset="0"/>
            </a:endParaRPr>
          </a:p>
          <a:p>
            <a:pPr marL="171450" indent="-171450">
              <a:buFontTx/>
              <a:buChar char="-"/>
            </a:pPr>
            <a:r>
              <a:rPr lang="en-US" b="0" i="0" dirty="0">
                <a:solidFill>
                  <a:srgbClr val="000000"/>
                </a:solidFill>
                <a:effectLst/>
                <a:highlight>
                  <a:srgbClr val="FFFFFF"/>
                </a:highlight>
                <a:latin typeface="Helvetica Neue" panose="02000503000000020004" pitchFamily="2" charset="0"/>
              </a:rPr>
              <a:t>prohibits the donation of unclaimed bodies to willed body programs, non-transplant anatomical donation organizations, or other entities for medical research unless a written directive from the deceased or informed consent from a legally authorized person is filed with the proper authorities.</a:t>
            </a:r>
          </a:p>
          <a:p>
            <a:pPr marL="171450" indent="-171450">
              <a:buFontTx/>
              <a:buChar char="-"/>
            </a:pPr>
            <a:r>
              <a:rPr lang="en-US" b="0" i="0" dirty="0">
                <a:solidFill>
                  <a:srgbClr val="000000"/>
                </a:solidFill>
                <a:effectLst/>
                <a:highlight>
                  <a:srgbClr val="FFFFFF"/>
                </a:highlight>
                <a:latin typeface="Helvetica Neue" panose="02000503000000020004" pitchFamily="2" charset="0"/>
              </a:rPr>
              <a:t>Pending in Senate Health and Human Services Committee </a:t>
            </a:r>
          </a:p>
          <a:p>
            <a:pPr marL="171450" indent="-171450">
              <a:buFontTx/>
              <a:buChar char="-"/>
            </a:pPr>
            <a:endParaRPr lang="en-US" b="0" i="0" dirty="0">
              <a:solidFill>
                <a:srgbClr val="000000"/>
              </a:solidFill>
              <a:effectLst/>
              <a:highlight>
                <a:srgbClr val="FFFFFF"/>
              </a:highlight>
              <a:latin typeface="Helvetica Neue" panose="02000503000000020004" pitchFamily="2" charset="0"/>
            </a:endParaRPr>
          </a:p>
          <a:p>
            <a:pPr marL="0" indent="0">
              <a:buFontTx/>
              <a:buNone/>
            </a:pPr>
            <a:r>
              <a:rPr lang="en-US" b="0" i="1" dirty="0">
                <a:solidFill>
                  <a:srgbClr val="000000"/>
                </a:solidFill>
                <a:effectLst/>
                <a:highlight>
                  <a:srgbClr val="FFFFFF"/>
                </a:highlight>
                <a:latin typeface="Helvetica Neue" panose="02000503000000020004" pitchFamily="2" charset="0"/>
              </a:rPr>
              <a:t>Protecting the Dignity of Donated Human Remains</a:t>
            </a:r>
            <a:endParaRPr lang="en-US" b="0" i="1" dirty="0">
              <a:solidFill>
                <a:srgbClr val="333333"/>
              </a:solidFill>
              <a:effectLst/>
              <a:highlight>
                <a:srgbClr val="FFFFFF"/>
              </a:highlight>
              <a:latin typeface="Roboto" panose="02000000000000000000" pitchFamily="2" charset="0"/>
            </a:endParaRPr>
          </a:p>
          <a:p>
            <a:pPr marL="171450" indent="-171450">
              <a:buFontTx/>
              <a:buChar char="-"/>
            </a:pPr>
            <a:endParaRPr lang="en-US" b="0" i="1" dirty="0">
              <a:solidFill>
                <a:srgbClr val="333333"/>
              </a:solidFill>
              <a:effectLst/>
              <a:highlight>
                <a:srgbClr val="FFFFFF"/>
              </a:highlight>
              <a:latin typeface="Roboto" panose="02000000000000000000" pitchFamily="2" charset="0"/>
            </a:endParaRPr>
          </a:p>
          <a:p>
            <a:pPr marL="171450" indent="-171450">
              <a:buFontTx/>
              <a:buChar char="-"/>
            </a:pPr>
            <a:endParaRPr lang="en-US" b="0" i="0" dirty="0">
              <a:solidFill>
                <a:srgbClr val="333333"/>
              </a:solidFill>
              <a:effectLst/>
              <a:highlight>
                <a:srgbClr val="FFFFFF"/>
              </a:highligh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073B1B5E-696F-8A4A-9730-0DDA82FF5A34}" type="slidenum">
              <a:rPr lang="en-US" smtClean="0"/>
              <a:t>28</a:t>
            </a:fld>
            <a:endParaRPr lang="en-US"/>
          </a:p>
        </p:txBody>
      </p:sp>
    </p:spTree>
    <p:extLst>
      <p:ext uri="{BB962C8B-B14F-4D97-AF65-F5344CB8AC3E}">
        <p14:creationId xmlns:p14="http://schemas.microsoft.com/office/powerpoint/2010/main" val="1210869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3B1B5E-696F-8A4A-9730-0DDA82FF5A34}" type="slidenum">
              <a:rPr lang="en-US" smtClean="0"/>
              <a:t>29</a:t>
            </a:fld>
            <a:endParaRPr lang="en-US"/>
          </a:p>
        </p:txBody>
      </p:sp>
    </p:spTree>
    <p:extLst>
      <p:ext uri="{BB962C8B-B14F-4D97-AF65-F5344CB8AC3E}">
        <p14:creationId xmlns:p14="http://schemas.microsoft.com/office/powerpoint/2010/main" val="190070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7b10e7d6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7b10e7d6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7b10e7d67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7b10e7d6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right to make a testamentary gift, and who can make the gift</a:t>
            </a:r>
          </a:p>
          <a:p>
            <a:pPr marL="171450" indent="-171450">
              <a:buFontTx/>
              <a:buChar char="-"/>
            </a:pPr>
            <a:r>
              <a:rPr lang="en-US" sz="1200" dirty="0"/>
              <a:t>Competent adult, or authorized decision maker according to hierarchy (agent, spouse, child, parent, sibling, grandchildren, grandparents, special care or concern, guardian, authority to dispose)</a:t>
            </a:r>
          </a:p>
          <a:p>
            <a:pPr marL="171450" indent="-171450">
              <a:buFontTx/>
              <a:buChar char="-"/>
            </a:pPr>
            <a:r>
              <a:rPr lang="en-US" sz="1800" b="0" i="0" u="none" strike="noStrike" dirty="0">
                <a:solidFill>
                  <a:srgbClr val="000000"/>
                </a:solidFill>
                <a:effectLst/>
                <a:latin typeface="Arial" panose="020B0604020202020204" pitchFamily="34" charset="0"/>
              </a:rPr>
              <a:t>System of </a:t>
            </a:r>
            <a:r>
              <a:rPr lang="en-US" sz="1800" b="0" i="1" u="none" strike="noStrike" dirty="0">
                <a:solidFill>
                  <a:srgbClr val="000000"/>
                </a:solidFill>
                <a:effectLst/>
                <a:latin typeface="Arial" panose="020B0604020202020204" pitchFamily="34" charset="0"/>
              </a:rPr>
              <a:t>voluntary </a:t>
            </a:r>
            <a:r>
              <a:rPr lang="en-US" sz="1800" b="0" i="0" u="none" strike="noStrike" dirty="0">
                <a:solidFill>
                  <a:srgbClr val="000000"/>
                </a:solidFill>
                <a:effectLst/>
                <a:latin typeface="Arial" panose="020B0604020202020204" pitchFamily="34" charset="0"/>
              </a:rPr>
              <a:t>donation would promote altruism and also protect rights of persons who might oppose donation (</a:t>
            </a:r>
            <a:r>
              <a:rPr lang="en-US" sz="1800" b="0" i="0" u="none" strike="noStrike" dirty="0" err="1">
                <a:solidFill>
                  <a:srgbClr val="000000"/>
                </a:solidFill>
                <a:effectLst/>
                <a:latin typeface="Arial" panose="020B0604020202020204" pitchFamily="34" charset="0"/>
              </a:rPr>
              <a:t>Dalley</a:t>
            </a:r>
            <a:r>
              <a:rPr lang="en-US" sz="1800" b="0" i="0" u="none" strike="noStrike" dirty="0">
                <a:solidFill>
                  <a:srgbClr val="000000"/>
                </a:solidFill>
                <a:effectLst/>
                <a:latin typeface="Arial" panose="020B0604020202020204" pitchFamily="34" charset="0"/>
              </a:rPr>
              <a:t> Clinical Anatomy 1993)</a:t>
            </a:r>
          </a:p>
          <a:p>
            <a:pPr marL="171450" indent="-171450">
              <a:buFontTx/>
              <a:buChar char="-"/>
            </a:pPr>
            <a:r>
              <a:rPr lang="en-US" sz="1800" b="0" i="0" u="none" strike="noStrike" dirty="0">
                <a:solidFill>
                  <a:srgbClr val="000000"/>
                </a:solidFill>
                <a:effectLst/>
                <a:latin typeface="Arial" panose="020B0604020202020204" pitchFamily="34" charset="0"/>
              </a:rPr>
              <a:t>Primacy given to donor, FPA supersedes objection</a:t>
            </a:r>
          </a:p>
          <a:p>
            <a:r>
              <a:rPr lang="en-US" sz="1200" dirty="0"/>
              <a:t>The purposes of a donation</a:t>
            </a:r>
          </a:p>
          <a:p>
            <a:pPr marL="285750" indent="-285750">
              <a:buFontTx/>
              <a:buChar char="-"/>
            </a:pPr>
            <a:r>
              <a:rPr lang="en-US" sz="1800" b="0" i="0" u="none" strike="noStrike" dirty="0">
                <a:solidFill>
                  <a:srgbClr val="000000"/>
                </a:solidFill>
                <a:effectLst/>
                <a:latin typeface="Arial" panose="020B0604020202020204" pitchFamily="34" charset="0"/>
              </a:rPr>
              <a:t>Transplant, therapy, med/dental education, research (Tx/therapy given priority)</a:t>
            </a:r>
            <a:endParaRPr lang="en-US" sz="1200" dirty="0"/>
          </a:p>
          <a:p>
            <a:r>
              <a:rPr lang="en-US" sz="1200" dirty="0"/>
              <a:t>The recipient of a donation</a:t>
            </a:r>
          </a:p>
          <a:p>
            <a:pPr marL="457200" indent="-457200">
              <a:buFontTx/>
              <a:buChar char="-"/>
            </a:pPr>
            <a:r>
              <a:rPr lang="en-US" sz="2800" dirty="0">
                <a:solidFill>
                  <a:srgbClr val="000000"/>
                </a:solidFill>
                <a:effectLst/>
                <a:latin typeface="Times New Roman" panose="02020603050405020304" pitchFamily="18" charset="0"/>
              </a:rPr>
              <a:t>(a) a hospital; accredited medical school, dental school, college, or university; organ procurement organization; or other appropriate person, for research or education</a:t>
            </a:r>
          </a:p>
          <a:p>
            <a:pPr marL="457200" indent="-457200">
              <a:buFontTx/>
              <a:buChar char="-"/>
            </a:pPr>
            <a:r>
              <a:rPr lang="en-US" sz="2800" dirty="0">
                <a:solidFill>
                  <a:srgbClr val="000000"/>
                </a:solidFill>
                <a:effectLst/>
                <a:latin typeface="Times New Roman" panose="02020603050405020304" pitchFamily="18" charset="0"/>
              </a:rPr>
              <a:t>(b) individual designated</a:t>
            </a:r>
          </a:p>
          <a:p>
            <a:pPr marL="457200" indent="-457200">
              <a:buFontTx/>
              <a:buChar char="-"/>
            </a:pPr>
            <a:r>
              <a:rPr lang="en-US" sz="2800" dirty="0">
                <a:solidFill>
                  <a:srgbClr val="000000"/>
                </a:solidFill>
                <a:effectLst/>
                <a:latin typeface="Times New Roman" panose="02020603050405020304" pitchFamily="18" charset="0"/>
              </a:rPr>
              <a:t>(c) eye or tissue bank </a:t>
            </a:r>
          </a:p>
          <a:p>
            <a:r>
              <a:rPr lang="en-US" sz="1200" dirty="0"/>
              <a:t>How to make the gift (low bar for legal validity)</a:t>
            </a:r>
          </a:p>
          <a:p>
            <a:pPr marL="285750" indent="-285750">
              <a:buFontTx/>
              <a:buChar char="-"/>
            </a:pPr>
            <a:r>
              <a:rPr lang="en-US" sz="1800" b="0" i="0" u="none" strike="noStrike" dirty="0">
                <a:solidFill>
                  <a:srgbClr val="000000"/>
                </a:solidFill>
                <a:effectLst/>
                <a:latin typeface="Arial" panose="020B0604020202020204" pitchFamily="34" charset="0"/>
              </a:rPr>
              <a:t>Will (but this highly restrictive (notarization, recording, filing, so UAGA provides for other less restrictive means)</a:t>
            </a:r>
          </a:p>
          <a:p>
            <a:pPr marL="285750" indent="-285750">
              <a:buFontTx/>
              <a:buChar char="-"/>
            </a:pPr>
            <a:r>
              <a:rPr lang="en-US" sz="1800" b="0" i="0" u="none" strike="noStrike" dirty="0">
                <a:solidFill>
                  <a:srgbClr val="000000"/>
                </a:solidFill>
                <a:effectLst/>
                <a:latin typeface="Arial" panose="020B0604020202020204" pitchFamily="34" charset="0"/>
              </a:rPr>
              <a:t>Donor Card/Driver License</a:t>
            </a:r>
          </a:p>
          <a:p>
            <a:pPr marL="285750" indent="-285750">
              <a:buFontTx/>
              <a:buChar char="-"/>
            </a:pPr>
            <a:r>
              <a:rPr lang="en-US" sz="1800" b="0" i="0" u="none" strike="noStrike" dirty="0">
                <a:solidFill>
                  <a:srgbClr val="000000"/>
                </a:solidFill>
                <a:effectLst/>
                <a:latin typeface="Arial" panose="020B0604020202020204" pitchFamily="34" charset="0"/>
              </a:rPr>
              <a:t>Donor Registry</a:t>
            </a:r>
          </a:p>
          <a:p>
            <a:r>
              <a:rPr lang="en-US" sz="1200" dirty="0"/>
              <a:t>Protection for acting in good faith</a:t>
            </a:r>
          </a:p>
          <a:p>
            <a:pPr marL="285750" indent="-285750">
              <a:buFontTx/>
              <a:buChar char="-"/>
            </a:pPr>
            <a:r>
              <a:rPr lang="en-US" sz="1800" b="0" i="0" u="none" strike="noStrike" dirty="0">
                <a:solidFill>
                  <a:srgbClr val="000000"/>
                </a:solidFill>
                <a:effectLst/>
                <a:latin typeface="Arial" panose="020B0604020202020204" pitchFamily="34" charset="0"/>
              </a:rPr>
              <a:t>Sec 18: A person that acts in accordance with this [act] or with the applicable anatomical gift law of another state, or attempts in good faith to do so, is not liable for the act in a civil action, criminal prosecution, or administrative proceeding.</a:t>
            </a:r>
            <a:endParaRPr lang="en-US" sz="1200" dirty="0"/>
          </a:p>
          <a:p>
            <a:r>
              <a:rPr lang="en-US" sz="1200" dirty="0"/>
              <a:t>Means for refusal and revocation</a:t>
            </a:r>
          </a:p>
          <a:p>
            <a:pPr marL="285750" indent="-285750">
              <a:buFontTx/>
              <a:buChar char="-"/>
            </a:pPr>
            <a:r>
              <a:rPr lang="en-US" sz="1800" b="0" i="0" u="none" strike="noStrike" dirty="0">
                <a:solidFill>
                  <a:srgbClr val="000000"/>
                </a:solidFill>
                <a:effectLst/>
                <a:latin typeface="Arial" panose="020B0604020202020204" pitchFamily="34" charset="0"/>
              </a:rPr>
              <a:t>Can just sign a record saying you refuse or revoke</a:t>
            </a:r>
          </a:p>
          <a:p>
            <a:pPr marL="285750" indent="-285750">
              <a:buFontTx/>
              <a:buChar char="-"/>
            </a:pPr>
            <a:r>
              <a:rPr lang="en-US" sz="1800" b="0" i="0" u="none" strike="noStrike" dirty="0">
                <a:solidFill>
                  <a:srgbClr val="000000"/>
                </a:solidFill>
                <a:effectLst/>
                <a:latin typeface="Arial" panose="020B0604020202020204" pitchFamily="34" charset="0"/>
              </a:rPr>
              <a:t>Revocation not necessary a refusal (for ex, if you want to leave it to family)</a:t>
            </a:r>
            <a:endParaRPr lang="en-US" sz="1200" dirty="0"/>
          </a:p>
          <a:p>
            <a:r>
              <a:rPr lang="en-US" sz="1200" dirty="0"/>
              <a:t>Who cannot remove organs</a:t>
            </a:r>
          </a:p>
          <a:p>
            <a:pPr marL="285750" indent="-285750">
              <a:buFontTx/>
              <a:buChar char="-"/>
            </a:pPr>
            <a:r>
              <a:rPr lang="en-US" sz="1800" b="0" i="0" u="none" strike="noStrike" dirty="0">
                <a:solidFill>
                  <a:srgbClr val="000000"/>
                </a:solidFill>
                <a:effectLst/>
                <a:latin typeface="Arial" panose="020B0604020202020204" pitchFamily="34" charset="0"/>
              </a:rPr>
              <a:t>Neither the physician who attends the decedent at death nor the physician who determines the time of the decedent’s death may participate in the procedures for removing or transplanting a part from the decedent.</a:t>
            </a:r>
            <a:endParaRPr lang="en-US" sz="1200" dirty="0"/>
          </a:p>
          <a:p>
            <a:r>
              <a:rPr lang="en-US" sz="1200" dirty="0"/>
              <a:t>Prohibition of sale/purchase of organs &amp; tissues for Tx and Therapy</a:t>
            </a:r>
          </a:p>
          <a:p>
            <a:pPr marL="285750" indent="-285750">
              <a:buFontTx/>
              <a:buChar char="-"/>
            </a:pPr>
            <a:r>
              <a:rPr lang="en-US" sz="1800" b="0" i="0" u="none" strike="noStrike" dirty="0">
                <a:solidFill>
                  <a:srgbClr val="000000"/>
                </a:solidFill>
                <a:effectLst/>
                <a:latin typeface="Arial" panose="020B0604020202020204" pitchFamily="34" charset="0"/>
              </a:rPr>
              <a:t>a person that for valuable consideration, knowingly purchases or sells a part for transplantation or therapy if removal of a part from an individual is intended to occur after the individual’s death commits a [[felony] and upon conviction is subject to a fine not exceeding [$50,000] or imprisonment not exceeding [five] years, or both][class[ ] felony]. A person may charge a reasonable amount for the removal, processing, preservation, quality control, storage, transportation, implantation, or disposal of a part.</a:t>
            </a:r>
            <a:endParaRPr lang="en-US" sz="1200" dirty="0"/>
          </a:p>
          <a:p>
            <a:r>
              <a:rPr lang="en-US" dirty="0"/>
              <a:t>Registry</a:t>
            </a:r>
          </a:p>
          <a:p>
            <a:pPr marL="285750" indent="-285750">
              <a:buFontTx/>
              <a:buChar char="-"/>
            </a:pPr>
            <a:r>
              <a:rPr lang="en-US" sz="1800" b="0" i="0" u="none" strike="noStrike" dirty="0">
                <a:solidFill>
                  <a:srgbClr val="000000"/>
                </a:solidFill>
                <a:effectLst/>
                <a:latin typeface="Arial" panose="020B0604020202020204" pitchFamily="34" charset="0"/>
              </a:rPr>
              <a:t>Sec 20: The [insert name of appropriate state agency] may establish or contract for the establishment of a donor registry. (and explains requirements of registry)</a:t>
            </a:r>
          </a:p>
        </p:txBody>
      </p:sp>
      <p:sp>
        <p:nvSpPr>
          <p:cNvPr id="4" name="Slide Number Placeholder 3"/>
          <p:cNvSpPr>
            <a:spLocks noGrp="1"/>
          </p:cNvSpPr>
          <p:nvPr>
            <p:ph type="sldNum" sz="quarter" idx="5"/>
          </p:nvPr>
        </p:nvSpPr>
        <p:spPr/>
        <p:txBody>
          <a:bodyPr/>
          <a:lstStyle/>
          <a:p>
            <a:fld id="{118197B0-5E73-A748-9FCA-404F8ABC5017}" type="slidenum">
              <a:rPr lang="en-US" smtClean="0"/>
              <a:t>7</a:t>
            </a:fld>
            <a:endParaRPr lang="en-US"/>
          </a:p>
        </p:txBody>
      </p:sp>
    </p:spTree>
    <p:extLst>
      <p:ext uri="{BB962C8B-B14F-4D97-AF65-F5344CB8AC3E}">
        <p14:creationId xmlns:p14="http://schemas.microsoft.com/office/powerpoint/2010/main" val="341499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8</a:t>
            </a:fld>
            <a:endParaRPr lang="en-US"/>
          </a:p>
        </p:txBody>
      </p:sp>
    </p:spTree>
    <p:extLst>
      <p:ext uri="{BB962C8B-B14F-4D97-AF65-F5344CB8AC3E}">
        <p14:creationId xmlns:p14="http://schemas.microsoft.com/office/powerpoint/2010/main" val="150305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7b10e7d6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7b10e7d6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405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10</a:t>
            </a:fld>
            <a:endParaRPr lang="en-US"/>
          </a:p>
        </p:txBody>
      </p:sp>
    </p:spTree>
    <p:extLst>
      <p:ext uri="{BB962C8B-B14F-4D97-AF65-F5344CB8AC3E}">
        <p14:creationId xmlns:p14="http://schemas.microsoft.com/office/powerpoint/2010/main" val="130093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8197B0-5E73-A748-9FCA-404F8ABC5017}" type="slidenum">
              <a:rPr lang="en-US" smtClean="0"/>
              <a:t>11</a:t>
            </a:fld>
            <a:endParaRPr lang="en-US"/>
          </a:p>
        </p:txBody>
      </p:sp>
    </p:spTree>
    <p:extLst>
      <p:ext uri="{BB962C8B-B14F-4D97-AF65-F5344CB8AC3E}">
        <p14:creationId xmlns:p14="http://schemas.microsoft.com/office/powerpoint/2010/main" val="1831155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482725" cy="5143500"/>
          </a:xfrm>
        </p:spPr>
        <p:txBody>
          <a:bodyPr anchor="ctr" anchorCtr="0"/>
          <a:lstStyle>
            <a:lvl1pPr marL="0" indent="0" algn="ctr">
              <a:buNone/>
              <a:defRPr>
                <a:solidFill>
                  <a:schemeClr val="bg1"/>
                </a:solidFill>
              </a:defRPr>
            </a:lvl1pPr>
          </a:lstStyle>
          <a:p>
            <a:r>
              <a:rPr lang="en-US"/>
              <a:t>Click icon to add picture</a:t>
            </a:r>
          </a:p>
        </p:txBody>
      </p:sp>
      <p:sp>
        <p:nvSpPr>
          <p:cNvPr id="8" name="Freeform 5"/>
          <p:cNvSpPr>
            <a:spLocks noEditPoints="1"/>
          </p:cNvSpPr>
          <p:nvPr userDrawn="1"/>
        </p:nvSpPr>
        <p:spPr bwMode="auto">
          <a:xfrm>
            <a:off x="1676854" y="23693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 Placeholder 6"/>
          <p:cNvSpPr>
            <a:spLocks noGrp="1"/>
          </p:cNvSpPr>
          <p:nvPr>
            <p:ph type="body" sz="quarter" idx="11"/>
          </p:nvPr>
        </p:nvSpPr>
        <p:spPr>
          <a:xfrm>
            <a:off x="5965827" y="502920"/>
            <a:ext cx="2701925" cy="193899"/>
          </a:xfrm>
        </p:spPr>
        <p:txBody>
          <a:bodyPr anchor="ctr" anchorCtr="0">
            <a:spAutoFit/>
          </a:bodyPr>
          <a:lstStyle>
            <a:lvl1pPr marL="0" indent="0" algn="r">
              <a:buNone/>
              <a:defRPr>
                <a:solidFill>
                  <a:schemeClr val="bg1"/>
                </a:solidFill>
              </a:defRPr>
            </a:lvl1pPr>
          </a:lstStyle>
          <a:p>
            <a:pPr lvl="0"/>
            <a:r>
              <a:rPr lang="en-US"/>
              <a:t>Click to edit Master text styles</a:t>
            </a:r>
          </a:p>
        </p:txBody>
      </p:sp>
      <p:sp>
        <p:nvSpPr>
          <p:cNvPr id="11" name="Title 1"/>
          <p:cNvSpPr>
            <a:spLocks noGrp="1"/>
          </p:cNvSpPr>
          <p:nvPr>
            <p:ph type="ctrTitle" hasCustomPrompt="1"/>
          </p:nvPr>
        </p:nvSpPr>
        <p:spPr>
          <a:xfrm>
            <a:off x="1776823" y="2145770"/>
            <a:ext cx="5660987" cy="984885"/>
          </a:xfrm>
        </p:spPr>
        <p:txBody>
          <a:bodyPr wrap="square" lIns="0" tIns="0" rIns="0" bIns="0" anchor="ctr" anchorCtr="0">
            <a:spAutoFit/>
          </a:bodyPr>
          <a:lstStyle>
            <a:lvl1pPr>
              <a:lnSpc>
                <a:spcPct val="80000"/>
              </a:lnSpc>
              <a:defRPr sz="4000" cap="none" baseline="0">
                <a:solidFill>
                  <a:srgbClr val="FFFFFF"/>
                </a:solidFill>
              </a:defRPr>
            </a:lvl1pPr>
          </a:lstStyle>
          <a:p>
            <a:r>
              <a:rPr lang="en-US" dirty="0"/>
              <a:t>Click To Edit Master Title Style</a:t>
            </a:r>
          </a:p>
        </p:txBody>
      </p:sp>
      <p:sp>
        <p:nvSpPr>
          <p:cNvPr id="12" name="Subtitle 2"/>
          <p:cNvSpPr>
            <a:spLocks noGrp="1"/>
          </p:cNvSpPr>
          <p:nvPr>
            <p:ph type="subTitle" idx="1" hasCustomPrompt="1"/>
          </p:nvPr>
        </p:nvSpPr>
        <p:spPr>
          <a:xfrm>
            <a:off x="1776823" y="3977640"/>
            <a:ext cx="5660986" cy="193899"/>
          </a:xfrm>
        </p:spPr>
        <p:txBody>
          <a:bodyPr wrap="square" lIns="0" tIns="0" rIns="0" bIns="0" anchor="ctr" anchorCtr="0">
            <a:spAutoFit/>
          </a:bodyPr>
          <a:lstStyle>
            <a:lvl1pPr marL="0" indent="0" algn="l">
              <a:buNone/>
              <a:defRPr sz="1400" b="1" i="0" cap="none"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0204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p:cSld name="1_Section Header">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0" y="256032"/>
            <a:ext cx="1482600" cy="4889700"/>
          </a:xfrm>
          <a:prstGeom prst="rect">
            <a:avLst/>
          </a:prstGeom>
          <a:noFill/>
          <a:ln>
            <a:noFill/>
          </a:ln>
        </p:spPr>
        <p:txBody>
          <a:bodyPr spcFirstLastPara="1" wrap="square" lIns="0" tIns="0" rIns="0" bIns="0" anchor="ctr" anchorCtr="0">
            <a:noAutofit/>
          </a:bodyPr>
          <a:lstStyle>
            <a:lvl1pPr marR="0" lvl="0" algn="ctr" rtl="0">
              <a:lnSpc>
                <a:spcPct val="100000"/>
              </a:lnSpc>
              <a:spcBef>
                <a:spcPts val="800"/>
              </a:spcBef>
              <a:spcAft>
                <a:spcPts val="0"/>
              </a:spcAft>
              <a:buClr>
                <a:schemeClr val="dk2"/>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800"/>
              </a:spcBef>
              <a:spcAft>
                <a:spcPts val="0"/>
              </a:spcAft>
              <a:buClr>
                <a:schemeClr val="dk2"/>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00000"/>
              </a:lnSpc>
              <a:spcBef>
                <a:spcPts val="800"/>
              </a:spcBef>
              <a:spcAft>
                <a:spcPts val="0"/>
              </a:spcAft>
              <a:buClr>
                <a:schemeClr val="dk2"/>
              </a:buClr>
              <a:buSzPts val="1200"/>
              <a:buFont typeface="Arial"/>
              <a:buChar char="•"/>
              <a:defRPr sz="1200" b="0" i="0" u="none" strike="noStrike" cap="none">
                <a:solidFill>
                  <a:schemeClr val="dk1"/>
                </a:solidFill>
                <a:latin typeface="Arial"/>
                <a:ea typeface="Arial"/>
                <a:cs typeface="Arial"/>
                <a:sym typeface="Arial"/>
              </a:defRPr>
            </a:lvl3pPr>
            <a:lvl4pPr marR="0" lvl="3" algn="l" rtl="0">
              <a:lnSpc>
                <a:spcPct val="100000"/>
              </a:lnSpc>
              <a:spcBef>
                <a:spcPts val="800"/>
              </a:spcBef>
              <a:spcAft>
                <a:spcPts val="0"/>
              </a:spcAft>
              <a:buClr>
                <a:schemeClr val="dk2"/>
              </a:buClr>
              <a:buSzPts val="12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800"/>
              </a:spcBef>
              <a:spcAft>
                <a:spcPts val="0"/>
              </a:spcAft>
              <a:buClr>
                <a:schemeClr val="dk2"/>
              </a:buClr>
              <a:buSzPts val="1200"/>
              <a:buFont typeface="Arial"/>
              <a:buChar char="•"/>
              <a:defRPr sz="12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0" name="Google Shape;20;p3"/>
          <p:cNvSpPr/>
          <p:nvPr/>
        </p:nvSpPr>
        <p:spPr>
          <a:xfrm>
            <a:off x="0" y="0"/>
            <a:ext cx="9144000" cy="255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21;p3"/>
          <p:cNvSpPr txBox="1">
            <a:spLocks noGrp="1"/>
          </p:cNvSpPr>
          <p:nvPr>
            <p:ph type="title"/>
          </p:nvPr>
        </p:nvSpPr>
        <p:spPr>
          <a:xfrm>
            <a:off x="1682496" y="2267712"/>
            <a:ext cx="5873700" cy="584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2"/>
              </a:buClr>
              <a:buSzPts val="3800"/>
              <a:buFont typeface="Arial"/>
              <a:buNone/>
              <a:defRPr sz="3800" b="1"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p:nvPr/>
        </p:nvSpPr>
        <p:spPr>
          <a:xfrm>
            <a:off x="7919867" y="4622419"/>
            <a:ext cx="766764" cy="334835"/>
          </a:xfrm>
          <a:custGeom>
            <a:avLst/>
            <a:gdLst/>
            <a:ahLst/>
            <a:cxnLst/>
            <a:rect l="l" t="t" r="r" b="b"/>
            <a:pathLst>
              <a:path w="511" h="221" extrusionOk="0">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5274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311708" y="744575"/>
            <a:ext cx="8520600" cy="2052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9" name="Google Shape;79;p1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800"/>
              </a:spcBef>
              <a:spcAft>
                <a:spcPts val="0"/>
              </a:spcAft>
              <a:buSzPts val="2800"/>
              <a:buNone/>
              <a:defRPr sz="2800"/>
            </a:lvl2pPr>
            <a:lvl3pPr lvl="2" algn="ctr" rtl="0">
              <a:lnSpc>
                <a:spcPct val="100000"/>
              </a:lnSpc>
              <a:spcBef>
                <a:spcPts val="800"/>
              </a:spcBef>
              <a:spcAft>
                <a:spcPts val="0"/>
              </a:spcAft>
              <a:buSzPts val="2800"/>
              <a:buNone/>
              <a:defRPr sz="2800"/>
            </a:lvl3pPr>
            <a:lvl4pPr lvl="3" algn="ctr" rtl="0">
              <a:lnSpc>
                <a:spcPct val="100000"/>
              </a:lnSpc>
              <a:spcBef>
                <a:spcPts val="800"/>
              </a:spcBef>
              <a:spcAft>
                <a:spcPts val="0"/>
              </a:spcAft>
              <a:buSzPts val="2800"/>
              <a:buNone/>
              <a:defRPr sz="2800"/>
            </a:lvl4pPr>
            <a:lvl5pPr lvl="4" algn="ctr" rtl="0">
              <a:lnSpc>
                <a:spcPct val="100000"/>
              </a:lnSpc>
              <a:spcBef>
                <a:spcPts val="800"/>
              </a:spcBef>
              <a:spcAft>
                <a:spcPts val="0"/>
              </a:spcAft>
              <a:buSzPts val="2800"/>
              <a:buNone/>
              <a:defRPr sz="2800"/>
            </a:lvl5pPr>
            <a:lvl6pPr lvl="5" algn="ctr" rtl="0">
              <a:lnSpc>
                <a:spcPct val="100000"/>
              </a:lnSpc>
              <a:spcBef>
                <a:spcPts val="300"/>
              </a:spcBef>
              <a:spcAft>
                <a:spcPts val="0"/>
              </a:spcAft>
              <a:buSzPts val="2800"/>
              <a:buNone/>
              <a:defRPr sz="2800"/>
            </a:lvl6pPr>
            <a:lvl7pPr lvl="6" algn="ctr" rtl="0">
              <a:lnSpc>
                <a:spcPct val="100000"/>
              </a:lnSpc>
              <a:spcBef>
                <a:spcPts val="300"/>
              </a:spcBef>
              <a:spcAft>
                <a:spcPts val="0"/>
              </a:spcAft>
              <a:buSzPts val="2800"/>
              <a:buNone/>
              <a:defRPr sz="2800"/>
            </a:lvl7pPr>
            <a:lvl8pPr lvl="7" algn="ctr" rtl="0">
              <a:lnSpc>
                <a:spcPct val="100000"/>
              </a:lnSpc>
              <a:spcBef>
                <a:spcPts val="300"/>
              </a:spcBef>
              <a:spcAft>
                <a:spcPts val="0"/>
              </a:spcAft>
              <a:buSzPts val="2800"/>
              <a:buNone/>
              <a:defRPr sz="2800"/>
            </a:lvl8pPr>
            <a:lvl9pPr lvl="8" algn="ctr" rtl="0">
              <a:lnSpc>
                <a:spcPct val="100000"/>
              </a:lnSpc>
              <a:spcBef>
                <a:spcPts val="300"/>
              </a:spcBef>
              <a:spcAft>
                <a:spcPts val="0"/>
              </a:spcAft>
              <a:buSzPts val="2800"/>
              <a:buNone/>
              <a:defRPr sz="2800"/>
            </a:lvl9pPr>
          </a:lstStyle>
          <a:p>
            <a:endParaRPr/>
          </a:p>
        </p:txBody>
      </p:sp>
      <p:sp>
        <p:nvSpPr>
          <p:cNvPr id="80" name="Google Shape;80;p13"/>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170213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68EC-3E02-4AEA-BF5D-54012DE49FA6}"/>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A5E61E8-7073-42A8-82FA-FC5037D364C3}"/>
              </a:ext>
            </a:extLst>
          </p:cNvPr>
          <p:cNvSpPr>
            <a:spLocks noGrp="1"/>
          </p:cNvSpPr>
          <p:nvPr>
            <p:ph type="dt" sz="half" idx="10"/>
          </p:nvPr>
        </p:nvSpPr>
        <p:spPr/>
        <p:txBody>
          <a:bodyPr/>
          <a:lstStyle/>
          <a:p>
            <a:fld id="{C540774A-6E34-4025-AC88-5193B287621D}" type="datetimeFigureOut">
              <a:rPr lang="en-US" smtClean="0"/>
              <a:t>5/31/26</a:t>
            </a:fld>
            <a:endParaRPr lang="en-US"/>
          </a:p>
        </p:txBody>
      </p:sp>
      <p:sp>
        <p:nvSpPr>
          <p:cNvPr id="8" name="Content Placeholder 7">
            <a:extLst>
              <a:ext uri="{FF2B5EF4-FFF2-40B4-BE49-F238E27FC236}">
                <a16:creationId xmlns:a16="http://schemas.microsoft.com/office/drawing/2014/main" id="{F4F64B63-739F-4BEE-88AD-F7E17D008684}"/>
              </a:ext>
            </a:extLst>
          </p:cNvPr>
          <p:cNvSpPr>
            <a:spLocks noGrp="1"/>
          </p:cNvSpPr>
          <p:nvPr>
            <p:ph sz="quarter" idx="13"/>
          </p:nvPr>
        </p:nvSpPr>
        <p:spPr>
          <a:xfrm>
            <a:off x="457200" y="1353312"/>
            <a:ext cx="8229600" cy="3008376"/>
          </a:xfrm>
        </p:spPr>
        <p:txBody>
          <a:bodyPr/>
          <a:lstStyle>
            <a:lvl1pPr marL="228600" indent="-228600">
              <a:defRPr/>
            </a:lvl1pPr>
            <a:lvl2pPr marL="457200" indent="-228600">
              <a:defRPr/>
            </a:lvl2pPr>
            <a:lvl3pPr marL="685800" indent="-228600">
              <a:defRPr/>
            </a:lvl3pPr>
            <a:lvl4pPr marL="914400" indent="-228600">
              <a:defRPr/>
            </a:lvl4pPr>
            <a:lvl5pPr marL="11430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a:extLst>
              <a:ext uri="{FF2B5EF4-FFF2-40B4-BE49-F238E27FC236}">
                <a16:creationId xmlns:a16="http://schemas.microsoft.com/office/drawing/2014/main" id="{B8830FB6-9F98-4115-B322-2C5C7971DA19}"/>
              </a:ext>
            </a:extLst>
          </p:cNvPr>
          <p:cNvSpPr>
            <a:spLocks noGrp="1"/>
          </p:cNvSpPr>
          <p:nvPr>
            <p:ph type="ftr" sz="quarter" idx="3"/>
          </p:nvPr>
        </p:nvSpPr>
        <p:spPr>
          <a:xfrm>
            <a:off x="764732" y="4843025"/>
            <a:ext cx="5479256"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0" name="Slide Number Placeholder 4">
            <a:extLst>
              <a:ext uri="{FF2B5EF4-FFF2-40B4-BE49-F238E27FC236}">
                <a16:creationId xmlns:a16="http://schemas.microsoft.com/office/drawing/2014/main" id="{0FF60DDA-8D23-42FE-BD44-90DE24A9C025}"/>
              </a:ext>
            </a:extLst>
          </p:cNvPr>
          <p:cNvSpPr>
            <a:spLocks noGrp="1"/>
          </p:cNvSpPr>
          <p:nvPr>
            <p:ph type="sldNum" sz="quarter" idx="4"/>
          </p:nvPr>
        </p:nvSpPr>
        <p:spPr>
          <a:xfrm>
            <a:off x="457200" y="4843025"/>
            <a:ext cx="236764" cy="123111"/>
          </a:xfrm>
          <a:prstGeom prst="rect">
            <a:avLst/>
          </a:prstGeom>
        </p:spPr>
        <p:txBody>
          <a:bodyPr vert="horz" wrap="square" lIns="0" tIns="0" rIns="0" bIns="0" rtlCol="0" anchor="ctr">
            <a:spAutoFit/>
          </a:bodyPr>
          <a:lstStyle>
            <a:lvl1pPr>
              <a:defRPr lang="en-US" sz="800" smtClean="0"/>
            </a:lvl1pPr>
          </a:lstStyle>
          <a:p>
            <a:fld id="{811F7B40-3EE5-44CD-B63D-443206A23245}" type="slidenum">
              <a:rPr lang="en-US" smtClean="0"/>
              <a:pPr/>
              <a:t>‹#›</a:t>
            </a:fld>
            <a:endParaRPr lang="en-US" dirty="0"/>
          </a:p>
        </p:txBody>
      </p:sp>
    </p:spTree>
    <p:extLst>
      <p:ext uri="{BB962C8B-B14F-4D97-AF65-F5344CB8AC3E}">
        <p14:creationId xmlns:p14="http://schemas.microsoft.com/office/powerpoint/2010/main" val="221288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0" name="Picture Placeholder 5"/>
          <p:cNvSpPr>
            <a:spLocks noGrp="1"/>
          </p:cNvSpPr>
          <p:nvPr>
            <p:ph type="pic" sz="quarter" idx="10"/>
          </p:nvPr>
        </p:nvSpPr>
        <p:spPr>
          <a:xfrm>
            <a:off x="0" y="256032"/>
            <a:ext cx="1482725" cy="4889849"/>
          </a:xfrm>
        </p:spPr>
        <p:txBody>
          <a:bodyPr anchor="ctr" anchorCtr="0"/>
          <a:lstStyle>
            <a:lvl1pPr marL="0" indent="0" algn="ctr">
              <a:buNone/>
              <a:defRPr>
                <a:solidFill>
                  <a:schemeClr val="bg1"/>
                </a:solidFill>
              </a:defRPr>
            </a:lvl1pPr>
          </a:lstStyle>
          <a:p>
            <a:r>
              <a:rPr lang="en-US"/>
              <a:t>Click icon to add picture</a:t>
            </a:r>
            <a:endParaRPr lang="en-US" dirty="0"/>
          </a:p>
        </p:txBody>
      </p:sp>
      <p:sp>
        <p:nvSpPr>
          <p:cNvPr id="6" name="Rectangle 5"/>
          <p:cNvSpPr/>
          <p:nvPr userDrawn="1"/>
        </p:nvSpPr>
        <p:spPr>
          <a:xfrm>
            <a:off x="0" y="0"/>
            <a:ext cx="9144000" cy="2560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682496" y="2267712"/>
            <a:ext cx="5873676" cy="584775"/>
          </a:xfrm>
        </p:spPr>
        <p:txBody>
          <a:bodyPr anchor="ctr" anchorCtr="0">
            <a:spAutoFit/>
          </a:bodyPr>
          <a:lstStyle>
            <a:lvl1pPr algn="l">
              <a:lnSpc>
                <a:spcPct val="100000"/>
              </a:lnSpc>
              <a:defRPr sz="3800" b="1" cap="none" baseline="0">
                <a:solidFill>
                  <a:schemeClr val="tx2"/>
                </a:solidFill>
              </a:defRPr>
            </a:lvl1pPr>
          </a:lstStyle>
          <a:p>
            <a:r>
              <a:rPr lang="en-US" dirty="0"/>
              <a:t>Click To Edit Master Title</a:t>
            </a:r>
          </a:p>
        </p:txBody>
      </p:sp>
      <p:sp>
        <p:nvSpPr>
          <p:cNvPr id="7"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980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a:xfrm>
            <a:off x="764732" y="4843025"/>
            <a:ext cx="5479256"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8" name="Slide Number Placeholder 4"/>
          <p:cNvSpPr>
            <a:spLocks noGrp="1"/>
          </p:cNvSpPr>
          <p:nvPr>
            <p:ph type="sldNum" sz="quarter" idx="4"/>
          </p:nvPr>
        </p:nvSpPr>
        <p:spPr>
          <a:xfrm>
            <a:off x="457200" y="4843025"/>
            <a:ext cx="236764" cy="123111"/>
          </a:xfrm>
          <a:prstGeom prst="rect">
            <a:avLst/>
          </a:prstGeom>
        </p:spPr>
        <p:txBody>
          <a:bodyPr vert="horz" wrap="square" lIns="0" tIns="0" rIns="0" bIns="0" rtlCol="0" anchor="ctr">
            <a:spAutoFit/>
          </a:bodyPr>
          <a:lstStyle>
            <a:lvl1pPr>
              <a:defRPr lang="en-US" sz="800" smtClean="0"/>
            </a:lvl1pPr>
          </a:lstStyle>
          <a:p>
            <a:fld id="{811F7B40-3EE5-44CD-B63D-443206A23245}" type="slidenum">
              <a:rPr lang="en-US" smtClean="0"/>
              <a:pPr/>
              <a:t>‹#›</a:t>
            </a:fld>
            <a:endParaRPr lang="en-US" dirty="0"/>
          </a:p>
        </p:txBody>
      </p:sp>
      <p:sp>
        <p:nvSpPr>
          <p:cNvPr id="9" name="Title Placeholder 1"/>
          <p:cNvSpPr>
            <a:spLocks noGrp="1"/>
          </p:cNvSpPr>
          <p:nvPr>
            <p:ph type="title"/>
          </p:nvPr>
        </p:nvSpPr>
        <p:spPr>
          <a:xfrm>
            <a:off x="457199" y="786384"/>
            <a:ext cx="8229601" cy="313932"/>
          </a:xfrm>
          <a:prstGeom prst="rect">
            <a:avLst/>
          </a:prstGeom>
        </p:spPr>
        <p:txBody>
          <a:bodyPr vert="horz" lIns="0" tIns="0" rIns="0" bIns="0" rtlCol="0" anchor="b" anchorCtr="0">
            <a:noAutofit/>
          </a:bodyPr>
          <a:lstStyle/>
          <a:p>
            <a:pPr lvl="0">
              <a:lnSpc>
                <a:spcPct val="85000"/>
              </a:lnSpc>
            </a:pPr>
            <a:r>
              <a:rPr lang="en-US"/>
              <a:t>Click to edit Master title style</a:t>
            </a:r>
            <a:endParaRPr lang="en-US" dirty="0"/>
          </a:p>
        </p:txBody>
      </p:sp>
      <p:sp>
        <p:nvSpPr>
          <p:cNvPr id="10" name="Content Placeholder 7">
            <a:extLst>
              <a:ext uri="{FF2B5EF4-FFF2-40B4-BE49-F238E27FC236}">
                <a16:creationId xmlns:a16="http://schemas.microsoft.com/office/drawing/2014/main" id="{74B29C02-DEB6-448E-B3AD-32DB006FDC1C}"/>
              </a:ext>
            </a:extLst>
          </p:cNvPr>
          <p:cNvSpPr>
            <a:spLocks noGrp="1"/>
          </p:cNvSpPr>
          <p:nvPr>
            <p:ph sz="quarter" idx="13"/>
          </p:nvPr>
        </p:nvSpPr>
        <p:spPr>
          <a:xfrm>
            <a:off x="457200" y="1353312"/>
            <a:ext cx="3886200" cy="3008376"/>
          </a:xfrm>
        </p:spPr>
        <p:txBody>
          <a:bodyPr/>
          <a:lstStyle>
            <a:lvl1pPr marL="228600" indent="-228600">
              <a:defRPr/>
            </a:lvl1pPr>
            <a:lvl2pPr marL="457200" indent="-228600">
              <a:defRPr/>
            </a:lvl2pPr>
            <a:lvl3pPr marL="685800" indent="-228600">
              <a:defRPr/>
            </a:lvl3pPr>
            <a:lvl4pPr marL="914400" indent="-228600">
              <a:defRPr/>
            </a:lvl4pPr>
            <a:lvl5pPr marL="11430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FF0C4306-70B2-4436-985B-B1DEB46DAF09}"/>
              </a:ext>
            </a:extLst>
          </p:cNvPr>
          <p:cNvSpPr>
            <a:spLocks noGrp="1"/>
          </p:cNvSpPr>
          <p:nvPr>
            <p:ph sz="quarter" idx="14"/>
          </p:nvPr>
        </p:nvSpPr>
        <p:spPr>
          <a:xfrm>
            <a:off x="4800600" y="1353312"/>
            <a:ext cx="3886200" cy="3008376"/>
          </a:xfrm>
        </p:spPr>
        <p:txBody>
          <a:bodyPr/>
          <a:lstStyle>
            <a:lvl1pPr marL="228600" indent="-228600">
              <a:defRPr/>
            </a:lvl1pPr>
            <a:lvl2pPr marL="457200" indent="-228600">
              <a:defRPr/>
            </a:lvl2pPr>
            <a:lvl3pPr marL="685800" indent="-228600">
              <a:defRPr/>
            </a:lvl3pPr>
            <a:lvl4pPr marL="914400" indent="-228600">
              <a:defRPr/>
            </a:lvl4pPr>
            <a:lvl5pPr marL="11430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29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ext Placeholder 11"/>
          <p:cNvSpPr>
            <a:spLocks noGrp="1"/>
          </p:cNvSpPr>
          <p:nvPr>
            <p:ph type="body" sz="quarter" idx="13"/>
          </p:nvPr>
        </p:nvSpPr>
        <p:spPr>
          <a:xfrm>
            <a:off x="457169" y="1261545"/>
            <a:ext cx="3886200" cy="304699"/>
          </a:xfrm>
        </p:spPr>
        <p:txBody>
          <a:bodyPr anchor="b" anchorCtr="0">
            <a:noAutofit/>
          </a:bodyPr>
          <a:lstStyle>
            <a:lvl1pPr marL="0" indent="0">
              <a:lnSpc>
                <a:spcPct val="90000"/>
              </a:lnSpc>
              <a:buNone/>
              <a:defRPr sz="1800" b="1">
                <a:solidFill>
                  <a:schemeClr val="tx1"/>
                </a:solidFill>
              </a:defRPr>
            </a:lvl1pPr>
            <a:lvl2pPr marL="230188" indent="0">
              <a:buNone/>
              <a:defRPr/>
            </a:lvl2pPr>
          </a:lstStyle>
          <a:p>
            <a:pPr lvl="0"/>
            <a:r>
              <a:rPr lang="en-US"/>
              <a:t>Click to edit Master text styles</a:t>
            </a:r>
          </a:p>
        </p:txBody>
      </p:sp>
      <p:sp>
        <p:nvSpPr>
          <p:cNvPr id="21" name="Text Placeholder 11"/>
          <p:cNvSpPr>
            <a:spLocks noGrp="1"/>
          </p:cNvSpPr>
          <p:nvPr>
            <p:ph type="body" sz="quarter" idx="14"/>
          </p:nvPr>
        </p:nvSpPr>
        <p:spPr>
          <a:xfrm>
            <a:off x="4800599" y="1261545"/>
            <a:ext cx="3886200" cy="304699"/>
          </a:xfrm>
        </p:spPr>
        <p:txBody>
          <a:bodyPr anchor="b" anchorCtr="0">
            <a:noAutofit/>
          </a:bodyPr>
          <a:lstStyle>
            <a:lvl1pPr marL="0" indent="0">
              <a:lnSpc>
                <a:spcPct val="90000"/>
              </a:lnSpc>
              <a:buNone/>
              <a:defRPr sz="1800" b="1">
                <a:solidFill>
                  <a:schemeClr val="tx1"/>
                </a:solidFill>
              </a:defRPr>
            </a:lvl1pPr>
            <a:lvl2pPr marL="230188" indent="0">
              <a:buNone/>
              <a:defRPr/>
            </a:lvl2pPr>
          </a:lstStyle>
          <a:p>
            <a:pPr lvl="0"/>
            <a:r>
              <a:rPr lang="en-US"/>
              <a:t>Click to edit Master text styles</a:t>
            </a:r>
          </a:p>
        </p:txBody>
      </p:sp>
      <p:sp>
        <p:nvSpPr>
          <p:cNvPr id="9" name="Footer Placeholder 3"/>
          <p:cNvSpPr>
            <a:spLocks noGrp="1"/>
          </p:cNvSpPr>
          <p:nvPr>
            <p:ph type="ftr" sz="quarter" idx="3"/>
          </p:nvPr>
        </p:nvSpPr>
        <p:spPr>
          <a:xfrm>
            <a:off x="764732" y="4843025"/>
            <a:ext cx="5479256"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4"/>
          <p:cNvSpPr>
            <a:spLocks noGrp="1"/>
          </p:cNvSpPr>
          <p:nvPr>
            <p:ph type="sldNum" sz="quarter" idx="4"/>
          </p:nvPr>
        </p:nvSpPr>
        <p:spPr>
          <a:xfrm>
            <a:off x="457200" y="4843025"/>
            <a:ext cx="236764" cy="123111"/>
          </a:xfrm>
          <a:prstGeom prst="rect">
            <a:avLst/>
          </a:prstGeom>
        </p:spPr>
        <p:txBody>
          <a:bodyPr vert="horz" wrap="square" lIns="0" tIns="0" rIns="0" bIns="0" rtlCol="0" anchor="ctr">
            <a:spAutoFit/>
          </a:bodyPr>
          <a:lstStyle>
            <a:lvl1pPr>
              <a:defRPr lang="en-US" sz="800" smtClean="0"/>
            </a:lvl1pPr>
          </a:lstStyle>
          <a:p>
            <a:fld id="{811F7B40-3EE5-44CD-B63D-443206A23245}" type="slidenum">
              <a:rPr lang="en-US" smtClean="0"/>
              <a:pPr/>
              <a:t>‹#›</a:t>
            </a:fld>
            <a:endParaRPr lang="en-US" dirty="0"/>
          </a:p>
        </p:txBody>
      </p:sp>
      <p:sp>
        <p:nvSpPr>
          <p:cNvPr id="12" name="Title Placeholder 1"/>
          <p:cNvSpPr>
            <a:spLocks noGrp="1"/>
          </p:cNvSpPr>
          <p:nvPr>
            <p:ph type="title"/>
          </p:nvPr>
        </p:nvSpPr>
        <p:spPr>
          <a:xfrm>
            <a:off x="457199" y="786384"/>
            <a:ext cx="8229601" cy="313932"/>
          </a:xfrm>
          <a:prstGeom prst="rect">
            <a:avLst/>
          </a:prstGeom>
        </p:spPr>
        <p:txBody>
          <a:bodyPr vert="horz" lIns="0" tIns="0" rIns="0" bIns="0" rtlCol="0" anchor="b" anchorCtr="0">
            <a:noAutofit/>
          </a:bodyPr>
          <a:lstStyle/>
          <a:p>
            <a:pPr lvl="0">
              <a:lnSpc>
                <a:spcPct val="85000"/>
              </a:lnSpc>
            </a:pPr>
            <a:r>
              <a:rPr lang="en-US"/>
              <a:t>Click to edit Master title style</a:t>
            </a:r>
            <a:endParaRPr lang="en-US" dirty="0"/>
          </a:p>
        </p:txBody>
      </p:sp>
      <p:sp>
        <p:nvSpPr>
          <p:cNvPr id="10" name="Content Placeholder 7">
            <a:extLst>
              <a:ext uri="{FF2B5EF4-FFF2-40B4-BE49-F238E27FC236}">
                <a16:creationId xmlns:a16="http://schemas.microsoft.com/office/drawing/2014/main" id="{4D1C5B33-6D4F-4CE8-91B7-A457F6239660}"/>
              </a:ext>
            </a:extLst>
          </p:cNvPr>
          <p:cNvSpPr>
            <a:spLocks noGrp="1"/>
          </p:cNvSpPr>
          <p:nvPr>
            <p:ph sz="quarter" idx="15"/>
          </p:nvPr>
        </p:nvSpPr>
        <p:spPr>
          <a:xfrm>
            <a:off x="457200" y="1673352"/>
            <a:ext cx="3886200" cy="2843784"/>
          </a:xfrm>
        </p:spPr>
        <p:txBody>
          <a:bodyPr/>
          <a:lstStyle>
            <a:lvl1pPr marL="228600" indent="-228600">
              <a:defRPr/>
            </a:lvl1pPr>
            <a:lvl2pPr marL="457200" indent="-228600">
              <a:defRPr/>
            </a:lvl2pPr>
            <a:lvl3pPr marL="685800" indent="-228600">
              <a:defRPr/>
            </a:lvl3pPr>
            <a:lvl4pPr marL="914400" indent="-228600">
              <a:defRPr/>
            </a:lvl4pPr>
            <a:lvl5pPr marL="11430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7">
            <a:extLst>
              <a:ext uri="{FF2B5EF4-FFF2-40B4-BE49-F238E27FC236}">
                <a16:creationId xmlns:a16="http://schemas.microsoft.com/office/drawing/2014/main" id="{918D6D90-CFE4-427E-BEDE-7DE8EF3C99BC}"/>
              </a:ext>
            </a:extLst>
          </p:cNvPr>
          <p:cNvSpPr>
            <a:spLocks noGrp="1"/>
          </p:cNvSpPr>
          <p:nvPr>
            <p:ph sz="quarter" idx="16"/>
          </p:nvPr>
        </p:nvSpPr>
        <p:spPr>
          <a:xfrm>
            <a:off x="4800600" y="1673352"/>
            <a:ext cx="3886200" cy="2843784"/>
          </a:xfrm>
        </p:spPr>
        <p:txBody>
          <a:bodyPr/>
          <a:lstStyle>
            <a:lvl1pPr marL="228600" indent="-228600">
              <a:defRPr/>
            </a:lvl1pPr>
            <a:lvl2pPr marL="457200" indent="-228600">
              <a:defRPr/>
            </a:lvl2pPr>
            <a:lvl3pPr marL="685800" indent="-228600">
              <a:defRPr/>
            </a:lvl3pPr>
            <a:lvl4pPr marL="914400" indent="-228600">
              <a:defRPr/>
            </a:lvl4pPr>
            <a:lvl5pPr marL="114300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42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3"/>
          <p:cNvSpPr>
            <a:spLocks noGrp="1"/>
          </p:cNvSpPr>
          <p:nvPr>
            <p:ph type="ftr" sz="quarter" idx="3"/>
          </p:nvPr>
        </p:nvSpPr>
        <p:spPr>
          <a:xfrm>
            <a:off x="764732" y="4843025"/>
            <a:ext cx="5479256"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4"/>
          <p:cNvSpPr>
            <a:spLocks noGrp="1"/>
          </p:cNvSpPr>
          <p:nvPr>
            <p:ph type="sldNum" sz="quarter" idx="4"/>
          </p:nvPr>
        </p:nvSpPr>
        <p:spPr>
          <a:xfrm>
            <a:off x="457200" y="4843025"/>
            <a:ext cx="236764" cy="123111"/>
          </a:xfrm>
          <a:prstGeom prst="rect">
            <a:avLst/>
          </a:prstGeom>
        </p:spPr>
        <p:txBody>
          <a:bodyPr vert="horz" wrap="square" lIns="0" tIns="0" rIns="0" bIns="0" rtlCol="0" anchor="ctr">
            <a:spAutoFit/>
          </a:bodyPr>
          <a:lstStyle>
            <a:lvl1pPr>
              <a:defRPr lang="en-US" sz="800" smtClean="0"/>
            </a:lvl1pPr>
          </a:lstStyle>
          <a:p>
            <a:fld id="{811F7B40-3EE5-44CD-B63D-443206A23245}" type="slidenum">
              <a:rPr lang="en-US" smtClean="0"/>
              <a:pPr/>
              <a:t>‹#›</a:t>
            </a:fld>
            <a:endParaRPr lang="en-US" dirty="0"/>
          </a:p>
        </p:txBody>
      </p:sp>
      <p:sp>
        <p:nvSpPr>
          <p:cNvPr id="8" name="Title Placeholder 1"/>
          <p:cNvSpPr>
            <a:spLocks noGrp="1"/>
          </p:cNvSpPr>
          <p:nvPr>
            <p:ph type="title"/>
          </p:nvPr>
        </p:nvSpPr>
        <p:spPr>
          <a:xfrm>
            <a:off x="457199" y="786384"/>
            <a:ext cx="8229601" cy="313932"/>
          </a:xfrm>
          <a:prstGeom prst="rect">
            <a:avLst/>
          </a:prstGeom>
        </p:spPr>
        <p:txBody>
          <a:bodyPr vert="horz" lIns="0" tIns="0" rIns="0" bIns="0" rtlCol="0" anchor="b" anchorCtr="0">
            <a:noAutofit/>
          </a:bodyPr>
          <a:lstStyle/>
          <a:p>
            <a:pPr lvl="0">
              <a:lnSpc>
                <a:spcPct val="85000"/>
              </a:lnSpc>
            </a:pPr>
            <a:r>
              <a:rPr lang="en-US"/>
              <a:t>Click to edit Master title style</a:t>
            </a:r>
            <a:endParaRPr lang="en-US" dirty="0"/>
          </a:p>
        </p:txBody>
      </p:sp>
    </p:spTree>
    <p:extLst>
      <p:ext uri="{BB962C8B-B14F-4D97-AF65-F5344CB8AC3E}">
        <p14:creationId xmlns:p14="http://schemas.microsoft.com/office/powerpoint/2010/main" val="204007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764732" y="4843025"/>
            <a:ext cx="5479256"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5" name="Slide Number Placeholder 4"/>
          <p:cNvSpPr>
            <a:spLocks noGrp="1"/>
          </p:cNvSpPr>
          <p:nvPr>
            <p:ph type="sldNum" sz="quarter" idx="4"/>
          </p:nvPr>
        </p:nvSpPr>
        <p:spPr>
          <a:xfrm>
            <a:off x="457200" y="4843025"/>
            <a:ext cx="236764" cy="123111"/>
          </a:xfrm>
          <a:prstGeom prst="rect">
            <a:avLst/>
          </a:prstGeom>
        </p:spPr>
        <p:txBody>
          <a:bodyPr vert="horz" wrap="square" lIns="0" tIns="0" rIns="0" bIns="0" rtlCol="0" anchor="ctr">
            <a:spAutoFit/>
          </a:bodyPr>
          <a:lstStyle>
            <a:lvl1pPr>
              <a:defRPr lang="en-US" sz="800" smtClean="0"/>
            </a:lvl1pPr>
          </a:lstStyle>
          <a:p>
            <a:fld id="{811F7B40-3EE5-44CD-B63D-443206A23245}" type="slidenum">
              <a:rPr lang="en-US" smtClean="0"/>
              <a:pPr/>
              <a:t>‹#›</a:t>
            </a:fld>
            <a:endParaRPr lang="en-US" dirty="0"/>
          </a:p>
        </p:txBody>
      </p:sp>
      <p:sp>
        <p:nvSpPr>
          <p:cNvPr id="6"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9694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482725" cy="5143500"/>
          </a:xfrm>
        </p:spPr>
        <p:txBody>
          <a:bodyPr anchor="ctr" anchorCtr="0"/>
          <a:lstStyle>
            <a:lvl1pPr marL="0" indent="0" algn="ctr">
              <a:buNone/>
              <a:defRPr>
                <a:solidFill>
                  <a:schemeClr val="bg1"/>
                </a:solidFill>
              </a:defRPr>
            </a:lvl1pPr>
          </a:lstStyle>
          <a:p>
            <a:r>
              <a:rPr lang="en-US"/>
              <a:t>Click icon to add picture</a:t>
            </a:r>
            <a:endParaRPr lang="en-US" dirty="0"/>
          </a:p>
        </p:txBody>
      </p:sp>
      <p:sp>
        <p:nvSpPr>
          <p:cNvPr id="4" name="TextBox 3"/>
          <p:cNvSpPr txBox="1"/>
          <p:nvPr userDrawn="1"/>
        </p:nvSpPr>
        <p:spPr>
          <a:xfrm>
            <a:off x="1697457" y="2260546"/>
            <a:ext cx="3274130" cy="677108"/>
          </a:xfrm>
          <a:prstGeom prst="rect">
            <a:avLst/>
          </a:prstGeom>
          <a:noFill/>
        </p:spPr>
        <p:txBody>
          <a:bodyPr wrap="square" rtlCol="0">
            <a:spAutoFit/>
          </a:bodyPr>
          <a:lstStyle/>
          <a:p>
            <a:r>
              <a:rPr lang="en-US" sz="3800" b="1" dirty="0">
                <a:solidFill>
                  <a:srgbClr val="FFFFFF"/>
                </a:solidFill>
                <a:latin typeface="+mj-lt"/>
              </a:rPr>
              <a:t>Thank</a:t>
            </a:r>
            <a:r>
              <a:rPr lang="en-US" sz="3800" b="1" baseline="0" dirty="0">
                <a:solidFill>
                  <a:srgbClr val="FFFFFF"/>
                </a:solidFill>
                <a:latin typeface="+mj-lt"/>
              </a:rPr>
              <a:t> You</a:t>
            </a:r>
            <a:endParaRPr lang="en-US" sz="3800" b="1" dirty="0">
              <a:solidFill>
                <a:srgbClr val="FFFFFF"/>
              </a:solidFill>
              <a:latin typeface="+mj-lt"/>
            </a:endParaRPr>
          </a:p>
        </p:txBody>
      </p:sp>
      <p:sp>
        <p:nvSpPr>
          <p:cNvPr id="7" name="Freeform 5"/>
          <p:cNvSpPr>
            <a:spLocks noEditPoints="1"/>
          </p:cNvSpPr>
          <p:nvPr userDrawn="1"/>
        </p:nvSpPr>
        <p:spPr bwMode="auto">
          <a:xfrm>
            <a:off x="1675733" y="237744"/>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76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179D-6D11-9241-B76A-DD09A27DD2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3796A8-B4E5-8E45-8D5A-DE6BFB623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3CCAB-3FB3-7643-85E9-958B8D3321C0}"/>
              </a:ext>
            </a:extLst>
          </p:cNvPr>
          <p:cNvSpPr>
            <a:spLocks noGrp="1"/>
          </p:cNvSpPr>
          <p:nvPr>
            <p:ph type="dt" sz="half" idx="10"/>
          </p:nvPr>
        </p:nvSpPr>
        <p:spPr/>
        <p:txBody>
          <a:bodyPr/>
          <a:lstStyle/>
          <a:p>
            <a:fld id="{2BE451C3-0FF4-47C4-B829-773ADF60F88C}" type="datetimeFigureOut">
              <a:rPr lang="en-US" smtClean="0"/>
              <a:t>5/31/26</a:t>
            </a:fld>
            <a:endParaRPr lang="en-US" dirty="0"/>
          </a:p>
        </p:txBody>
      </p:sp>
      <p:sp>
        <p:nvSpPr>
          <p:cNvPr id="5" name="Footer Placeholder 4">
            <a:extLst>
              <a:ext uri="{FF2B5EF4-FFF2-40B4-BE49-F238E27FC236}">
                <a16:creationId xmlns:a16="http://schemas.microsoft.com/office/drawing/2014/main" id="{29EFE365-B50C-F042-A3DB-C9174F1F24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A09A9F-CBC8-1C4A-91C3-9748D9E9108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69142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786384"/>
            <a:ext cx="8229601" cy="313932"/>
          </a:xfrm>
          <a:prstGeom prst="rect">
            <a:avLst/>
          </a:prstGeom>
        </p:spPr>
        <p:txBody>
          <a:bodyPr vert="horz" lIns="0" tIns="0" rIns="0" bIns="0" rtlCol="0" anchor="b" anchorCtr="0">
            <a:noAutofit/>
          </a:bodyPr>
          <a:lstStyle/>
          <a:p>
            <a:pPr lvl="0">
              <a:lnSpc>
                <a:spcPct val="85000"/>
              </a:lnSpc>
            </a:pPr>
            <a:r>
              <a:rPr lang="en-US"/>
              <a:t>Click to edit Master title style</a:t>
            </a:r>
            <a:endParaRPr lang="en-US" dirty="0"/>
          </a:p>
        </p:txBody>
      </p:sp>
      <p:sp>
        <p:nvSpPr>
          <p:cNvPr id="3" name="Text Placeholder 2"/>
          <p:cNvSpPr>
            <a:spLocks noGrp="1"/>
          </p:cNvSpPr>
          <p:nvPr>
            <p:ph type="body" idx="1"/>
          </p:nvPr>
        </p:nvSpPr>
        <p:spPr>
          <a:xfrm>
            <a:off x="457200" y="1353312"/>
            <a:ext cx="8229600" cy="3009899"/>
          </a:xfrm>
          <a:prstGeom prst="rect">
            <a:avLst/>
          </a:prstGeom>
        </p:spPr>
        <p:txBody>
          <a:bodyPr vert="horz" lIns="0" tIns="0" rIns="0" bIns="0" rtlCol="0">
            <a:noAutofit/>
          </a:bodyPr>
          <a:lstStyle/>
          <a:p>
            <a:pPr marL="230188" lvl="0" indent="-230188"/>
            <a:r>
              <a:rPr lang="en-US"/>
              <a:t>Click to edit Master text styles</a:t>
            </a:r>
          </a:p>
          <a:p>
            <a:pPr marL="230188" lvl="1" indent="-230188"/>
            <a:r>
              <a:rPr lang="en-US"/>
              <a:t>Second level</a:t>
            </a:r>
          </a:p>
          <a:p>
            <a:pPr marL="230188" lvl="2" indent="-230188"/>
            <a:r>
              <a:rPr lang="en-US"/>
              <a:t>Third level</a:t>
            </a:r>
          </a:p>
          <a:p>
            <a:pPr marL="230188" lvl="3" indent="-230188"/>
            <a:r>
              <a:rPr lang="en-US"/>
              <a:t>Fourth level</a:t>
            </a:r>
          </a:p>
          <a:p>
            <a:pPr marL="230188" lvl="4" indent="-230188"/>
            <a:r>
              <a:rPr lang="en-US"/>
              <a:t>Fifth level</a:t>
            </a:r>
            <a:endParaRPr lang="en-US" dirty="0"/>
          </a:p>
        </p:txBody>
      </p:sp>
      <p:sp>
        <p:nvSpPr>
          <p:cNvPr id="7" name="Rectangle 6"/>
          <p:cNvSpPr/>
          <p:nvPr userDrawn="1"/>
        </p:nvSpPr>
        <p:spPr>
          <a:xfrm>
            <a:off x="0" y="0"/>
            <a:ext cx="9144000" cy="2560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a:xfrm>
            <a:off x="764732" y="4843025"/>
            <a:ext cx="5479256"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5" name="Slide Number Placeholder 4"/>
          <p:cNvSpPr>
            <a:spLocks noGrp="1"/>
          </p:cNvSpPr>
          <p:nvPr>
            <p:ph type="sldNum" sz="quarter" idx="4"/>
          </p:nvPr>
        </p:nvSpPr>
        <p:spPr>
          <a:xfrm>
            <a:off x="457200" y="4843025"/>
            <a:ext cx="236764" cy="123111"/>
          </a:xfrm>
          <a:prstGeom prst="rect">
            <a:avLst/>
          </a:prstGeom>
        </p:spPr>
        <p:txBody>
          <a:bodyPr vert="horz" wrap="square" lIns="0" tIns="0" rIns="0" bIns="0" rtlCol="0" anchor="ctr">
            <a:spAutoFit/>
          </a:bodyPr>
          <a:lstStyle>
            <a:lvl1pPr>
              <a:defRPr lang="en-US" sz="800" smtClean="0"/>
            </a:lvl1pPr>
          </a:lstStyle>
          <a:p>
            <a:fld id="{811F7B40-3EE5-44CD-B63D-443206A23245}" type="slidenum">
              <a:rPr lang="en-US" smtClean="0"/>
              <a:pPr/>
              <a:t>‹#›</a:t>
            </a:fld>
            <a:endParaRPr lang="en-US" dirty="0"/>
          </a:p>
        </p:txBody>
      </p:sp>
      <p:sp>
        <p:nvSpPr>
          <p:cNvPr id="8"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5546746"/>
      </p:ext>
    </p:extLst>
  </p:cSld>
  <p:clrMap bg1="lt1" tx1="dk1" bg2="lt2" tx2="dk2" accent1="accent1" accent2="accent2" accent3="accent3" accent4="accent4" accent5="accent5" accent6="accent6" hlink="hlink" folHlink="folHlink"/>
  <p:sldLayoutIdLst>
    <p:sldLayoutId id="2147483649" r:id="rId1"/>
    <p:sldLayoutId id="2147483700" r:id="rId2"/>
    <p:sldLayoutId id="2147483651" r:id="rId3"/>
    <p:sldLayoutId id="2147483652" r:id="rId4"/>
    <p:sldLayoutId id="2147483653" r:id="rId5"/>
    <p:sldLayoutId id="2147483654" r:id="rId6"/>
    <p:sldLayoutId id="2147483655" r:id="rId7"/>
    <p:sldLayoutId id="2147483684" r:id="rId8"/>
    <p:sldLayoutId id="2147483701" r:id="rId9"/>
    <p:sldLayoutId id="2147483702" r:id="rId10"/>
    <p:sldLayoutId id="2147483703" r:id="rId11"/>
  </p:sldLayoutIdLst>
  <p:hf hdr="0" dt="0"/>
  <p:txStyles>
    <p:titleStyle>
      <a:lvl1pPr algn="l" defTabSz="342900" rtl="0" eaLnBrk="1" latinLnBrk="0" hangingPunct="1">
        <a:lnSpc>
          <a:spcPct val="90000"/>
        </a:lnSpc>
        <a:spcBef>
          <a:spcPct val="0"/>
        </a:spcBef>
        <a:buNone/>
        <a:defRPr lang="en-US" sz="2400" b="1" i="0" kern="1200" cap="none" dirty="0">
          <a:solidFill>
            <a:schemeClr val="tx2"/>
          </a:solidFill>
          <a:latin typeface="+mj-lt"/>
          <a:ea typeface="+mj-ea"/>
          <a:cs typeface="+mj-cs"/>
        </a:defRPr>
      </a:lvl1pPr>
    </p:titleStyle>
    <p:bodyStyle>
      <a:lvl1pPr marL="171450" indent="-171450" algn="l" defTabSz="342900" rtl="0" eaLnBrk="1" latinLnBrk="0" hangingPunct="1">
        <a:lnSpc>
          <a:spcPct val="100000"/>
        </a:lnSpc>
        <a:spcBef>
          <a:spcPts val="800"/>
        </a:spcBef>
        <a:buClr>
          <a:schemeClr val="tx2"/>
        </a:buClr>
        <a:buFont typeface="Arial"/>
        <a:buChar char="•"/>
        <a:defRPr lang="en-US" sz="1600" b="0" kern="1200" dirty="0">
          <a:solidFill>
            <a:schemeClr val="tx1"/>
          </a:solidFill>
          <a:latin typeface="+mn-lt"/>
          <a:ea typeface="+mn-ea"/>
          <a:cs typeface="+mn-cs"/>
        </a:defRPr>
      </a:lvl1pPr>
      <a:lvl2pPr marL="457200" indent="-171450" algn="l" defTabSz="342900" rtl="0" eaLnBrk="1" latinLnBrk="0" hangingPunct="1">
        <a:lnSpc>
          <a:spcPct val="100000"/>
        </a:lnSpc>
        <a:spcBef>
          <a:spcPts val="800"/>
        </a:spcBef>
        <a:buClr>
          <a:schemeClr val="tx2"/>
        </a:buClr>
        <a:buFont typeface="Arial"/>
        <a:buChar char="–"/>
        <a:defRPr lang="en-US" sz="1400" b="0" kern="1200" dirty="0">
          <a:solidFill>
            <a:schemeClr val="tx1"/>
          </a:solidFill>
          <a:latin typeface="+mn-lt"/>
          <a:ea typeface="+mn-ea"/>
          <a:cs typeface="+mn-cs"/>
        </a:defRPr>
      </a:lvl2pPr>
      <a:lvl3pPr marL="514350" indent="-171450" algn="l" defTabSz="342900" rtl="0" eaLnBrk="1" latinLnBrk="0" hangingPunct="1">
        <a:lnSpc>
          <a:spcPct val="100000"/>
        </a:lnSpc>
        <a:spcBef>
          <a:spcPts val="800"/>
        </a:spcBef>
        <a:buClr>
          <a:schemeClr val="tx2"/>
        </a:buClr>
        <a:buFont typeface="Arial"/>
        <a:buChar char="•"/>
        <a:defRPr lang="en-US" sz="1200" b="0" kern="1200" dirty="0">
          <a:solidFill>
            <a:schemeClr val="tx1"/>
          </a:solidFill>
          <a:latin typeface="+mn-lt"/>
          <a:ea typeface="+mn-ea"/>
          <a:cs typeface="+mn-cs"/>
        </a:defRPr>
      </a:lvl3pPr>
      <a:lvl4pPr marL="685800" indent="-171450" algn="l" defTabSz="342900" rtl="0" eaLnBrk="1" latinLnBrk="0" hangingPunct="1">
        <a:lnSpc>
          <a:spcPct val="100000"/>
        </a:lnSpc>
        <a:spcBef>
          <a:spcPts val="800"/>
        </a:spcBef>
        <a:buClr>
          <a:schemeClr val="tx2"/>
        </a:buClr>
        <a:buFont typeface="Arial"/>
        <a:buChar char="–"/>
        <a:defRPr lang="en-US" sz="1200" b="0" kern="1200" dirty="0">
          <a:solidFill>
            <a:schemeClr val="tx1"/>
          </a:solidFill>
          <a:latin typeface="+mn-lt"/>
          <a:ea typeface="+mn-ea"/>
          <a:cs typeface="+mn-cs"/>
        </a:defRPr>
      </a:lvl4pPr>
      <a:lvl5pPr marL="857250" indent="-171450" algn="l" defTabSz="342900" rtl="0" eaLnBrk="1" latinLnBrk="0" hangingPunct="1">
        <a:lnSpc>
          <a:spcPct val="100000"/>
        </a:lnSpc>
        <a:spcBef>
          <a:spcPts val="800"/>
        </a:spcBef>
        <a:buClr>
          <a:schemeClr val="tx2"/>
        </a:buClr>
        <a:buFont typeface="Arial" panose="020B0604020202020204" pitchFamily="34" charset="0"/>
        <a:buChar char="•"/>
        <a:defRPr lang="en-US" sz="1200" b="0" kern="1200" dirty="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72" userDrawn="1">
          <p15:clr>
            <a:srgbClr val="F26B43"/>
          </p15:clr>
        </p15:guide>
        <p15:guide id="2" pos="2880" userDrawn="1">
          <p15:clr>
            <a:srgbClr val="F26B43"/>
          </p15:clr>
        </p15:guide>
        <p15:guide id="3" orient="horz" pos="492" userDrawn="1">
          <p15:clr>
            <a:srgbClr val="F26B43"/>
          </p15:clr>
        </p15:guide>
        <p15:guide id="4" pos="288" userDrawn="1">
          <p15:clr>
            <a:srgbClr val="F26B43"/>
          </p15:clr>
        </p15:guide>
        <p15:guide id="5" pos="5472" userDrawn="1">
          <p15:clr>
            <a:srgbClr val="F26B43"/>
          </p15:clr>
        </p15:guide>
        <p15:guide id="6" orient="horz" pos="27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commons.wikimedia.org/wiki/File:Let_Sleeping_Dogs_Lie.jpg" TargetMode="External"/><Relationship Id="rId5" Type="http://schemas.openxmlformats.org/officeDocument/2006/relationships/image" Target="../media/image18.jpg"/><Relationship Id="rId4" Type="http://schemas.openxmlformats.org/officeDocument/2006/relationships/hyperlink" Target="https://www.flickr.com/photos/nateerlin/52008523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libguides.brooklyn.cuny.edu/ancientmedicine_goyette/medieva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itn.hms.harvard.edu/flash/2012/issue117/" TargetMode="External"/><Relationship Id="rId13" Type="http://schemas.openxmlformats.org/officeDocument/2006/relationships/image" Target="../media/image26.jp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hyperlink" Target="https://enfermeriastgo.blogspot.com/202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biologycorner.com/worksheets/fetal_pig_dissection_teacher.html" TargetMode="External"/><Relationship Id="rId11" Type="http://schemas.openxmlformats.org/officeDocument/2006/relationships/image" Target="../media/image25.jpg"/><Relationship Id="rId5" Type="http://schemas.openxmlformats.org/officeDocument/2006/relationships/image" Target="../media/image22.jpg"/><Relationship Id="rId10" Type="http://schemas.openxmlformats.org/officeDocument/2006/relationships/hyperlink" Target="https://radiopaedia.org/articles/uterus" TargetMode="External"/><Relationship Id="rId4" Type="http://schemas.openxmlformats.org/officeDocument/2006/relationships/image" Target="../media/image21.png"/><Relationship Id="rId9" Type="http://schemas.openxmlformats.org/officeDocument/2006/relationships/image" Target="../media/image24.jpeg"/><Relationship Id="rId14" Type="http://schemas.openxmlformats.org/officeDocument/2006/relationships/hyperlink" Target="https://www.flickr.com/photos/sherrivokey/499073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ducknetweb.blogspot.com/2008/02/consent-forms-that-patient-can.html" TargetMode="Externa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hyperlink" Target="https://www.rawpixel.com/search/funera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www.nurse24.it/studenti/studiare-all-universita/foggia-rabbia-studenti-infermieri-tircinio-bloccato-da-mesi.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hyperlink" Target="https://jeanstimmell.blogspot.com/2012/09/the-asylum.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17" r="17"/>
          <a:stretch/>
        </p:blipFill>
        <p:spPr/>
      </p:pic>
      <p:sp>
        <p:nvSpPr>
          <p:cNvPr id="5" name="Text Placeholder 4"/>
          <p:cNvSpPr>
            <a:spLocks noGrp="1"/>
          </p:cNvSpPr>
          <p:nvPr>
            <p:ph type="body" sz="quarter" idx="11"/>
          </p:nvPr>
        </p:nvSpPr>
        <p:spPr>
          <a:xfrm>
            <a:off x="5965827" y="476759"/>
            <a:ext cx="2701925" cy="246221"/>
          </a:xfrm>
        </p:spPr>
        <p:txBody>
          <a:bodyPr/>
          <a:lstStyle/>
          <a:p>
            <a:r>
              <a:rPr lang="en-US" dirty="0"/>
              <a:t>Section of Medical Ethics</a:t>
            </a:r>
          </a:p>
        </p:txBody>
      </p:sp>
      <p:sp>
        <p:nvSpPr>
          <p:cNvPr id="10" name="Title 9"/>
          <p:cNvSpPr>
            <a:spLocks noGrp="1"/>
          </p:cNvSpPr>
          <p:nvPr>
            <p:ph type="ctrTitle"/>
          </p:nvPr>
        </p:nvSpPr>
        <p:spPr>
          <a:xfrm>
            <a:off x="1776823" y="2010349"/>
            <a:ext cx="5660987" cy="1255728"/>
          </a:xfrm>
        </p:spPr>
        <p:txBody>
          <a:bodyPr/>
          <a:lstStyle/>
          <a:p>
            <a:r>
              <a:rPr lang="en-US" sz="3400" b="0" dirty="0"/>
              <a:t>UAGA update:</a:t>
            </a:r>
            <a:br>
              <a:rPr lang="en-US" sz="3400" dirty="0"/>
            </a:br>
            <a:r>
              <a:rPr lang="en-US" sz="3400" dirty="0"/>
              <a:t>Considerations for potential amendments</a:t>
            </a:r>
          </a:p>
        </p:txBody>
      </p:sp>
      <p:sp>
        <p:nvSpPr>
          <p:cNvPr id="9" name="Subtitle 8"/>
          <p:cNvSpPr>
            <a:spLocks noGrp="1"/>
          </p:cNvSpPr>
          <p:nvPr>
            <p:ph type="subTitle" idx="1"/>
          </p:nvPr>
        </p:nvSpPr>
        <p:spPr>
          <a:xfrm>
            <a:off x="1776823" y="3735677"/>
            <a:ext cx="5660986" cy="1077218"/>
          </a:xfrm>
        </p:spPr>
        <p:txBody>
          <a:bodyPr/>
          <a:lstStyle/>
          <a:p>
            <a:pPr>
              <a:spcBef>
                <a:spcPts val="0"/>
              </a:spcBef>
            </a:pPr>
            <a:r>
              <a:rPr lang="en-US" b="0" dirty="0"/>
              <a:t>June 2026</a:t>
            </a:r>
          </a:p>
          <a:p>
            <a:pPr>
              <a:spcBef>
                <a:spcPts val="0"/>
              </a:spcBef>
            </a:pPr>
            <a:r>
              <a:rPr lang="en-US" b="0" dirty="0"/>
              <a:t>Brendan Parent, JD</a:t>
            </a:r>
          </a:p>
          <a:p>
            <a:pPr>
              <a:spcBef>
                <a:spcPts val="0"/>
              </a:spcBef>
            </a:pPr>
            <a:r>
              <a:rPr lang="en-US" b="0" dirty="0"/>
              <a:t>Associate Professor and Director, </a:t>
            </a:r>
          </a:p>
          <a:p>
            <a:pPr>
              <a:spcBef>
                <a:spcPts val="0"/>
              </a:spcBef>
            </a:pPr>
            <a:r>
              <a:rPr lang="en-US" b="0" dirty="0"/>
              <a:t>Section of Medical Ethics</a:t>
            </a:r>
          </a:p>
          <a:p>
            <a:pPr>
              <a:spcBef>
                <a:spcPts val="0"/>
              </a:spcBef>
            </a:pPr>
            <a:r>
              <a:rPr lang="en-US" b="0" dirty="0"/>
              <a:t>NYU Grossman School of Medicine</a:t>
            </a:r>
          </a:p>
        </p:txBody>
      </p:sp>
    </p:spTree>
    <p:extLst>
      <p:ext uri="{BB962C8B-B14F-4D97-AF65-F5344CB8AC3E}">
        <p14:creationId xmlns:p14="http://schemas.microsoft.com/office/powerpoint/2010/main" val="3247265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56A721F-2D83-DAB3-46A1-3F49301BA6A0}"/>
              </a:ext>
            </a:extLst>
          </p:cNvPr>
          <p:cNvSpPr>
            <a:spLocks noGrp="1"/>
          </p:cNvSpPr>
          <p:nvPr>
            <p:ph type="title"/>
          </p:nvPr>
        </p:nvSpPr>
        <p:spPr>
          <a:xfrm>
            <a:off x="635618" y="589702"/>
            <a:ext cx="8229601" cy="313932"/>
          </a:xfrm>
        </p:spPr>
        <p:txBody>
          <a:bodyPr/>
          <a:lstStyle/>
          <a:p>
            <a:r>
              <a:rPr lang="en-US" sz="4000" dirty="0"/>
              <a:t>Principles of the UAGA</a:t>
            </a:r>
          </a:p>
        </p:txBody>
      </p:sp>
      <p:sp>
        <p:nvSpPr>
          <p:cNvPr id="2" name="TextBox 1">
            <a:extLst>
              <a:ext uri="{FF2B5EF4-FFF2-40B4-BE49-F238E27FC236}">
                <a16:creationId xmlns:a16="http://schemas.microsoft.com/office/drawing/2014/main" id="{215D5DA6-998D-DD2A-E13C-A01E63F1AE55}"/>
              </a:ext>
            </a:extLst>
          </p:cNvPr>
          <p:cNvSpPr txBox="1"/>
          <p:nvPr/>
        </p:nvSpPr>
        <p:spPr>
          <a:xfrm>
            <a:off x="1191986" y="1191986"/>
            <a:ext cx="2865464"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000" dirty="0"/>
              <a:t>Voluntarism</a:t>
            </a:r>
          </a:p>
        </p:txBody>
      </p:sp>
      <p:sp>
        <p:nvSpPr>
          <p:cNvPr id="3" name="TextBox 2">
            <a:extLst>
              <a:ext uri="{FF2B5EF4-FFF2-40B4-BE49-F238E27FC236}">
                <a16:creationId xmlns:a16="http://schemas.microsoft.com/office/drawing/2014/main" id="{E0D75E9A-D02E-75B5-698A-3334EAA69558}"/>
              </a:ext>
            </a:extLst>
          </p:cNvPr>
          <p:cNvSpPr txBox="1"/>
          <p:nvPr/>
        </p:nvSpPr>
        <p:spPr>
          <a:xfrm>
            <a:off x="3877836" y="3435218"/>
            <a:ext cx="2494594" cy="707886"/>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4000" dirty="0"/>
              <a:t>Autonomy</a:t>
            </a:r>
          </a:p>
        </p:txBody>
      </p:sp>
      <p:sp>
        <p:nvSpPr>
          <p:cNvPr id="4" name="TextBox 3">
            <a:extLst>
              <a:ext uri="{FF2B5EF4-FFF2-40B4-BE49-F238E27FC236}">
                <a16:creationId xmlns:a16="http://schemas.microsoft.com/office/drawing/2014/main" id="{2110F47A-1E24-1070-496C-6DCA10F4DBCD}"/>
              </a:ext>
            </a:extLst>
          </p:cNvPr>
          <p:cNvSpPr txBox="1"/>
          <p:nvPr/>
        </p:nvSpPr>
        <p:spPr>
          <a:xfrm>
            <a:off x="2712681" y="2313602"/>
            <a:ext cx="2037737" cy="707886"/>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4000" dirty="0"/>
              <a:t>Altruism</a:t>
            </a:r>
          </a:p>
        </p:txBody>
      </p:sp>
    </p:spTree>
    <p:extLst>
      <p:ext uri="{BB962C8B-B14F-4D97-AF65-F5344CB8AC3E}">
        <p14:creationId xmlns:p14="http://schemas.microsoft.com/office/powerpoint/2010/main" val="419080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457200" y="544539"/>
            <a:ext cx="8229601" cy="313932"/>
          </a:xfrm>
        </p:spPr>
        <p:txBody>
          <a:bodyPr/>
          <a:lstStyle/>
          <a:p>
            <a:r>
              <a:rPr lang="en-US" b="1" dirty="0"/>
              <a:t>National Organ Transplantation Act (1984)</a:t>
            </a:r>
            <a:endParaRPr lang="en-US" dirty="0"/>
          </a:p>
        </p:txBody>
      </p:sp>
      <p:sp>
        <p:nvSpPr>
          <p:cNvPr id="8" name="Content Placeholder 7">
            <a:extLst>
              <a:ext uri="{FF2B5EF4-FFF2-40B4-BE49-F238E27FC236}">
                <a16:creationId xmlns:a16="http://schemas.microsoft.com/office/drawing/2014/main" id="{5D060D3C-424A-0C52-BBDB-B5E2039CE9B3}"/>
              </a:ext>
            </a:extLst>
          </p:cNvPr>
          <p:cNvSpPr>
            <a:spLocks noGrp="1"/>
          </p:cNvSpPr>
          <p:nvPr>
            <p:ph idx="1"/>
          </p:nvPr>
        </p:nvSpPr>
        <p:spPr>
          <a:xfrm>
            <a:off x="457200" y="1066800"/>
            <a:ext cx="8229600" cy="3009899"/>
          </a:xfrm>
        </p:spPr>
        <p:txBody>
          <a:bodyPr/>
          <a:lstStyle/>
          <a:p>
            <a:r>
              <a:rPr lang="en-US" sz="2400" dirty="0"/>
              <a:t>Federal law to ensure equitable allocation of donor organs</a:t>
            </a:r>
          </a:p>
          <a:p>
            <a:r>
              <a:rPr lang="en-US" sz="2400" dirty="0"/>
              <a:t>Established OPTN (under HRSA)</a:t>
            </a:r>
          </a:p>
          <a:p>
            <a:pPr lvl="1"/>
            <a:r>
              <a:rPr lang="en-US" sz="2200" dirty="0"/>
              <a:t>Currently operated by UNOS</a:t>
            </a:r>
          </a:p>
          <a:p>
            <a:pPr lvl="1"/>
            <a:r>
              <a:rPr lang="en-US" sz="2200" dirty="0"/>
              <a:t>Works with 56 OPOs (OPO role defined by NOTA) and over 200 Transplant Centers </a:t>
            </a:r>
          </a:p>
          <a:p>
            <a:r>
              <a:rPr lang="en-US" sz="2400" dirty="0"/>
              <a:t>Prohibits valuable consideration for parts and tissues for transplant</a:t>
            </a:r>
          </a:p>
          <a:p>
            <a:endParaRPr lang="en-US" sz="2400" dirty="0"/>
          </a:p>
          <a:p>
            <a:endParaRPr lang="en-US" sz="2400" dirty="0"/>
          </a:p>
          <a:p>
            <a:endParaRPr lang="en-US" sz="2400" dirty="0"/>
          </a:p>
        </p:txBody>
      </p:sp>
      <p:pic>
        <p:nvPicPr>
          <p:cNvPr id="3" name="Picture 2">
            <a:extLst>
              <a:ext uri="{FF2B5EF4-FFF2-40B4-BE49-F238E27FC236}">
                <a16:creationId xmlns:a16="http://schemas.microsoft.com/office/drawing/2014/main" id="{57EA6913-89D6-0372-6B25-FEE795947E0F}"/>
              </a:ext>
            </a:extLst>
          </p:cNvPr>
          <p:cNvPicPr>
            <a:picLocks noChangeAspect="1"/>
          </p:cNvPicPr>
          <p:nvPr/>
        </p:nvPicPr>
        <p:blipFill>
          <a:blip r:embed="rId3">
            <a:alphaModFix/>
          </a:blip>
          <a:stretch>
            <a:fillRect/>
          </a:stretch>
        </p:blipFill>
        <p:spPr>
          <a:xfrm>
            <a:off x="5401339" y="3565645"/>
            <a:ext cx="2232837" cy="1438765"/>
          </a:xfrm>
          <a:prstGeom prst="rect">
            <a:avLst/>
          </a:prstGeom>
        </p:spPr>
      </p:pic>
    </p:spTree>
    <p:extLst>
      <p:ext uri="{BB962C8B-B14F-4D97-AF65-F5344CB8AC3E}">
        <p14:creationId xmlns:p14="http://schemas.microsoft.com/office/powerpoint/2010/main" val="43121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457199" y="357422"/>
            <a:ext cx="8229601" cy="313932"/>
          </a:xfrm>
        </p:spPr>
        <p:txBody>
          <a:bodyPr/>
          <a:lstStyle/>
          <a:p>
            <a:r>
              <a:rPr lang="en-US" sz="2600" b="1" dirty="0"/>
              <a:t>Status of UAGA</a:t>
            </a:r>
            <a:endParaRPr lang="en-US" sz="2600" dirty="0"/>
          </a:p>
        </p:txBody>
      </p:sp>
      <p:sp>
        <p:nvSpPr>
          <p:cNvPr id="8" name="Content Placeholder 7">
            <a:extLst>
              <a:ext uri="{FF2B5EF4-FFF2-40B4-BE49-F238E27FC236}">
                <a16:creationId xmlns:a16="http://schemas.microsoft.com/office/drawing/2014/main" id="{5D060D3C-424A-0C52-BBDB-B5E2039CE9B3}"/>
              </a:ext>
            </a:extLst>
          </p:cNvPr>
          <p:cNvSpPr>
            <a:spLocks noGrp="1"/>
          </p:cNvSpPr>
          <p:nvPr>
            <p:ph idx="1"/>
          </p:nvPr>
        </p:nvSpPr>
        <p:spPr>
          <a:xfrm>
            <a:off x="64967" y="984900"/>
            <a:ext cx="4507031" cy="3801178"/>
          </a:xfrm>
        </p:spPr>
        <p:txBody>
          <a:bodyPr/>
          <a:lstStyle/>
          <a:p>
            <a:r>
              <a:rPr lang="en-US" sz="2000" dirty="0"/>
              <a:t>Adopted by 48 states </a:t>
            </a:r>
          </a:p>
          <a:p>
            <a:r>
              <a:rPr lang="en-US" sz="2000" dirty="0"/>
              <a:t>About 62% of eligible adults registered (more than 170 million)</a:t>
            </a:r>
          </a:p>
          <a:p>
            <a:r>
              <a:rPr lang="en-US" sz="2000" dirty="0"/>
              <a:t>More than 48,000 organ transplants performed in 2024</a:t>
            </a:r>
          </a:p>
          <a:p>
            <a:r>
              <a:rPr lang="en-US" sz="2000" dirty="0"/>
              <a:t>US consistently one of global leaders in deceased organ Tx rates</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F8B117FA-6174-66DB-A208-85DF78BF9A23}"/>
              </a:ext>
            </a:extLst>
          </p:cNvPr>
          <p:cNvPicPr>
            <a:picLocks noChangeAspect="1"/>
          </p:cNvPicPr>
          <p:nvPr/>
        </p:nvPicPr>
        <p:blipFill>
          <a:blip r:embed="rId3"/>
          <a:stretch>
            <a:fillRect/>
          </a:stretch>
        </p:blipFill>
        <p:spPr>
          <a:xfrm>
            <a:off x="4757972" y="544351"/>
            <a:ext cx="4114801" cy="2613455"/>
          </a:xfrm>
          <a:prstGeom prst="rect">
            <a:avLst/>
          </a:prstGeom>
        </p:spPr>
      </p:pic>
      <p:sp>
        <p:nvSpPr>
          <p:cNvPr id="5" name="TextBox 4">
            <a:extLst>
              <a:ext uri="{FF2B5EF4-FFF2-40B4-BE49-F238E27FC236}">
                <a16:creationId xmlns:a16="http://schemas.microsoft.com/office/drawing/2014/main" id="{CC905905-86E7-FAF7-2B6F-9E5E9DB03C3D}"/>
              </a:ext>
            </a:extLst>
          </p:cNvPr>
          <p:cNvSpPr txBox="1"/>
          <p:nvPr/>
        </p:nvSpPr>
        <p:spPr>
          <a:xfrm>
            <a:off x="5115242" y="3116052"/>
            <a:ext cx="3400262" cy="461665"/>
          </a:xfrm>
          <a:prstGeom prst="rect">
            <a:avLst/>
          </a:prstGeom>
          <a:noFill/>
        </p:spPr>
        <p:txBody>
          <a:bodyPr wrap="square" rtlCol="0">
            <a:spAutoFit/>
          </a:bodyPr>
          <a:lstStyle/>
          <a:p>
            <a:r>
              <a:rPr lang="en-US" sz="800" dirty="0"/>
              <a:t>ULC, Anatomical Gift Act https://</a:t>
            </a:r>
            <a:r>
              <a:rPr lang="en-US" sz="800" dirty="0" err="1"/>
              <a:t>www.uniformlaws.org</a:t>
            </a:r>
            <a:r>
              <a:rPr lang="en-US" sz="800" dirty="0"/>
              <a:t>/committees/</a:t>
            </a:r>
            <a:r>
              <a:rPr lang="en-US" sz="800" dirty="0" err="1"/>
              <a:t>community-home?CommunityKey</a:t>
            </a:r>
            <a:r>
              <a:rPr lang="en-US" sz="800" dirty="0"/>
              <a:t>=015e18ad-4806-4dff-b011-8e1ebc0d1d0f</a:t>
            </a:r>
          </a:p>
        </p:txBody>
      </p:sp>
      <p:sp>
        <p:nvSpPr>
          <p:cNvPr id="6" name="TextBox 5">
            <a:extLst>
              <a:ext uri="{FF2B5EF4-FFF2-40B4-BE49-F238E27FC236}">
                <a16:creationId xmlns:a16="http://schemas.microsoft.com/office/drawing/2014/main" id="{B0335BE5-AC66-E4B5-D17B-14B0F07E98A2}"/>
              </a:ext>
            </a:extLst>
          </p:cNvPr>
          <p:cNvSpPr txBox="1"/>
          <p:nvPr/>
        </p:nvSpPr>
        <p:spPr>
          <a:xfrm>
            <a:off x="2464123" y="3891263"/>
            <a:ext cx="5091458"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000" i="1" dirty="0"/>
              <a:t>If it </a:t>
            </a:r>
            <a:r>
              <a:rPr lang="en-US" sz="4000" i="1" dirty="0" err="1"/>
              <a:t>ain’t</a:t>
            </a:r>
            <a:r>
              <a:rPr lang="en-US" sz="4000" i="1" dirty="0"/>
              <a:t> (too) broke…</a:t>
            </a:r>
          </a:p>
        </p:txBody>
      </p:sp>
    </p:spTree>
    <p:extLst>
      <p:ext uri="{BB962C8B-B14F-4D97-AF65-F5344CB8AC3E}">
        <p14:creationId xmlns:p14="http://schemas.microsoft.com/office/powerpoint/2010/main" val="332587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457200" y="544539"/>
            <a:ext cx="8229601" cy="313932"/>
          </a:xfrm>
        </p:spPr>
        <p:txBody>
          <a:bodyPr/>
          <a:lstStyle/>
          <a:p>
            <a:r>
              <a:rPr lang="en-US" b="1" dirty="0"/>
              <a:t>OPTN/OPOs going through massive changes</a:t>
            </a:r>
            <a:endParaRPr lang="en-US" dirty="0"/>
          </a:p>
        </p:txBody>
      </p:sp>
      <p:sp>
        <p:nvSpPr>
          <p:cNvPr id="8" name="Content Placeholder 7">
            <a:extLst>
              <a:ext uri="{FF2B5EF4-FFF2-40B4-BE49-F238E27FC236}">
                <a16:creationId xmlns:a16="http://schemas.microsoft.com/office/drawing/2014/main" id="{5D060D3C-424A-0C52-BBDB-B5E2039CE9B3}"/>
              </a:ext>
            </a:extLst>
          </p:cNvPr>
          <p:cNvSpPr>
            <a:spLocks noGrp="1"/>
          </p:cNvSpPr>
          <p:nvPr>
            <p:ph idx="1"/>
          </p:nvPr>
        </p:nvSpPr>
        <p:spPr>
          <a:xfrm>
            <a:off x="457200" y="986020"/>
            <a:ext cx="8503920" cy="798575"/>
          </a:xfrm>
        </p:spPr>
        <p:txBody>
          <a:bodyPr/>
          <a:lstStyle/>
          <a:p>
            <a:r>
              <a:rPr lang="en-US" sz="2400" dirty="0"/>
              <a:t>Years of concerns about lack of oversight, underperformance</a:t>
            </a:r>
          </a:p>
          <a:p>
            <a:pPr marL="0" indent="0">
              <a:buNone/>
            </a:pPr>
            <a:endParaRPr lang="en-US" sz="2400" dirty="0"/>
          </a:p>
          <a:p>
            <a:endParaRPr lang="en-US" sz="2400" dirty="0"/>
          </a:p>
        </p:txBody>
      </p:sp>
      <p:pic>
        <p:nvPicPr>
          <p:cNvPr id="1026" name="Picture 2" descr="President signs new law increasing competition for OPTN contract | UNOS">
            <a:extLst>
              <a:ext uri="{FF2B5EF4-FFF2-40B4-BE49-F238E27FC236}">
                <a16:creationId xmlns:a16="http://schemas.microsoft.com/office/drawing/2014/main" id="{D169CA50-C718-BF1F-0C36-D8918EC56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77518"/>
            <a:ext cx="2886955" cy="1626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8B71D1-6066-2822-6E1A-02DDCFC380C1}"/>
              </a:ext>
            </a:extLst>
          </p:cNvPr>
          <p:cNvSpPr txBox="1"/>
          <p:nvPr/>
        </p:nvSpPr>
        <p:spPr>
          <a:xfrm>
            <a:off x="3685032" y="1507904"/>
            <a:ext cx="2770632" cy="2821285"/>
          </a:xfrm>
          <a:prstGeom prst="rect">
            <a:avLst/>
          </a:prstGeom>
          <a:noFill/>
        </p:spPr>
        <p:txBody>
          <a:bodyPr wrap="square">
            <a:spAutoFit/>
          </a:bodyPr>
          <a:lstStyle/>
          <a:p>
            <a:pPr marL="0" marR="0" lvl="0" indent="0" algn="l" defTabSz="342900" rtl="0" eaLnBrk="1" fontAlgn="auto" latinLnBrk="0" hangingPunct="1">
              <a:lnSpc>
                <a:spcPct val="100000"/>
              </a:lnSpc>
              <a:spcBef>
                <a:spcPts val="800"/>
              </a:spcBef>
              <a:spcAft>
                <a:spcPts val="0"/>
              </a:spcAft>
              <a:buClr>
                <a:srgbClr val="580F8B"/>
              </a:buClr>
              <a:buSzTx/>
              <a:buFont typeface="Arial"/>
              <a:buNone/>
              <a:tabLst/>
              <a:defRPr/>
            </a:pPr>
            <a:r>
              <a:rPr kumimoji="0" lang="en-US" b="0" i="0" u="none" strike="noStrike" kern="1200" cap="none" spc="0" normalizeH="0" baseline="0" noProof="0" dirty="0">
                <a:ln>
                  <a:noFill/>
                </a:ln>
                <a:solidFill>
                  <a:srgbClr val="53565A"/>
                </a:solidFill>
                <a:effectLst/>
                <a:uLnTx/>
                <a:uFillTx/>
                <a:latin typeface="Arial"/>
                <a:ea typeface="+mn-ea"/>
                <a:cs typeface="+mn-cs"/>
              </a:rPr>
              <a:t>Changes include:</a:t>
            </a:r>
          </a:p>
          <a:p>
            <a:pPr marL="171450" marR="0" lvl="0" indent="-171450" algn="l" defTabSz="342900" rtl="0" eaLnBrk="1" fontAlgn="auto" latinLnBrk="0" hangingPunct="1">
              <a:lnSpc>
                <a:spcPct val="100000"/>
              </a:lnSpc>
              <a:spcBef>
                <a:spcPts val="800"/>
              </a:spcBef>
              <a:spcAft>
                <a:spcPts val="0"/>
              </a:spcAft>
              <a:buClr>
                <a:srgbClr val="580F8B"/>
              </a:buClr>
              <a:buSzTx/>
              <a:buFont typeface="Arial"/>
              <a:buChar char="•"/>
              <a:tabLst/>
              <a:defRPr/>
            </a:pPr>
            <a:r>
              <a:rPr kumimoji="0" lang="en-US" b="0" i="0" u="none" strike="noStrike" kern="1200" cap="none" spc="0" normalizeH="0" baseline="0" noProof="0" dirty="0">
                <a:ln>
                  <a:noFill/>
                </a:ln>
                <a:solidFill>
                  <a:srgbClr val="53565A"/>
                </a:solidFill>
                <a:effectLst/>
                <a:uLnTx/>
                <a:uFillTx/>
                <a:latin typeface="Arial"/>
                <a:ea typeface="+mn-ea"/>
                <a:cs typeface="+mn-cs"/>
              </a:rPr>
              <a:t>Breaking up UNOS contract</a:t>
            </a:r>
          </a:p>
          <a:p>
            <a:pPr marL="171450" marR="0" lvl="0" indent="-171450" algn="l" defTabSz="342900" rtl="0" eaLnBrk="1" fontAlgn="auto" latinLnBrk="0" hangingPunct="1">
              <a:lnSpc>
                <a:spcPct val="100000"/>
              </a:lnSpc>
              <a:spcBef>
                <a:spcPts val="800"/>
              </a:spcBef>
              <a:spcAft>
                <a:spcPts val="0"/>
              </a:spcAft>
              <a:buClr>
                <a:srgbClr val="580F8B"/>
              </a:buClr>
              <a:buSzTx/>
              <a:buFont typeface="Arial"/>
              <a:buChar char="•"/>
              <a:tabLst/>
              <a:defRPr/>
            </a:pPr>
            <a:r>
              <a:rPr kumimoji="0" lang="en-US" b="0" i="0" u="none" strike="noStrike" kern="1200" cap="none" spc="0" normalizeH="0" baseline="0" noProof="0" dirty="0">
                <a:ln>
                  <a:noFill/>
                </a:ln>
                <a:solidFill>
                  <a:srgbClr val="53565A"/>
                </a:solidFill>
                <a:effectLst/>
                <a:uLnTx/>
                <a:uFillTx/>
                <a:latin typeface="Arial"/>
                <a:ea typeface="+mn-ea"/>
                <a:cs typeface="+mn-cs"/>
              </a:rPr>
              <a:t>Rebuilding OPTN governing board</a:t>
            </a:r>
          </a:p>
          <a:p>
            <a:pPr marL="171450" indent="-171450" defTabSz="342900">
              <a:spcBef>
                <a:spcPts val="800"/>
              </a:spcBef>
              <a:buClr>
                <a:srgbClr val="580F8B"/>
              </a:buClr>
              <a:buFont typeface="Arial"/>
              <a:buChar char="•"/>
              <a:defRPr/>
            </a:pPr>
            <a:endParaRPr kumimoji="0" lang="en-US" b="0" i="0" u="none" strike="noStrike" kern="1200" cap="none" spc="0" normalizeH="0" baseline="0" noProof="0" dirty="0">
              <a:ln>
                <a:noFill/>
              </a:ln>
              <a:solidFill>
                <a:srgbClr val="53565A"/>
              </a:solidFill>
              <a:effectLst/>
              <a:uLnTx/>
              <a:uFillTx/>
              <a:latin typeface="Arial"/>
              <a:ea typeface="+mn-ea"/>
              <a:cs typeface="+mn-cs"/>
            </a:endParaRPr>
          </a:p>
          <a:p>
            <a:pPr marL="171450" indent="-171450" defTabSz="342900">
              <a:spcBef>
                <a:spcPts val="800"/>
              </a:spcBef>
              <a:buClr>
                <a:srgbClr val="580F8B"/>
              </a:buClr>
              <a:buFont typeface="Arial"/>
              <a:buChar char="•"/>
              <a:defRPr/>
            </a:pPr>
            <a:endParaRPr kumimoji="0" lang="en-US" b="0" i="0" u="none" strike="noStrike" kern="1200" cap="none" spc="0" normalizeH="0" baseline="0" noProof="0" dirty="0">
              <a:ln>
                <a:noFill/>
              </a:ln>
              <a:solidFill>
                <a:srgbClr val="53565A"/>
              </a:solidFill>
              <a:effectLst/>
              <a:uLnTx/>
              <a:uFillTx/>
              <a:latin typeface="Arial"/>
              <a:ea typeface="+mn-ea"/>
              <a:cs typeface="+mn-cs"/>
            </a:endParaRPr>
          </a:p>
          <a:p>
            <a:pPr marR="0" lvl="0" algn="l" defTabSz="342900" rtl="0" eaLnBrk="1" fontAlgn="auto" latinLnBrk="0" hangingPunct="1">
              <a:lnSpc>
                <a:spcPct val="100000"/>
              </a:lnSpc>
              <a:spcBef>
                <a:spcPts val="800"/>
              </a:spcBef>
              <a:spcAft>
                <a:spcPts val="0"/>
              </a:spcAft>
              <a:buClr>
                <a:srgbClr val="580F8B"/>
              </a:buClr>
              <a:buSzTx/>
              <a:tabLst/>
              <a:defRPr/>
            </a:pPr>
            <a:r>
              <a:rPr kumimoji="0" lang="en-US" b="0" i="0" u="none" strike="noStrike" kern="1200" cap="none" spc="0" normalizeH="0" baseline="0" noProof="0" dirty="0">
                <a:ln>
                  <a:noFill/>
                </a:ln>
                <a:solidFill>
                  <a:srgbClr val="53565A"/>
                </a:solidFill>
                <a:effectLst/>
                <a:uLnTx/>
                <a:uFillTx/>
                <a:latin typeface="Arial"/>
                <a:ea typeface="+mn-ea"/>
                <a:cs typeface="+mn-cs"/>
              </a:rPr>
              <a:t> </a:t>
            </a:r>
          </a:p>
        </p:txBody>
      </p:sp>
      <p:sp>
        <p:nvSpPr>
          <p:cNvPr id="5" name="TextBox 4">
            <a:extLst>
              <a:ext uri="{FF2B5EF4-FFF2-40B4-BE49-F238E27FC236}">
                <a16:creationId xmlns:a16="http://schemas.microsoft.com/office/drawing/2014/main" id="{22191BFA-6DB1-1818-F67D-1598B4349A12}"/>
              </a:ext>
            </a:extLst>
          </p:cNvPr>
          <p:cNvSpPr txBox="1"/>
          <p:nvPr/>
        </p:nvSpPr>
        <p:spPr>
          <a:xfrm>
            <a:off x="612405" y="3104261"/>
            <a:ext cx="2379177" cy="246221"/>
          </a:xfrm>
          <a:prstGeom prst="rect">
            <a:avLst/>
          </a:prstGeom>
          <a:noFill/>
        </p:spPr>
        <p:txBody>
          <a:bodyPr wrap="none" rtlCol="0">
            <a:spAutoFit/>
          </a:bodyPr>
          <a:lstStyle/>
          <a:p>
            <a:r>
              <a:rPr lang="en-US" sz="1000" dirty="0"/>
              <a:t>Public Law No: 118-14 (Sept 22, 2023)</a:t>
            </a:r>
          </a:p>
        </p:txBody>
      </p:sp>
      <p:pic>
        <p:nvPicPr>
          <p:cNvPr id="7" name="Picture 6" descr="A close up of a card&#10;&#10;Description automatically generated">
            <a:extLst>
              <a:ext uri="{FF2B5EF4-FFF2-40B4-BE49-F238E27FC236}">
                <a16:creationId xmlns:a16="http://schemas.microsoft.com/office/drawing/2014/main" id="{6CFBAB19-432D-B433-8182-A82B7978A0AD}"/>
              </a:ext>
            </a:extLst>
          </p:cNvPr>
          <p:cNvPicPr>
            <a:picLocks noChangeAspect="1"/>
          </p:cNvPicPr>
          <p:nvPr/>
        </p:nvPicPr>
        <p:blipFill>
          <a:blip r:embed="rId4"/>
          <a:stretch>
            <a:fillRect/>
          </a:stretch>
        </p:blipFill>
        <p:spPr>
          <a:xfrm>
            <a:off x="64008" y="3322284"/>
            <a:ext cx="4572002" cy="1768282"/>
          </a:xfrm>
          <a:prstGeom prst="rect">
            <a:avLst/>
          </a:prstGeom>
        </p:spPr>
      </p:pic>
      <p:sp>
        <p:nvSpPr>
          <p:cNvPr id="12" name="TextBox 11">
            <a:extLst>
              <a:ext uri="{FF2B5EF4-FFF2-40B4-BE49-F238E27FC236}">
                <a16:creationId xmlns:a16="http://schemas.microsoft.com/office/drawing/2014/main" id="{E6DEC145-C895-3E83-C5DB-A2E6BC13420D}"/>
              </a:ext>
            </a:extLst>
          </p:cNvPr>
          <p:cNvSpPr txBox="1"/>
          <p:nvPr/>
        </p:nvSpPr>
        <p:spPr>
          <a:xfrm>
            <a:off x="4572000" y="4067177"/>
            <a:ext cx="5042916" cy="369332"/>
          </a:xfrm>
          <a:prstGeom prst="rect">
            <a:avLst/>
          </a:prstGeom>
          <a:noFill/>
        </p:spPr>
        <p:txBody>
          <a:bodyPr wrap="square">
            <a:spAutoFit/>
          </a:bodyPr>
          <a:lstStyle/>
          <a:p>
            <a:pPr marL="171450" marR="0" lvl="0" indent="-171450" algn="l" defTabSz="342900" rtl="0" eaLnBrk="1" fontAlgn="auto" latinLnBrk="0" hangingPunct="1">
              <a:lnSpc>
                <a:spcPct val="100000"/>
              </a:lnSpc>
              <a:spcBef>
                <a:spcPts val="800"/>
              </a:spcBef>
              <a:spcAft>
                <a:spcPts val="0"/>
              </a:spcAft>
              <a:buClr>
                <a:srgbClr val="580F8B"/>
              </a:buClr>
              <a:buSzTx/>
              <a:buFont typeface="Arial"/>
              <a:buChar char="•"/>
              <a:tabLst/>
              <a:defRPr/>
            </a:pPr>
            <a:r>
              <a:rPr kumimoji="0" lang="en-US" b="0" i="0" u="none" strike="noStrike" kern="1200" cap="none" spc="0" normalizeH="0" baseline="0" noProof="0" dirty="0">
                <a:ln>
                  <a:noFill/>
                </a:ln>
                <a:solidFill>
                  <a:srgbClr val="53565A"/>
                </a:solidFill>
                <a:effectLst/>
                <a:uLnTx/>
                <a:uFillTx/>
                <a:latin typeface="Arial"/>
                <a:ea typeface="+mn-ea"/>
                <a:cs typeface="+mn-cs"/>
              </a:rPr>
              <a:t>New OPO performance metrics </a:t>
            </a:r>
          </a:p>
        </p:txBody>
      </p:sp>
      <p:pic>
        <p:nvPicPr>
          <p:cNvPr id="1028" name="Picture 4" descr="OPTN Board Policy Group">
            <a:extLst>
              <a:ext uri="{FF2B5EF4-FFF2-40B4-BE49-F238E27FC236}">
                <a16:creationId xmlns:a16="http://schemas.microsoft.com/office/drawing/2014/main" id="{FA8366C5-E499-42AC-3927-42A9581544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851"/>
          <a:stretch/>
        </p:blipFill>
        <p:spPr bwMode="auto">
          <a:xfrm>
            <a:off x="6000242" y="1403088"/>
            <a:ext cx="3079750" cy="238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8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68EF-2E1B-3804-3879-D92951EAD4B6}"/>
              </a:ext>
            </a:extLst>
          </p:cNvPr>
          <p:cNvSpPr>
            <a:spLocks noGrp="1"/>
          </p:cNvSpPr>
          <p:nvPr>
            <p:ph type="title"/>
          </p:nvPr>
        </p:nvSpPr>
        <p:spPr>
          <a:xfrm>
            <a:off x="457200" y="321689"/>
            <a:ext cx="8229600" cy="313800"/>
          </a:xfrm>
        </p:spPr>
        <p:txBody>
          <a:bodyPr/>
          <a:lstStyle/>
          <a:p>
            <a:r>
              <a:rPr lang="en-US" i="1" dirty="0"/>
              <a:t>Really </a:t>
            </a:r>
            <a:r>
              <a:rPr lang="en-US" dirty="0"/>
              <a:t>tough time for organ donation </a:t>
            </a:r>
            <a:endParaRPr lang="en-US" i="1" dirty="0"/>
          </a:p>
        </p:txBody>
      </p:sp>
      <p:sp>
        <p:nvSpPr>
          <p:cNvPr id="5" name="Slide Number Placeholder 4">
            <a:extLst>
              <a:ext uri="{FF2B5EF4-FFF2-40B4-BE49-F238E27FC236}">
                <a16:creationId xmlns:a16="http://schemas.microsoft.com/office/drawing/2014/main" id="{FEE40774-1177-5752-F47A-B213B83D036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pic>
        <p:nvPicPr>
          <p:cNvPr id="7" name="Picture 6" descr="A newspaper article with text&#10;&#10;AI-generated content may be incorrect.">
            <a:extLst>
              <a:ext uri="{FF2B5EF4-FFF2-40B4-BE49-F238E27FC236}">
                <a16:creationId xmlns:a16="http://schemas.microsoft.com/office/drawing/2014/main" id="{2CB2FD50-63F2-3DAB-FB37-E03FEB02803B}"/>
              </a:ext>
            </a:extLst>
          </p:cNvPr>
          <p:cNvPicPr>
            <a:picLocks noChangeAspect="1"/>
          </p:cNvPicPr>
          <p:nvPr/>
        </p:nvPicPr>
        <p:blipFill>
          <a:blip r:embed="rId2"/>
          <a:srcRect r="2651"/>
          <a:stretch>
            <a:fillRect/>
          </a:stretch>
        </p:blipFill>
        <p:spPr>
          <a:xfrm>
            <a:off x="4572000" y="2571750"/>
            <a:ext cx="4572000" cy="2024106"/>
          </a:xfrm>
          <a:prstGeom prst="rect">
            <a:avLst/>
          </a:prstGeom>
        </p:spPr>
      </p:pic>
      <p:pic>
        <p:nvPicPr>
          <p:cNvPr id="9" name="Picture 8" descr="A newspaper with black text&#10;&#10;AI-generated content may be incorrect.">
            <a:extLst>
              <a:ext uri="{FF2B5EF4-FFF2-40B4-BE49-F238E27FC236}">
                <a16:creationId xmlns:a16="http://schemas.microsoft.com/office/drawing/2014/main" id="{CDEBDC30-B4AE-3C2E-1519-A0E8DB2B5888}"/>
              </a:ext>
            </a:extLst>
          </p:cNvPr>
          <p:cNvPicPr>
            <a:picLocks noChangeAspect="1"/>
          </p:cNvPicPr>
          <p:nvPr/>
        </p:nvPicPr>
        <p:blipFill>
          <a:blip r:embed="rId3"/>
          <a:stretch>
            <a:fillRect/>
          </a:stretch>
        </p:blipFill>
        <p:spPr>
          <a:xfrm>
            <a:off x="397240" y="811749"/>
            <a:ext cx="4047344" cy="1760001"/>
          </a:xfrm>
          <a:prstGeom prst="rect">
            <a:avLst/>
          </a:prstGeom>
        </p:spPr>
      </p:pic>
      <p:pic>
        <p:nvPicPr>
          <p:cNvPr id="11" name="Picture 10" descr="A black and white sign with white text&#10;&#10;AI-generated content may be incorrect.">
            <a:extLst>
              <a:ext uri="{FF2B5EF4-FFF2-40B4-BE49-F238E27FC236}">
                <a16:creationId xmlns:a16="http://schemas.microsoft.com/office/drawing/2014/main" id="{52D9BD51-00DA-D83A-1D71-9DB5C3DA5BB3}"/>
              </a:ext>
            </a:extLst>
          </p:cNvPr>
          <p:cNvPicPr>
            <a:picLocks noChangeAspect="1"/>
          </p:cNvPicPr>
          <p:nvPr/>
        </p:nvPicPr>
        <p:blipFill>
          <a:blip r:embed="rId4"/>
          <a:stretch>
            <a:fillRect/>
          </a:stretch>
        </p:blipFill>
        <p:spPr>
          <a:xfrm>
            <a:off x="299804" y="3047004"/>
            <a:ext cx="4242216" cy="1000162"/>
          </a:xfrm>
          <a:prstGeom prst="rect">
            <a:avLst/>
          </a:prstGeom>
        </p:spPr>
      </p:pic>
      <p:pic>
        <p:nvPicPr>
          <p:cNvPr id="13" name="Picture 12" descr="A black and white text on a white background&#10;&#10;AI-generated content may be incorrect.">
            <a:extLst>
              <a:ext uri="{FF2B5EF4-FFF2-40B4-BE49-F238E27FC236}">
                <a16:creationId xmlns:a16="http://schemas.microsoft.com/office/drawing/2014/main" id="{CB18A7BF-8FB6-916C-F7CB-088B9954B404}"/>
              </a:ext>
            </a:extLst>
          </p:cNvPr>
          <p:cNvPicPr>
            <a:picLocks noChangeAspect="1"/>
          </p:cNvPicPr>
          <p:nvPr/>
        </p:nvPicPr>
        <p:blipFill>
          <a:blip r:embed="rId5"/>
          <a:stretch>
            <a:fillRect/>
          </a:stretch>
        </p:blipFill>
        <p:spPr>
          <a:xfrm>
            <a:off x="4812466" y="789886"/>
            <a:ext cx="3690703" cy="1584063"/>
          </a:xfrm>
          <a:prstGeom prst="rect">
            <a:avLst/>
          </a:prstGeom>
        </p:spPr>
      </p:pic>
    </p:spTree>
    <p:extLst>
      <p:ext uri="{BB962C8B-B14F-4D97-AF65-F5344CB8AC3E}">
        <p14:creationId xmlns:p14="http://schemas.microsoft.com/office/powerpoint/2010/main" val="364211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E9FF6-4293-06DC-0826-FA94BB65FE7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8000" y="1348832"/>
            <a:ext cx="4064000" cy="3048000"/>
          </a:xfrm>
          <a:prstGeom prst="rect">
            <a:avLst/>
          </a:prstGeom>
        </p:spPr>
      </p:pic>
      <p:pic>
        <p:nvPicPr>
          <p:cNvPr id="10" name="Picture 9">
            <a:extLst>
              <a:ext uri="{FF2B5EF4-FFF2-40B4-BE49-F238E27FC236}">
                <a16:creationId xmlns:a16="http://schemas.microsoft.com/office/drawing/2014/main" id="{5C100CCB-EE4D-EE4A-107D-A383323C784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90555" y="1874565"/>
            <a:ext cx="2994800" cy="1996533"/>
          </a:xfrm>
          <a:prstGeom prst="rect">
            <a:avLst/>
          </a:prstGeom>
        </p:spPr>
      </p:pic>
      <p:sp>
        <p:nvSpPr>
          <p:cNvPr id="13" name="Title 1">
            <a:extLst>
              <a:ext uri="{FF2B5EF4-FFF2-40B4-BE49-F238E27FC236}">
                <a16:creationId xmlns:a16="http://schemas.microsoft.com/office/drawing/2014/main" id="{856A721F-2D83-DAB3-46A1-3F49301BA6A0}"/>
              </a:ext>
            </a:extLst>
          </p:cNvPr>
          <p:cNvSpPr>
            <a:spLocks noGrp="1"/>
          </p:cNvSpPr>
          <p:nvPr>
            <p:ph type="title"/>
          </p:nvPr>
        </p:nvSpPr>
        <p:spPr>
          <a:xfrm>
            <a:off x="635618" y="589702"/>
            <a:ext cx="8229601" cy="313932"/>
          </a:xfrm>
        </p:spPr>
        <p:txBody>
          <a:bodyPr/>
          <a:lstStyle/>
          <a:p>
            <a:r>
              <a:rPr lang="en-US" dirty="0"/>
              <a:t>Amend the UAGA again?</a:t>
            </a:r>
          </a:p>
        </p:txBody>
      </p:sp>
    </p:spTree>
    <p:extLst>
      <p:ext uri="{BB962C8B-B14F-4D97-AF65-F5344CB8AC3E}">
        <p14:creationId xmlns:p14="http://schemas.microsoft.com/office/powerpoint/2010/main" val="1228807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457200" y="544539"/>
            <a:ext cx="8229601" cy="313932"/>
          </a:xfrm>
        </p:spPr>
        <p:txBody>
          <a:bodyPr/>
          <a:lstStyle/>
          <a:p>
            <a:r>
              <a:rPr lang="en-US" b="1" dirty="0"/>
              <a:t>Uniform Law Commission UAGA Study Section</a:t>
            </a:r>
            <a:endParaRPr lang="en-US" dirty="0"/>
          </a:p>
        </p:txBody>
      </p:sp>
      <p:sp>
        <p:nvSpPr>
          <p:cNvPr id="8" name="Content Placeholder 7">
            <a:extLst>
              <a:ext uri="{FF2B5EF4-FFF2-40B4-BE49-F238E27FC236}">
                <a16:creationId xmlns:a16="http://schemas.microsoft.com/office/drawing/2014/main" id="{5D060D3C-424A-0C52-BBDB-B5E2039CE9B3}"/>
              </a:ext>
            </a:extLst>
          </p:cNvPr>
          <p:cNvSpPr>
            <a:spLocks noGrp="1"/>
          </p:cNvSpPr>
          <p:nvPr>
            <p:ph idx="1"/>
          </p:nvPr>
        </p:nvSpPr>
        <p:spPr>
          <a:xfrm>
            <a:off x="329609" y="2037906"/>
            <a:ext cx="8229600" cy="1683487"/>
          </a:xfrm>
        </p:spPr>
        <p:txBody>
          <a:bodyPr/>
          <a:lstStyle/>
          <a:p>
            <a:r>
              <a:rPr lang="en-US" sz="2000" dirty="0"/>
              <a:t>Topics for consideration</a:t>
            </a:r>
          </a:p>
          <a:p>
            <a:pPr lvl="1"/>
            <a:r>
              <a:rPr lang="en-US" sz="1800" b="1" dirty="0"/>
              <a:t>Nontransplant anatomical gifts (including whole bodies)</a:t>
            </a:r>
          </a:p>
          <a:p>
            <a:pPr lvl="1"/>
            <a:r>
              <a:rPr lang="en-US" sz="1800" b="1" dirty="0"/>
              <a:t>Posthumous gamete recovery</a:t>
            </a:r>
          </a:p>
          <a:p>
            <a:pPr lvl="1"/>
            <a:r>
              <a:rPr lang="en-US" sz="1800" b="1" dirty="0"/>
              <a:t>Donation from unrepresented/</a:t>
            </a:r>
            <a:r>
              <a:rPr lang="en-US" sz="1800" b="1" dirty="0" err="1"/>
              <a:t>unbefriended</a:t>
            </a:r>
            <a:endParaRPr lang="en-US" sz="1800" b="1" dirty="0"/>
          </a:p>
          <a:p>
            <a:r>
              <a:rPr lang="en-US" sz="2000" dirty="0"/>
              <a:t>Delivering recommendations to Uniform Law Commissioners June 2026</a:t>
            </a:r>
          </a:p>
          <a:p>
            <a:pPr marL="0" indent="0">
              <a:buNone/>
            </a:pPr>
            <a:endParaRPr lang="en-US" sz="2000" dirty="0"/>
          </a:p>
          <a:p>
            <a:endParaRPr lang="en-US" sz="2000" dirty="0"/>
          </a:p>
          <a:p>
            <a:endParaRPr lang="en-US" sz="2000" dirty="0"/>
          </a:p>
        </p:txBody>
      </p:sp>
      <p:sp>
        <p:nvSpPr>
          <p:cNvPr id="3" name="Content Placeholder 7">
            <a:extLst>
              <a:ext uri="{FF2B5EF4-FFF2-40B4-BE49-F238E27FC236}">
                <a16:creationId xmlns:a16="http://schemas.microsoft.com/office/drawing/2014/main" id="{0C7405BD-5BBC-CC13-4052-65F554A1E1AE}"/>
              </a:ext>
            </a:extLst>
          </p:cNvPr>
          <p:cNvSpPr txBox="1">
            <a:spLocks/>
          </p:cNvSpPr>
          <p:nvPr/>
        </p:nvSpPr>
        <p:spPr>
          <a:xfrm>
            <a:off x="329609" y="1374701"/>
            <a:ext cx="8229600" cy="3009899"/>
          </a:xfrm>
          <a:prstGeom prst="rect">
            <a:avLst/>
          </a:prstGeom>
        </p:spPr>
        <p:txBody>
          <a:bodyPr vert="horz" lIns="0" tIns="0" rIns="0" bIns="0" rtlCol="0">
            <a:noAutofit/>
          </a:bodyPr>
          <a:lstStyle>
            <a:lvl1pPr marL="171450" indent="-171450" algn="l" defTabSz="342900" rtl="0" eaLnBrk="1" latinLnBrk="0" hangingPunct="1">
              <a:lnSpc>
                <a:spcPct val="100000"/>
              </a:lnSpc>
              <a:spcBef>
                <a:spcPts val="800"/>
              </a:spcBef>
              <a:buClr>
                <a:schemeClr val="tx2"/>
              </a:buClr>
              <a:buFont typeface="Arial"/>
              <a:buChar char="•"/>
              <a:defRPr lang="en-US" sz="1600" b="0" kern="1200" dirty="0">
                <a:solidFill>
                  <a:schemeClr val="tx1"/>
                </a:solidFill>
                <a:latin typeface="+mn-lt"/>
                <a:ea typeface="+mn-ea"/>
                <a:cs typeface="+mn-cs"/>
              </a:defRPr>
            </a:lvl1pPr>
            <a:lvl2pPr marL="457200" indent="-171450" algn="l" defTabSz="342900" rtl="0" eaLnBrk="1" latinLnBrk="0" hangingPunct="1">
              <a:lnSpc>
                <a:spcPct val="100000"/>
              </a:lnSpc>
              <a:spcBef>
                <a:spcPts val="800"/>
              </a:spcBef>
              <a:buClr>
                <a:schemeClr val="tx2"/>
              </a:buClr>
              <a:buFont typeface="Arial"/>
              <a:buChar char="–"/>
              <a:defRPr lang="en-US" sz="1400" b="0" kern="1200" dirty="0">
                <a:solidFill>
                  <a:schemeClr val="tx1"/>
                </a:solidFill>
                <a:latin typeface="+mn-lt"/>
                <a:ea typeface="+mn-ea"/>
                <a:cs typeface="+mn-cs"/>
              </a:defRPr>
            </a:lvl2pPr>
            <a:lvl3pPr marL="514350" indent="-171450" algn="l" defTabSz="342900" rtl="0" eaLnBrk="1" latinLnBrk="0" hangingPunct="1">
              <a:lnSpc>
                <a:spcPct val="100000"/>
              </a:lnSpc>
              <a:spcBef>
                <a:spcPts val="800"/>
              </a:spcBef>
              <a:buClr>
                <a:schemeClr val="tx2"/>
              </a:buClr>
              <a:buFont typeface="Arial"/>
              <a:buChar char="•"/>
              <a:defRPr lang="en-US" sz="1200" b="0" kern="1200" dirty="0">
                <a:solidFill>
                  <a:schemeClr val="tx1"/>
                </a:solidFill>
                <a:latin typeface="+mn-lt"/>
                <a:ea typeface="+mn-ea"/>
                <a:cs typeface="+mn-cs"/>
              </a:defRPr>
            </a:lvl3pPr>
            <a:lvl4pPr marL="685800" indent="-171450" algn="l" defTabSz="342900" rtl="0" eaLnBrk="1" latinLnBrk="0" hangingPunct="1">
              <a:lnSpc>
                <a:spcPct val="100000"/>
              </a:lnSpc>
              <a:spcBef>
                <a:spcPts val="800"/>
              </a:spcBef>
              <a:buClr>
                <a:schemeClr val="tx2"/>
              </a:buClr>
              <a:buFont typeface="Arial"/>
              <a:buChar char="–"/>
              <a:defRPr lang="en-US" sz="1200" b="0" kern="1200" dirty="0">
                <a:solidFill>
                  <a:schemeClr val="tx1"/>
                </a:solidFill>
                <a:latin typeface="+mn-lt"/>
                <a:ea typeface="+mn-ea"/>
                <a:cs typeface="+mn-cs"/>
              </a:defRPr>
            </a:lvl4pPr>
            <a:lvl5pPr marL="857250" indent="-171450" algn="l" defTabSz="342900" rtl="0" eaLnBrk="1" latinLnBrk="0" hangingPunct="1">
              <a:lnSpc>
                <a:spcPct val="100000"/>
              </a:lnSpc>
              <a:spcBef>
                <a:spcPts val="800"/>
              </a:spcBef>
              <a:buClr>
                <a:schemeClr val="tx2"/>
              </a:buClr>
              <a:buFont typeface="Arial" panose="020B0604020202020204" pitchFamily="34" charset="0"/>
              <a:buChar char="•"/>
              <a:defRPr lang="en-US" sz="1200" b="0" kern="1200" dirty="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t>Established May 2025</a:t>
            </a:r>
          </a:p>
        </p:txBody>
      </p:sp>
    </p:spTree>
    <p:extLst>
      <p:ext uri="{BB962C8B-B14F-4D97-AF65-F5344CB8AC3E}">
        <p14:creationId xmlns:p14="http://schemas.microsoft.com/office/powerpoint/2010/main" val="362133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457199" y="3934703"/>
            <a:ext cx="8229601" cy="313932"/>
          </a:xfrm>
        </p:spPr>
        <p:txBody>
          <a:bodyPr/>
          <a:lstStyle/>
          <a:p>
            <a:pPr algn="ctr"/>
            <a:r>
              <a:rPr lang="en-US" sz="4800" b="1" dirty="0"/>
              <a:t>Donation of </a:t>
            </a:r>
            <a:r>
              <a:rPr lang="en-US" sz="4800" dirty="0"/>
              <a:t>Nontransplant Anatomical Gifts</a:t>
            </a:r>
            <a:br>
              <a:rPr lang="en-US" sz="4800" dirty="0"/>
            </a:br>
            <a:r>
              <a:rPr lang="en-US" sz="4800" dirty="0"/>
              <a:t> </a:t>
            </a:r>
            <a:br>
              <a:rPr lang="en-US" sz="4800" dirty="0"/>
            </a:br>
            <a:r>
              <a:rPr lang="en-US" sz="3400" dirty="0"/>
              <a:t>(including </a:t>
            </a:r>
            <a:r>
              <a:rPr lang="en-US" sz="3400" b="1" dirty="0"/>
              <a:t>Whole Bodies, Parts, and Tissues for Research and Education)</a:t>
            </a:r>
            <a:endParaRPr lang="en-US" sz="3400" dirty="0"/>
          </a:p>
        </p:txBody>
      </p:sp>
    </p:spTree>
    <p:extLst>
      <p:ext uri="{BB962C8B-B14F-4D97-AF65-F5344CB8AC3E}">
        <p14:creationId xmlns:p14="http://schemas.microsoft.com/office/powerpoint/2010/main" val="2004799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DC46BE9-A57A-698A-1301-4466818A857D}"/>
              </a:ext>
            </a:extLst>
          </p:cNvPr>
          <p:cNvSpPr txBox="1"/>
          <p:nvPr/>
        </p:nvSpPr>
        <p:spPr>
          <a:xfrm>
            <a:off x="367988" y="396674"/>
            <a:ext cx="8396870" cy="954107"/>
          </a:xfrm>
          <a:prstGeom prst="rect">
            <a:avLst/>
          </a:prstGeom>
          <a:noFill/>
        </p:spPr>
        <p:txBody>
          <a:bodyPr wrap="square">
            <a:spAutoFit/>
          </a:bodyPr>
          <a:lstStyle/>
          <a:p>
            <a:pPr algn="ctr"/>
            <a:r>
              <a:rPr kumimoji="0" lang="en-US" sz="2800" b="1" i="0" u="none" strike="noStrike" kern="1200" cap="none" spc="0" normalizeH="0" baseline="0" noProof="0" dirty="0">
                <a:ln>
                  <a:noFill/>
                </a:ln>
                <a:solidFill>
                  <a:srgbClr val="580F8B"/>
                </a:solidFill>
                <a:effectLst/>
                <a:uLnTx/>
                <a:uFillTx/>
                <a:latin typeface="Arial"/>
                <a:ea typeface="+mj-ea"/>
                <a:cs typeface="+mj-cs"/>
              </a:rPr>
              <a:t>Great need for whole bodies, parts, and tissues for research and education</a:t>
            </a:r>
            <a:endParaRPr lang="en-US" sz="2800" dirty="0"/>
          </a:p>
        </p:txBody>
      </p:sp>
      <p:pic>
        <p:nvPicPr>
          <p:cNvPr id="3" name="Picture 2">
            <a:extLst>
              <a:ext uri="{FF2B5EF4-FFF2-40B4-BE49-F238E27FC236}">
                <a16:creationId xmlns:a16="http://schemas.microsoft.com/office/drawing/2014/main" id="{7272C783-7F2D-3F7E-D806-D6D6FD3D42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87639" y="1506914"/>
            <a:ext cx="4375791" cy="3401493"/>
          </a:xfrm>
          <a:prstGeom prst="rect">
            <a:avLst/>
          </a:prstGeom>
        </p:spPr>
      </p:pic>
    </p:spTree>
    <p:extLst>
      <p:ext uri="{BB962C8B-B14F-4D97-AF65-F5344CB8AC3E}">
        <p14:creationId xmlns:p14="http://schemas.microsoft.com/office/powerpoint/2010/main" val="339316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quarter" idx="13"/>
          </p:nvPr>
        </p:nvSpPr>
        <p:spPr>
          <a:xfrm>
            <a:off x="457201" y="963869"/>
            <a:ext cx="8229600" cy="3008376"/>
          </a:xfrm>
        </p:spPr>
        <p:txBody>
          <a:bodyPr/>
          <a:lstStyle/>
          <a:p>
            <a:r>
              <a:rPr lang="en-US" sz="2000" dirty="0"/>
              <a:t>Medical Education/surgical training</a:t>
            </a:r>
          </a:p>
          <a:p>
            <a:r>
              <a:rPr lang="en-US" sz="2000" dirty="0"/>
              <a:t>Clinical/Scientific Research</a:t>
            </a:r>
          </a:p>
          <a:p>
            <a:r>
              <a:rPr lang="en-US" sz="2000" dirty="0"/>
              <a:t>Medical Device Testing</a:t>
            </a:r>
          </a:p>
          <a:p>
            <a:r>
              <a:rPr lang="en-US" sz="2000" dirty="0"/>
              <a:t>Forensic Science/Trauma Research</a:t>
            </a:r>
          </a:p>
          <a:p>
            <a:r>
              <a:rPr lang="en-US" sz="2000" dirty="0"/>
              <a:t>Mechanically maintained deceased body research</a:t>
            </a:r>
          </a:p>
          <a:p>
            <a:r>
              <a:rPr lang="en-US" sz="2000" dirty="0"/>
              <a:t>Cadaver research and education</a:t>
            </a:r>
          </a:p>
          <a:p>
            <a:pPr marL="0" indent="0">
              <a:buNone/>
            </a:pPr>
            <a:endParaRPr lang="en-US" sz="2000" dirty="0"/>
          </a:p>
        </p:txBody>
      </p:sp>
      <p:sp>
        <p:nvSpPr>
          <p:cNvPr id="10" name="Slide Number Placeholder 9"/>
          <p:cNvSpPr>
            <a:spLocks noGrp="1"/>
          </p:cNvSpPr>
          <p:nvPr>
            <p:ph type="sldNum" sz="quarter" idx="4"/>
          </p:nvPr>
        </p:nvSpPr>
        <p:spPr/>
        <p:txBody>
          <a:bodyPr/>
          <a:lstStyle/>
          <a:p>
            <a:fld id="{811F7B40-3EE5-44CD-B63D-443206A23245}" type="slidenum">
              <a:rPr lang="en-US" smtClean="0"/>
              <a:pPr/>
              <a:t>19</a:t>
            </a:fld>
            <a:endParaRPr lang="en-US" dirty="0"/>
          </a:p>
        </p:txBody>
      </p:sp>
      <p:sp>
        <p:nvSpPr>
          <p:cNvPr id="6" name="Footer Placeholder 7"/>
          <p:cNvSpPr txBox="1">
            <a:spLocks/>
          </p:cNvSpPr>
          <p:nvPr/>
        </p:nvSpPr>
        <p:spPr>
          <a:xfrm>
            <a:off x="917132" y="4843025"/>
            <a:ext cx="5479256" cy="123111"/>
          </a:xfrm>
          <a:prstGeom prst="rect">
            <a:avLst/>
          </a:prstGeom>
        </p:spPr>
        <p:txBody>
          <a:bodyPr vert="horz"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mn-lt"/>
                <a:ea typeface="+mn-ea"/>
                <a:cs typeface="+mn-cs"/>
              </a:rPr>
              <a:t>NYU Grossman School of Medicine, Division of Medical Ethics</a:t>
            </a:r>
          </a:p>
        </p:txBody>
      </p:sp>
      <p:pic>
        <p:nvPicPr>
          <p:cNvPr id="7" name="Picture 6" descr="Transmedics-Organ-Heart-Left.png"/>
          <p:cNvPicPr>
            <a:picLocks noChangeAspect="1"/>
          </p:cNvPicPr>
          <p:nvPr/>
        </p:nvPicPr>
        <p:blipFill>
          <a:blip r:embed="rId3"/>
          <a:stretch>
            <a:fillRect/>
          </a:stretch>
        </p:blipFill>
        <p:spPr>
          <a:xfrm>
            <a:off x="7939004" y="777255"/>
            <a:ext cx="1193048" cy="1350621"/>
          </a:xfrm>
          <a:prstGeom prst="rect">
            <a:avLst/>
          </a:prstGeom>
        </p:spPr>
      </p:pic>
      <p:pic>
        <p:nvPicPr>
          <p:cNvPr id="8" name="Picture 7" descr="ECMO-setup-for-cDCD.png">
            <a:extLst>
              <a:ext uri="{FF2B5EF4-FFF2-40B4-BE49-F238E27FC236}">
                <a16:creationId xmlns:a16="http://schemas.microsoft.com/office/drawing/2014/main" id="{A394EE0B-9AFA-074E-B685-AA2732931281}"/>
              </a:ext>
            </a:extLst>
          </p:cNvPr>
          <p:cNvPicPr>
            <a:picLocks noChangeAspect="1"/>
          </p:cNvPicPr>
          <p:nvPr/>
        </p:nvPicPr>
        <p:blipFill>
          <a:blip r:embed="rId4"/>
          <a:stretch>
            <a:fillRect/>
          </a:stretch>
        </p:blipFill>
        <p:spPr>
          <a:xfrm>
            <a:off x="6237835" y="777255"/>
            <a:ext cx="1391159" cy="1064059"/>
          </a:xfrm>
          <a:prstGeom prst="rect">
            <a:avLst/>
          </a:prstGeom>
        </p:spPr>
      </p:pic>
      <p:pic>
        <p:nvPicPr>
          <p:cNvPr id="3" name="Picture 2">
            <a:extLst>
              <a:ext uri="{FF2B5EF4-FFF2-40B4-BE49-F238E27FC236}">
                <a16:creationId xmlns:a16="http://schemas.microsoft.com/office/drawing/2014/main" id="{6413DF71-4D0E-234C-B215-0620FFF281B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10545" y="3201655"/>
            <a:ext cx="1891448" cy="1541180"/>
          </a:xfrm>
          <a:prstGeom prst="rect">
            <a:avLst/>
          </a:prstGeom>
        </p:spPr>
      </p:pic>
      <p:pic>
        <p:nvPicPr>
          <p:cNvPr id="15" name="Picture 14">
            <a:extLst>
              <a:ext uri="{FF2B5EF4-FFF2-40B4-BE49-F238E27FC236}">
                <a16:creationId xmlns:a16="http://schemas.microsoft.com/office/drawing/2014/main" id="{9AE68F43-6534-8145-9C9A-6ACA7E5BE1B9}"/>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27322" t="19919" r="23192" b="24420"/>
          <a:stretch/>
        </p:blipFill>
        <p:spPr>
          <a:xfrm>
            <a:off x="7159639" y="3101407"/>
            <a:ext cx="1282755" cy="1378687"/>
          </a:xfrm>
          <a:prstGeom prst="rect">
            <a:avLst/>
          </a:prstGeom>
        </p:spPr>
      </p:pic>
      <p:pic>
        <p:nvPicPr>
          <p:cNvPr id="21" name="Picture 20">
            <a:extLst>
              <a:ext uri="{FF2B5EF4-FFF2-40B4-BE49-F238E27FC236}">
                <a16:creationId xmlns:a16="http://schemas.microsoft.com/office/drawing/2014/main" id="{67ADD792-F252-7647-A309-E6B7BA5DE73F}"/>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654403" y="3475601"/>
            <a:ext cx="1610891" cy="1217279"/>
          </a:xfrm>
          <a:prstGeom prst="rect">
            <a:avLst/>
          </a:prstGeom>
        </p:spPr>
      </p:pic>
      <p:pic>
        <p:nvPicPr>
          <p:cNvPr id="24" name="Picture 23">
            <a:extLst>
              <a:ext uri="{FF2B5EF4-FFF2-40B4-BE49-F238E27FC236}">
                <a16:creationId xmlns:a16="http://schemas.microsoft.com/office/drawing/2014/main" id="{CA38B840-D0D0-D14E-ACA9-FBF1DE4B785F}"/>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937561" y="1113595"/>
            <a:ext cx="1217280" cy="1217280"/>
          </a:xfrm>
          <a:prstGeom prst="rect">
            <a:avLst/>
          </a:prstGeom>
        </p:spPr>
      </p:pic>
      <p:pic>
        <p:nvPicPr>
          <p:cNvPr id="27" name="Picture 26">
            <a:extLst>
              <a:ext uri="{FF2B5EF4-FFF2-40B4-BE49-F238E27FC236}">
                <a16:creationId xmlns:a16="http://schemas.microsoft.com/office/drawing/2014/main" id="{1F16FE42-30B5-484E-9F3F-A036C98F5CDC}"/>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50357" y="3457861"/>
            <a:ext cx="1610891" cy="1204947"/>
          </a:xfrm>
          <a:prstGeom prst="rect">
            <a:avLst/>
          </a:prstGeom>
        </p:spPr>
      </p:pic>
      <p:sp>
        <p:nvSpPr>
          <p:cNvPr id="5" name="TextBox 4">
            <a:extLst>
              <a:ext uri="{FF2B5EF4-FFF2-40B4-BE49-F238E27FC236}">
                <a16:creationId xmlns:a16="http://schemas.microsoft.com/office/drawing/2014/main" id="{6586B0BE-BB05-0A76-4185-4770510621C4}"/>
              </a:ext>
            </a:extLst>
          </p:cNvPr>
          <p:cNvSpPr txBox="1"/>
          <p:nvPr/>
        </p:nvSpPr>
        <p:spPr>
          <a:xfrm>
            <a:off x="289929" y="307912"/>
            <a:ext cx="8396870" cy="430887"/>
          </a:xfrm>
          <a:prstGeom prst="rect">
            <a:avLst/>
          </a:prstGeom>
          <a:noFill/>
        </p:spPr>
        <p:txBody>
          <a:bodyPr wrap="square">
            <a:spAutoFit/>
          </a:bodyPr>
          <a:lstStyle/>
          <a:p>
            <a:pPr algn="ctr"/>
            <a:r>
              <a:rPr kumimoji="0" lang="en-US" sz="2200" b="1" i="0" u="none" strike="noStrike" kern="1200" cap="none" spc="0" normalizeH="0" baseline="0" noProof="0" dirty="0">
                <a:ln>
                  <a:noFill/>
                </a:ln>
                <a:solidFill>
                  <a:srgbClr val="580F8B"/>
                </a:solidFill>
                <a:effectLst/>
                <a:uLnTx/>
                <a:uFillTx/>
                <a:latin typeface="Arial"/>
                <a:ea typeface="+mj-ea"/>
                <a:cs typeface="+mj-cs"/>
              </a:rPr>
              <a:t>Great need for nontransplant anatomical gifts</a:t>
            </a:r>
            <a:endParaRPr lang="en-US" sz="2200" dirty="0"/>
          </a:p>
        </p:txBody>
      </p:sp>
    </p:spTree>
    <p:extLst>
      <p:ext uri="{BB962C8B-B14F-4D97-AF65-F5344CB8AC3E}">
        <p14:creationId xmlns:p14="http://schemas.microsoft.com/office/powerpoint/2010/main" val="72894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98E56-57A5-8E49-B6C7-E9118AEFDA58}"/>
              </a:ext>
            </a:extLst>
          </p:cNvPr>
          <p:cNvSpPr>
            <a:spLocks noGrp="1"/>
          </p:cNvSpPr>
          <p:nvPr>
            <p:ph type="title"/>
          </p:nvPr>
        </p:nvSpPr>
        <p:spPr>
          <a:xfrm>
            <a:off x="611525" y="337843"/>
            <a:ext cx="5873700" cy="584700"/>
          </a:xfrm>
        </p:spPr>
        <p:txBody>
          <a:bodyPr/>
          <a:lstStyle/>
          <a:p>
            <a:r>
              <a:rPr lang="en-US" sz="2400" dirty="0"/>
              <a:t>Disclosures</a:t>
            </a:r>
          </a:p>
        </p:txBody>
      </p:sp>
      <p:sp>
        <p:nvSpPr>
          <p:cNvPr id="4" name="Google Shape;92;p15">
            <a:extLst>
              <a:ext uri="{FF2B5EF4-FFF2-40B4-BE49-F238E27FC236}">
                <a16:creationId xmlns:a16="http://schemas.microsoft.com/office/drawing/2014/main" id="{79CC9D16-3DC5-5442-9C30-98E6BE01A009}"/>
              </a:ext>
            </a:extLst>
          </p:cNvPr>
          <p:cNvSpPr txBox="1">
            <a:spLocks/>
          </p:cNvSpPr>
          <p:nvPr/>
        </p:nvSpPr>
        <p:spPr>
          <a:xfrm>
            <a:off x="311700" y="897435"/>
            <a:ext cx="8520600" cy="792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800"/>
              </a:spcBef>
              <a:buFont typeface="Arial" panose="020B0604020202020204" pitchFamily="34" charset="0"/>
              <a:buChar char="•"/>
            </a:pPr>
            <a:r>
              <a:rPr lang="en-US" sz="2000" dirty="0"/>
              <a:t>Applebaum grant studying ethics of xenotransplant</a:t>
            </a:r>
          </a:p>
          <a:p>
            <a:pPr marL="342900" indent="-342900">
              <a:spcBef>
                <a:spcPts val="800"/>
              </a:spcBef>
              <a:buFont typeface="Arial" panose="020B0604020202020204" pitchFamily="34" charset="0"/>
              <a:buChar char="•"/>
            </a:pPr>
            <a:r>
              <a:rPr lang="en-US" sz="2000" dirty="0"/>
              <a:t>NFRF (Gov’t Canada) grant, study of organ improvement/ organ bioengineering</a:t>
            </a:r>
          </a:p>
          <a:p>
            <a:pPr marL="342900" indent="-342900">
              <a:buFont typeface="Arial" panose="020B0604020202020204" pitchFamily="34" charset="0"/>
              <a:buChar char="•"/>
            </a:pPr>
            <a:r>
              <a:rPr lang="en-US" sz="2000" dirty="0"/>
              <a:t>Grant support from United Therapeutics to study alternatives to animal research</a:t>
            </a:r>
          </a:p>
          <a:p>
            <a:pPr marL="342900" indent="-342900">
              <a:buFont typeface="Arial" panose="020B0604020202020204" pitchFamily="34" charset="0"/>
              <a:buChar char="•"/>
            </a:pPr>
            <a:r>
              <a:rPr lang="en-US" sz="2000" dirty="0"/>
              <a:t>Ethics advisory board member for Procure OnDemand</a:t>
            </a:r>
          </a:p>
          <a:p>
            <a:pPr marL="342900" indent="-342900">
              <a:buFont typeface="Arial" panose="020B0604020202020204" pitchFamily="34" charset="0"/>
              <a:buChar char="•"/>
            </a:pPr>
            <a:r>
              <a:rPr lang="en-US" sz="2000" dirty="0"/>
              <a:t>Ethics advisory board member for </a:t>
            </a:r>
            <a:r>
              <a:rPr lang="en-US" sz="2000" dirty="0" err="1"/>
              <a:t>Bexorg</a:t>
            </a:r>
            <a:endParaRPr lang="en-US" sz="2000" dirty="0"/>
          </a:p>
          <a:p>
            <a:pPr marL="342900" indent="-342900">
              <a:spcBef>
                <a:spcPts val="800"/>
              </a:spcBef>
              <a:buFont typeface="Arial" panose="020B0604020202020204" pitchFamily="34" charset="0"/>
              <a:buChar char="•"/>
            </a:pPr>
            <a:r>
              <a:rPr lang="en-US" sz="2000" dirty="0"/>
              <a:t>NIH NHLBI grant, study of authorization for uncontrolled lung recovery </a:t>
            </a:r>
          </a:p>
          <a:p>
            <a:pPr marL="342900" indent="-342900">
              <a:spcBef>
                <a:spcPts val="800"/>
              </a:spcBef>
              <a:buFont typeface="Arial" panose="020B0604020202020204" pitchFamily="34" charset="0"/>
              <a:buChar char="•"/>
            </a:pPr>
            <a:r>
              <a:rPr lang="en-US" sz="2000" dirty="0"/>
              <a:t>NIH NHLBI grant, studying donor family and public perceptions of NRP</a:t>
            </a:r>
          </a:p>
          <a:p>
            <a:pPr marL="342900" indent="-342900">
              <a:spcBef>
                <a:spcPts val="800"/>
              </a:spcBef>
              <a:buFont typeface="Arial" panose="020B0604020202020204" pitchFamily="34" charset="0"/>
              <a:buChar char="•"/>
            </a:pPr>
            <a:r>
              <a:rPr lang="en-US" sz="2000" i="1" dirty="0"/>
              <a:t>These are my views and my views alone</a:t>
            </a:r>
          </a:p>
        </p:txBody>
      </p:sp>
    </p:spTree>
    <p:extLst>
      <p:ext uri="{BB962C8B-B14F-4D97-AF65-F5344CB8AC3E}">
        <p14:creationId xmlns:p14="http://schemas.microsoft.com/office/powerpoint/2010/main" val="84511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342900" y="840922"/>
            <a:ext cx="9225644" cy="269421"/>
          </a:xfrm>
        </p:spPr>
        <p:txBody>
          <a:bodyPr/>
          <a:lstStyle/>
          <a:p>
            <a:pPr marL="0" marR="0">
              <a:lnSpc>
                <a:spcPct val="100000"/>
              </a:lnSpc>
              <a:spcBef>
                <a:spcPts val="0"/>
              </a:spcBef>
              <a:spcAft>
                <a:spcPts val="0"/>
              </a:spcAft>
            </a:pPr>
            <a:r>
              <a:rPr lang="en-US" b="1" kern="1600" dirty="0">
                <a:effectLst/>
                <a:ea typeface="Times New Roman" panose="02020603050405020304" pitchFamily="18" charset="0"/>
                <a:cs typeface="Arial" panose="020B0604020202020204" pitchFamily="34" charset="0"/>
              </a:rPr>
              <a:t>SECTION 16 (UAGA).  </a:t>
            </a:r>
            <a:br>
              <a:rPr lang="en-US" b="1" kern="1600" dirty="0">
                <a:effectLst/>
                <a:ea typeface="Times New Roman" panose="02020603050405020304" pitchFamily="18" charset="0"/>
                <a:cs typeface="Arial" panose="020B0604020202020204" pitchFamily="34" charset="0"/>
              </a:rPr>
            </a:br>
            <a:r>
              <a:rPr lang="en-US" b="1" kern="1600" dirty="0">
                <a:effectLst/>
                <a:ea typeface="Times New Roman" panose="02020603050405020304" pitchFamily="18" charset="0"/>
                <a:cs typeface="Arial" panose="020B0604020202020204" pitchFamily="34" charset="0"/>
              </a:rPr>
              <a:t>SALE OR PURCHASE OF PARTS PROHIBITED</a:t>
            </a:r>
            <a:r>
              <a:rPr lang="en-US" b="1" dirty="0">
                <a:effectLst/>
                <a:ea typeface="Times New Roman" panose="02020603050405020304" pitchFamily="18" charset="0"/>
              </a:rPr>
              <a:t>.</a:t>
            </a:r>
            <a:endParaRPr lang="en-US" dirty="0">
              <a:effectLst/>
              <a:ea typeface="Times New Roman" panose="02020603050405020304" pitchFamily="18" charset="0"/>
            </a:endParaRPr>
          </a:p>
        </p:txBody>
      </p:sp>
      <p:sp>
        <p:nvSpPr>
          <p:cNvPr id="4" name="TextBox 3">
            <a:extLst>
              <a:ext uri="{FF2B5EF4-FFF2-40B4-BE49-F238E27FC236}">
                <a16:creationId xmlns:a16="http://schemas.microsoft.com/office/drawing/2014/main" id="{522175D5-2C89-411B-FA55-3DBD03F4E52F}"/>
              </a:ext>
            </a:extLst>
          </p:cNvPr>
          <p:cNvSpPr txBox="1"/>
          <p:nvPr/>
        </p:nvSpPr>
        <p:spPr>
          <a:xfrm>
            <a:off x="155121" y="1110343"/>
            <a:ext cx="8833757" cy="3076291"/>
          </a:xfrm>
          <a:prstGeom prst="rect">
            <a:avLst/>
          </a:prstGeom>
          <a:noFill/>
        </p:spPr>
        <p:txBody>
          <a:bodyPr wrap="square">
            <a:spAutoFit/>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 Except as otherwise provided in subsection (b), a person that for valuable consideration, knowingly purchases or sells a part </a:t>
            </a:r>
            <a:r>
              <a:rPr lang="en-US" sz="2000" b="1" dirty="0">
                <a:effectLst/>
                <a:latin typeface="Times New Roman" panose="02020603050405020304" pitchFamily="18" charset="0"/>
                <a:ea typeface="Times New Roman" panose="02020603050405020304" pitchFamily="18" charset="0"/>
              </a:rPr>
              <a:t>for transplantation or therapy </a:t>
            </a:r>
            <a:r>
              <a:rPr lang="en-US" sz="2000" dirty="0">
                <a:effectLst/>
                <a:latin typeface="Times New Roman" panose="02020603050405020304" pitchFamily="18" charset="0"/>
                <a:ea typeface="Times New Roman" panose="02020603050405020304" pitchFamily="18" charset="0"/>
              </a:rPr>
              <a:t>if removal of a part from an individual is intended to occur after the individual’s death commits a [[felony] and upon conviction is subject to a fine not exceeding [$50,000] or imprisonment not exceeding [five] years, or both][class[ ] felony].</a:t>
            </a:r>
          </a:p>
        </p:txBody>
      </p:sp>
      <p:sp>
        <p:nvSpPr>
          <p:cNvPr id="5" name="TextBox 4">
            <a:extLst>
              <a:ext uri="{FF2B5EF4-FFF2-40B4-BE49-F238E27FC236}">
                <a16:creationId xmlns:a16="http://schemas.microsoft.com/office/drawing/2014/main" id="{63E895C7-2094-269F-A001-D683AC5C097F}"/>
              </a:ext>
            </a:extLst>
          </p:cNvPr>
          <p:cNvSpPr txBox="1"/>
          <p:nvPr/>
        </p:nvSpPr>
        <p:spPr>
          <a:xfrm>
            <a:off x="1347108" y="4227455"/>
            <a:ext cx="7217228" cy="707886"/>
          </a:xfrm>
          <a:prstGeom prst="rect">
            <a:avLst/>
          </a:prstGeom>
          <a:noFill/>
        </p:spPr>
        <p:txBody>
          <a:bodyPr wrap="square" rtlCol="0">
            <a:spAutoFit/>
          </a:bodyPr>
          <a:lstStyle/>
          <a:p>
            <a:r>
              <a:rPr lang="en-US" sz="2000" b="1" i="1" dirty="0"/>
              <a:t>Intent: leave open possibility of tissue, part, and whole body sales for education/research. Let states decide</a:t>
            </a:r>
          </a:p>
        </p:txBody>
      </p:sp>
    </p:spTree>
    <p:extLst>
      <p:ext uri="{BB962C8B-B14F-4D97-AF65-F5344CB8AC3E}">
        <p14:creationId xmlns:p14="http://schemas.microsoft.com/office/powerpoint/2010/main" val="531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633-649B-0934-7814-9E462DA86A99}"/>
              </a:ext>
            </a:extLst>
          </p:cNvPr>
          <p:cNvSpPr>
            <a:spLocks noGrp="1"/>
          </p:cNvSpPr>
          <p:nvPr>
            <p:ph type="title"/>
          </p:nvPr>
        </p:nvSpPr>
        <p:spPr>
          <a:xfrm>
            <a:off x="457199" y="388192"/>
            <a:ext cx="8229601" cy="313932"/>
          </a:xfrm>
        </p:spPr>
        <p:txBody>
          <a:bodyPr/>
          <a:lstStyle/>
          <a:p>
            <a:r>
              <a:rPr lang="en-US" sz="2200" dirty="0"/>
              <a:t>Overview of issues related to nontransplant anatomical gifts</a:t>
            </a:r>
          </a:p>
        </p:txBody>
      </p:sp>
      <p:sp>
        <p:nvSpPr>
          <p:cNvPr id="3" name="Content Placeholder 2">
            <a:extLst>
              <a:ext uri="{FF2B5EF4-FFF2-40B4-BE49-F238E27FC236}">
                <a16:creationId xmlns:a16="http://schemas.microsoft.com/office/drawing/2014/main" id="{E754030D-0CAC-EDD0-E3DA-D0C99D335FB5}"/>
              </a:ext>
            </a:extLst>
          </p:cNvPr>
          <p:cNvSpPr>
            <a:spLocks noGrp="1"/>
          </p:cNvSpPr>
          <p:nvPr>
            <p:ph idx="1"/>
          </p:nvPr>
        </p:nvSpPr>
        <p:spPr>
          <a:xfrm>
            <a:off x="457200" y="1066800"/>
            <a:ext cx="8229600" cy="3009899"/>
          </a:xfrm>
        </p:spPr>
        <p:txBody>
          <a:bodyPr/>
          <a:lstStyle/>
          <a:p>
            <a:r>
              <a:rPr lang="en-US" sz="2000" dirty="0"/>
              <a:t>Multibillion dollar industry</a:t>
            </a:r>
          </a:p>
          <a:p>
            <a:pPr lvl="1"/>
            <a:r>
              <a:rPr lang="en-US" sz="1800" dirty="0"/>
              <a:t>Includes for-profit companies; non-profits; body donation programs through academic institutions </a:t>
            </a:r>
          </a:p>
          <a:p>
            <a:r>
              <a:rPr lang="en-US" sz="2000" dirty="0"/>
              <a:t>Largely self-regulated </a:t>
            </a:r>
          </a:p>
          <a:p>
            <a:r>
              <a:rPr lang="en-US" sz="2000" dirty="0"/>
              <a:t>No established national regulatory body</a:t>
            </a:r>
          </a:p>
          <a:p>
            <a:r>
              <a:rPr lang="en-US" sz="2000" dirty="0"/>
              <a:t>Exemplar Nontransplant Anatomical Donation Organizations:</a:t>
            </a:r>
          </a:p>
          <a:p>
            <a:pPr lvl="1"/>
            <a:r>
              <a:rPr lang="en-US" sz="1800" dirty="0"/>
              <a:t>Accreditation from American Association of Tissue Banks (AATB</a:t>
            </a:r>
          </a:p>
          <a:p>
            <a:pPr lvl="1"/>
            <a:r>
              <a:rPr lang="en-US" sz="1800" dirty="0"/>
              <a:t>Maintain strict standards for: disclosure; transport, storage, cleaning; protecting donor anonymity; disease testing; documentation; final disposition</a:t>
            </a:r>
          </a:p>
        </p:txBody>
      </p:sp>
    </p:spTree>
    <p:extLst>
      <p:ext uri="{BB962C8B-B14F-4D97-AF65-F5344CB8AC3E}">
        <p14:creationId xmlns:p14="http://schemas.microsoft.com/office/powerpoint/2010/main" val="335510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58127-4B8B-A817-9063-D4E095F7D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0E443-D4AD-8245-A385-A47835652737}"/>
              </a:ext>
            </a:extLst>
          </p:cNvPr>
          <p:cNvSpPr>
            <a:spLocks noGrp="1"/>
          </p:cNvSpPr>
          <p:nvPr>
            <p:ph type="title"/>
          </p:nvPr>
        </p:nvSpPr>
        <p:spPr>
          <a:xfrm>
            <a:off x="457199" y="388192"/>
            <a:ext cx="8229601" cy="313932"/>
          </a:xfrm>
        </p:spPr>
        <p:txBody>
          <a:bodyPr/>
          <a:lstStyle/>
          <a:p>
            <a:r>
              <a:rPr lang="en-US" sz="2200" dirty="0"/>
              <a:t>Overview of issues related to nontransplant anatomical gifts</a:t>
            </a:r>
          </a:p>
        </p:txBody>
      </p:sp>
      <p:sp>
        <p:nvSpPr>
          <p:cNvPr id="3" name="Content Placeholder 2">
            <a:extLst>
              <a:ext uri="{FF2B5EF4-FFF2-40B4-BE49-F238E27FC236}">
                <a16:creationId xmlns:a16="http://schemas.microsoft.com/office/drawing/2014/main" id="{8C8B1192-1D8F-A128-1D04-CDE611CAAA44}"/>
              </a:ext>
            </a:extLst>
          </p:cNvPr>
          <p:cNvSpPr>
            <a:spLocks noGrp="1"/>
          </p:cNvSpPr>
          <p:nvPr>
            <p:ph idx="1"/>
          </p:nvPr>
        </p:nvSpPr>
        <p:spPr>
          <a:xfrm>
            <a:off x="457199" y="784440"/>
            <a:ext cx="7971064" cy="395394"/>
          </a:xfrm>
        </p:spPr>
        <p:txBody>
          <a:bodyPr/>
          <a:lstStyle/>
          <a:p>
            <a:pPr marL="0" indent="0">
              <a:buNone/>
            </a:pPr>
            <a:r>
              <a:rPr lang="en-US" sz="2000" dirty="0"/>
              <a:t>A few bad actors cause harm and exacerbate distrust in all donation</a:t>
            </a:r>
          </a:p>
        </p:txBody>
      </p:sp>
      <p:pic>
        <p:nvPicPr>
          <p:cNvPr id="4" name="Picture 3">
            <a:extLst>
              <a:ext uri="{FF2B5EF4-FFF2-40B4-BE49-F238E27FC236}">
                <a16:creationId xmlns:a16="http://schemas.microsoft.com/office/drawing/2014/main" id="{CD4039FF-B547-D6C1-1CBB-56CA08AA0DD1}"/>
              </a:ext>
            </a:extLst>
          </p:cNvPr>
          <p:cNvPicPr>
            <a:picLocks noChangeAspect="1"/>
          </p:cNvPicPr>
          <p:nvPr/>
        </p:nvPicPr>
        <p:blipFill>
          <a:blip r:embed="rId3"/>
          <a:stretch>
            <a:fillRect/>
          </a:stretch>
        </p:blipFill>
        <p:spPr>
          <a:xfrm>
            <a:off x="354788" y="3007895"/>
            <a:ext cx="4945113" cy="1668740"/>
          </a:xfrm>
          <a:prstGeom prst="rect">
            <a:avLst/>
          </a:prstGeom>
        </p:spPr>
      </p:pic>
      <p:sp>
        <p:nvSpPr>
          <p:cNvPr id="7" name="TextBox 6">
            <a:extLst>
              <a:ext uri="{FF2B5EF4-FFF2-40B4-BE49-F238E27FC236}">
                <a16:creationId xmlns:a16="http://schemas.microsoft.com/office/drawing/2014/main" id="{B40293A6-4B39-6E28-455D-2144EB57CE43}"/>
              </a:ext>
            </a:extLst>
          </p:cNvPr>
          <p:cNvSpPr txBox="1"/>
          <p:nvPr/>
        </p:nvSpPr>
        <p:spPr>
          <a:xfrm>
            <a:off x="354788" y="1262150"/>
            <a:ext cx="7400261" cy="523220"/>
          </a:xfrm>
          <a:prstGeom prst="rect">
            <a:avLst/>
          </a:prstGeom>
          <a:noFill/>
        </p:spPr>
        <p:txBody>
          <a:bodyPr wrap="square">
            <a:spAutoFit/>
          </a:bodyPr>
          <a:lstStyle/>
          <a:p>
            <a:r>
              <a:rPr lang="en-US" sz="1400" dirty="0"/>
              <a:t>2004-2017: </a:t>
            </a:r>
            <a:r>
              <a:rPr lang="en-US" sz="1400" b="0" i="0" dirty="0">
                <a:solidFill>
                  <a:srgbClr val="333333"/>
                </a:solidFill>
                <a:effectLst/>
                <a:highlight>
                  <a:srgbClr val="FFFFFF"/>
                </a:highlight>
              </a:rPr>
              <a:t>2,357 body parts obtained by NADOs from at least 1,638 people have been misused, abused or desecrated across America </a:t>
            </a:r>
            <a:endParaRPr lang="en-US" sz="1400" dirty="0"/>
          </a:p>
        </p:txBody>
      </p:sp>
      <p:pic>
        <p:nvPicPr>
          <p:cNvPr id="8" name="Picture 7">
            <a:extLst>
              <a:ext uri="{FF2B5EF4-FFF2-40B4-BE49-F238E27FC236}">
                <a16:creationId xmlns:a16="http://schemas.microsoft.com/office/drawing/2014/main" id="{705BF77B-950A-FFD7-E9D7-395CEA376C9F}"/>
              </a:ext>
            </a:extLst>
          </p:cNvPr>
          <p:cNvPicPr>
            <a:picLocks noChangeAspect="1"/>
          </p:cNvPicPr>
          <p:nvPr/>
        </p:nvPicPr>
        <p:blipFill>
          <a:blip r:embed="rId4"/>
          <a:stretch>
            <a:fillRect/>
          </a:stretch>
        </p:blipFill>
        <p:spPr>
          <a:xfrm>
            <a:off x="5642810" y="1906962"/>
            <a:ext cx="2683043" cy="3069939"/>
          </a:xfrm>
          <a:prstGeom prst="rect">
            <a:avLst/>
          </a:prstGeom>
        </p:spPr>
      </p:pic>
      <p:sp>
        <p:nvSpPr>
          <p:cNvPr id="9" name="TextBox 8">
            <a:extLst>
              <a:ext uri="{FF2B5EF4-FFF2-40B4-BE49-F238E27FC236}">
                <a16:creationId xmlns:a16="http://schemas.microsoft.com/office/drawing/2014/main" id="{C0E45023-A54A-6C4A-6EDE-6B5DB520D923}"/>
              </a:ext>
            </a:extLst>
          </p:cNvPr>
          <p:cNvSpPr txBox="1"/>
          <p:nvPr/>
        </p:nvSpPr>
        <p:spPr>
          <a:xfrm>
            <a:off x="354788" y="1906962"/>
            <a:ext cx="5288022" cy="954107"/>
          </a:xfrm>
          <a:prstGeom prst="rect">
            <a:avLst/>
          </a:prstGeom>
          <a:noFill/>
        </p:spPr>
        <p:txBody>
          <a:bodyPr wrap="square">
            <a:spAutoFit/>
          </a:bodyPr>
          <a:lstStyle/>
          <a:p>
            <a:r>
              <a:rPr lang="en-US" sz="1400" dirty="0"/>
              <a:t>2018-2022: </a:t>
            </a:r>
            <a:r>
              <a:rPr lang="en-US" sz="1400" b="0" i="0" dirty="0">
                <a:solidFill>
                  <a:srgbClr val="333333"/>
                </a:solidFill>
                <a:effectLst/>
                <a:highlight>
                  <a:srgbClr val="FFFFFF"/>
                </a:highlight>
              </a:rPr>
              <a:t>Harvard morgue manager </a:t>
            </a:r>
            <a:r>
              <a:rPr lang="en-US" sz="1400" dirty="0">
                <a:highlight>
                  <a:srgbClr val="FFFFFF"/>
                </a:highlight>
              </a:rPr>
              <a:t>stole parts from cadavers that had been donated to the medical school and dissected — including heads, brains, skin and bones — before their scheduled cremations.</a:t>
            </a:r>
            <a:endParaRPr lang="en-US" sz="1400" dirty="0"/>
          </a:p>
        </p:txBody>
      </p:sp>
    </p:spTree>
    <p:extLst>
      <p:ext uri="{BB962C8B-B14F-4D97-AF65-F5344CB8AC3E}">
        <p14:creationId xmlns:p14="http://schemas.microsoft.com/office/powerpoint/2010/main" val="125527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2633-649B-0934-7814-9E462DA86A99}"/>
              </a:ext>
            </a:extLst>
          </p:cNvPr>
          <p:cNvSpPr>
            <a:spLocks noGrp="1"/>
          </p:cNvSpPr>
          <p:nvPr>
            <p:ph type="title"/>
          </p:nvPr>
        </p:nvSpPr>
        <p:spPr>
          <a:xfrm>
            <a:off x="457199" y="660337"/>
            <a:ext cx="8229601" cy="313932"/>
          </a:xfrm>
        </p:spPr>
        <p:txBody>
          <a:bodyPr/>
          <a:lstStyle/>
          <a:p>
            <a:r>
              <a:rPr lang="en-US" dirty="0"/>
              <a:t>Overview of issues related to bodies, parts, tissues for research and education</a:t>
            </a:r>
          </a:p>
        </p:txBody>
      </p:sp>
      <p:sp>
        <p:nvSpPr>
          <p:cNvPr id="3" name="Content Placeholder 2">
            <a:extLst>
              <a:ext uri="{FF2B5EF4-FFF2-40B4-BE49-F238E27FC236}">
                <a16:creationId xmlns:a16="http://schemas.microsoft.com/office/drawing/2014/main" id="{E754030D-0CAC-EDD0-E3DA-D0C99D335FB5}"/>
              </a:ext>
            </a:extLst>
          </p:cNvPr>
          <p:cNvSpPr>
            <a:spLocks noGrp="1"/>
          </p:cNvSpPr>
          <p:nvPr>
            <p:ph idx="1"/>
          </p:nvPr>
        </p:nvSpPr>
        <p:spPr>
          <a:xfrm>
            <a:off x="287078" y="1171794"/>
            <a:ext cx="8856922" cy="3009899"/>
          </a:xfrm>
        </p:spPr>
        <p:txBody>
          <a:bodyPr/>
          <a:lstStyle/>
          <a:p>
            <a:r>
              <a:rPr lang="en-US" sz="2400" dirty="0"/>
              <a:t>Few states have requirements regarding: </a:t>
            </a:r>
          </a:p>
          <a:p>
            <a:pPr lvl="1"/>
            <a:r>
              <a:rPr lang="en-US" sz="2000" dirty="0"/>
              <a:t>who is eligible to receive and use nontransplant gifts</a:t>
            </a:r>
          </a:p>
          <a:p>
            <a:pPr lvl="1"/>
            <a:r>
              <a:rPr lang="en-US" sz="2000" dirty="0"/>
              <a:t>Transport, storage, and maintenance of nontransplant gifts </a:t>
            </a:r>
          </a:p>
          <a:p>
            <a:pPr lvl="1"/>
            <a:r>
              <a:rPr lang="en-US" sz="2000" dirty="0"/>
              <a:t>Informed consent requiring specification of body uses </a:t>
            </a:r>
          </a:p>
          <a:p>
            <a:endParaRPr lang="en-US" sz="1800" dirty="0"/>
          </a:p>
        </p:txBody>
      </p:sp>
      <p:pic>
        <p:nvPicPr>
          <p:cNvPr id="5" name="Graphic 4" descr="Dump truck with solid fill">
            <a:extLst>
              <a:ext uri="{FF2B5EF4-FFF2-40B4-BE49-F238E27FC236}">
                <a16:creationId xmlns:a16="http://schemas.microsoft.com/office/drawing/2014/main" id="{9574CBE0-8260-A39B-74B8-CEABEC18783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63596" y="2846555"/>
            <a:ext cx="2250302" cy="2250302"/>
          </a:xfrm>
          <a:prstGeom prst="rect">
            <a:avLst/>
          </a:prstGeom>
        </p:spPr>
      </p:pic>
      <p:pic>
        <p:nvPicPr>
          <p:cNvPr id="7" name="Picture 6" descr="Consent forms that a patient can understand...and sign digitally ...">
            <a:extLst>
              <a:ext uri="{FF2B5EF4-FFF2-40B4-BE49-F238E27FC236}">
                <a16:creationId xmlns:a16="http://schemas.microsoft.com/office/drawing/2014/main" id="{15213ACE-B6FB-8CF1-F083-D19CCCDA97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530104" y="2942662"/>
            <a:ext cx="1570646" cy="2058087"/>
          </a:xfrm>
          <a:prstGeom prst="rect">
            <a:avLst/>
          </a:prstGeom>
        </p:spPr>
      </p:pic>
    </p:spTree>
    <p:extLst>
      <p:ext uri="{BB962C8B-B14F-4D97-AF65-F5344CB8AC3E}">
        <p14:creationId xmlns:p14="http://schemas.microsoft.com/office/powerpoint/2010/main" val="292819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A6C1-66A3-DAFB-E633-D43B331F3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F6D9E-40E6-953A-F0E1-6272C5B2B1F1}"/>
              </a:ext>
            </a:extLst>
          </p:cNvPr>
          <p:cNvSpPr>
            <a:spLocks noGrp="1"/>
          </p:cNvSpPr>
          <p:nvPr>
            <p:ph type="title"/>
          </p:nvPr>
        </p:nvSpPr>
        <p:spPr>
          <a:xfrm>
            <a:off x="457199" y="660337"/>
            <a:ext cx="8229601" cy="313932"/>
          </a:xfrm>
        </p:spPr>
        <p:txBody>
          <a:bodyPr/>
          <a:lstStyle/>
          <a:p>
            <a:r>
              <a:rPr lang="en-US" dirty="0"/>
              <a:t>Overview of issues related to bodies, parts, tissues for research and education</a:t>
            </a:r>
          </a:p>
        </p:txBody>
      </p:sp>
      <p:sp>
        <p:nvSpPr>
          <p:cNvPr id="3" name="Content Placeholder 2">
            <a:extLst>
              <a:ext uri="{FF2B5EF4-FFF2-40B4-BE49-F238E27FC236}">
                <a16:creationId xmlns:a16="http://schemas.microsoft.com/office/drawing/2014/main" id="{C9878662-F829-85C1-D815-590ACEB8B0E3}"/>
              </a:ext>
            </a:extLst>
          </p:cNvPr>
          <p:cNvSpPr>
            <a:spLocks noGrp="1"/>
          </p:cNvSpPr>
          <p:nvPr>
            <p:ph idx="1"/>
          </p:nvPr>
        </p:nvSpPr>
        <p:spPr>
          <a:xfrm>
            <a:off x="287078" y="1205023"/>
            <a:ext cx="8856922" cy="3009899"/>
          </a:xfrm>
        </p:spPr>
        <p:txBody>
          <a:bodyPr/>
          <a:lstStyle/>
          <a:p>
            <a:r>
              <a:rPr lang="en-US" sz="1800" dirty="0"/>
              <a:t>Conflicts of interest operating funeral homes + Nontransplant Anatomical Donation Orgs NADOs</a:t>
            </a:r>
          </a:p>
          <a:p>
            <a:endParaRPr lang="en-US" sz="1800" dirty="0"/>
          </a:p>
        </p:txBody>
      </p:sp>
      <p:pic>
        <p:nvPicPr>
          <p:cNvPr id="5" name="Picture 4" descr="Funeral Images | Free Photos, PNG Stickers, Wallpapers &amp; Backgrounds ...">
            <a:extLst>
              <a:ext uri="{FF2B5EF4-FFF2-40B4-BE49-F238E27FC236}">
                <a16:creationId xmlns:a16="http://schemas.microsoft.com/office/drawing/2014/main" id="{8FA3DB9C-FAC3-705F-AB27-F761AEC895E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14399" y="2174102"/>
            <a:ext cx="3657600" cy="2438400"/>
          </a:xfrm>
          <a:prstGeom prst="rect">
            <a:avLst/>
          </a:prstGeom>
        </p:spPr>
      </p:pic>
    </p:spTree>
    <p:extLst>
      <p:ext uri="{BB962C8B-B14F-4D97-AF65-F5344CB8AC3E}">
        <p14:creationId xmlns:p14="http://schemas.microsoft.com/office/powerpoint/2010/main" val="359901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A0351-7696-A7A2-144E-2DBDE302E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071B26-AE97-35EE-8D07-C2E1F8C06E12}"/>
              </a:ext>
            </a:extLst>
          </p:cNvPr>
          <p:cNvSpPr>
            <a:spLocks noGrp="1"/>
          </p:cNvSpPr>
          <p:nvPr>
            <p:ph type="title"/>
          </p:nvPr>
        </p:nvSpPr>
        <p:spPr>
          <a:xfrm>
            <a:off x="457199" y="660337"/>
            <a:ext cx="8229601" cy="313932"/>
          </a:xfrm>
        </p:spPr>
        <p:txBody>
          <a:bodyPr/>
          <a:lstStyle/>
          <a:p>
            <a:r>
              <a:rPr lang="en-US" dirty="0"/>
              <a:t>Overview of issues related to bodies, parts, tissues for research and education</a:t>
            </a:r>
          </a:p>
        </p:txBody>
      </p:sp>
      <p:sp>
        <p:nvSpPr>
          <p:cNvPr id="3" name="Content Placeholder 2">
            <a:extLst>
              <a:ext uri="{FF2B5EF4-FFF2-40B4-BE49-F238E27FC236}">
                <a16:creationId xmlns:a16="http://schemas.microsoft.com/office/drawing/2014/main" id="{CAE56D66-0452-63E1-3B4F-6569BD133422}"/>
              </a:ext>
            </a:extLst>
          </p:cNvPr>
          <p:cNvSpPr>
            <a:spLocks noGrp="1"/>
          </p:cNvSpPr>
          <p:nvPr>
            <p:ph idx="1"/>
          </p:nvPr>
        </p:nvSpPr>
        <p:spPr>
          <a:xfrm>
            <a:off x="287078" y="1205023"/>
            <a:ext cx="8856922" cy="3009899"/>
          </a:xfrm>
        </p:spPr>
        <p:txBody>
          <a:bodyPr/>
          <a:lstStyle/>
          <a:p>
            <a:r>
              <a:rPr lang="en-US" sz="1800" dirty="0"/>
              <a:t>No national registry for allocation</a:t>
            </a:r>
          </a:p>
          <a:p>
            <a:endParaRPr lang="en-US" sz="1800" dirty="0"/>
          </a:p>
        </p:txBody>
      </p:sp>
      <p:pic>
        <p:nvPicPr>
          <p:cNvPr id="5" name="Picture 4" descr="Gli studenti infermieri all'UNIFG: fateci riprendere il tirocinio">
            <a:extLst>
              <a:ext uri="{FF2B5EF4-FFF2-40B4-BE49-F238E27FC236}">
                <a16:creationId xmlns:a16="http://schemas.microsoft.com/office/drawing/2014/main" id="{AE08447F-60D0-6848-CF30-C9C70C19791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49500" y="1808414"/>
            <a:ext cx="4445000" cy="2946400"/>
          </a:xfrm>
          <a:prstGeom prst="rect">
            <a:avLst/>
          </a:prstGeom>
        </p:spPr>
      </p:pic>
    </p:spTree>
    <p:extLst>
      <p:ext uri="{BB962C8B-B14F-4D97-AF65-F5344CB8AC3E}">
        <p14:creationId xmlns:p14="http://schemas.microsoft.com/office/powerpoint/2010/main" val="3029103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49641-5B96-1932-6481-AFDE4EF2B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49572-7E2A-EBB2-BEC5-4DC1C6E9A147}"/>
              </a:ext>
            </a:extLst>
          </p:cNvPr>
          <p:cNvSpPr>
            <a:spLocks noGrp="1"/>
          </p:cNvSpPr>
          <p:nvPr>
            <p:ph type="title"/>
          </p:nvPr>
        </p:nvSpPr>
        <p:spPr>
          <a:xfrm>
            <a:off x="457199" y="660337"/>
            <a:ext cx="8229601" cy="313932"/>
          </a:xfrm>
        </p:spPr>
        <p:txBody>
          <a:bodyPr/>
          <a:lstStyle/>
          <a:p>
            <a:r>
              <a:rPr lang="en-US" dirty="0"/>
              <a:t>Overview of issues related to bodies, parts, tissues for research and education</a:t>
            </a:r>
          </a:p>
        </p:txBody>
      </p:sp>
      <p:sp>
        <p:nvSpPr>
          <p:cNvPr id="3" name="Content Placeholder 2">
            <a:extLst>
              <a:ext uri="{FF2B5EF4-FFF2-40B4-BE49-F238E27FC236}">
                <a16:creationId xmlns:a16="http://schemas.microsoft.com/office/drawing/2014/main" id="{6D6CE024-80EB-D386-EC34-4974662DD499}"/>
              </a:ext>
            </a:extLst>
          </p:cNvPr>
          <p:cNvSpPr>
            <a:spLocks noGrp="1"/>
          </p:cNvSpPr>
          <p:nvPr>
            <p:ph idx="1"/>
          </p:nvPr>
        </p:nvSpPr>
        <p:spPr>
          <a:xfrm>
            <a:off x="287078" y="1205023"/>
            <a:ext cx="8856922" cy="3009899"/>
          </a:xfrm>
        </p:spPr>
        <p:txBody>
          <a:bodyPr/>
          <a:lstStyle/>
          <a:p>
            <a:r>
              <a:rPr lang="en-US" sz="1800" dirty="0"/>
              <a:t>Legal in most states to use unclaimed bodies for research</a:t>
            </a:r>
          </a:p>
          <a:p>
            <a:endParaRPr lang="en-US" sz="1800" dirty="0"/>
          </a:p>
        </p:txBody>
      </p:sp>
      <p:pic>
        <p:nvPicPr>
          <p:cNvPr id="6" name="Picture 5" descr="PSYCHOSCAPES: The Asylum">
            <a:extLst>
              <a:ext uri="{FF2B5EF4-FFF2-40B4-BE49-F238E27FC236}">
                <a16:creationId xmlns:a16="http://schemas.microsoft.com/office/drawing/2014/main" id="{65B78FBA-9278-CBBF-3D69-746A466C4F6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74970" y="1732547"/>
            <a:ext cx="1994058" cy="3009899"/>
          </a:xfrm>
          <a:prstGeom prst="rect">
            <a:avLst/>
          </a:prstGeom>
        </p:spPr>
      </p:pic>
    </p:spTree>
    <p:extLst>
      <p:ext uri="{BB962C8B-B14F-4D97-AF65-F5344CB8AC3E}">
        <p14:creationId xmlns:p14="http://schemas.microsoft.com/office/powerpoint/2010/main" val="497141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89591-6797-CB48-C44A-5AF6D7DC00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E1B84F-0B3A-5B4A-EC8D-A49CAC227986}"/>
              </a:ext>
            </a:extLst>
          </p:cNvPr>
          <p:cNvSpPr>
            <a:spLocks noGrp="1"/>
          </p:cNvSpPr>
          <p:nvPr>
            <p:ph type="title"/>
          </p:nvPr>
        </p:nvSpPr>
        <p:spPr>
          <a:xfrm>
            <a:off x="457199" y="660337"/>
            <a:ext cx="8229601" cy="313932"/>
          </a:xfrm>
        </p:spPr>
        <p:txBody>
          <a:bodyPr/>
          <a:lstStyle/>
          <a:p>
            <a:r>
              <a:rPr lang="en-US" dirty="0"/>
              <a:t>Overview of issues related to bodies, parts, tissues for research and education</a:t>
            </a:r>
          </a:p>
        </p:txBody>
      </p:sp>
      <p:sp>
        <p:nvSpPr>
          <p:cNvPr id="3" name="Content Placeholder 2">
            <a:extLst>
              <a:ext uri="{FF2B5EF4-FFF2-40B4-BE49-F238E27FC236}">
                <a16:creationId xmlns:a16="http://schemas.microsoft.com/office/drawing/2014/main" id="{D9E9620A-2920-D002-91C7-B2C05FB7A420}"/>
              </a:ext>
            </a:extLst>
          </p:cNvPr>
          <p:cNvSpPr>
            <a:spLocks noGrp="1"/>
          </p:cNvSpPr>
          <p:nvPr>
            <p:ph idx="1"/>
          </p:nvPr>
        </p:nvSpPr>
        <p:spPr>
          <a:xfrm>
            <a:off x="287078" y="1289244"/>
            <a:ext cx="8856922" cy="3009899"/>
          </a:xfrm>
        </p:spPr>
        <p:txBody>
          <a:bodyPr/>
          <a:lstStyle/>
          <a:p>
            <a:r>
              <a:rPr lang="en-US" sz="1800" dirty="0"/>
              <a:t>Recs for ethical practice proposed by Am Assoc Clinical Anatomists, Am Assoc for Anatomy, and others </a:t>
            </a:r>
          </a:p>
          <a:p>
            <a:r>
              <a:rPr lang="en-US" sz="1800" dirty="0"/>
              <a:t>American Association of Tissue Banks (Now Association for Advancing Tissue and Biologics) used to credential NADOs, not offering new credentials</a:t>
            </a:r>
          </a:p>
          <a:p>
            <a:r>
              <a:rPr lang="en-US" sz="1800" dirty="0"/>
              <a:t>Some NADOs have internal oversight committees, some have ethics review process </a:t>
            </a:r>
          </a:p>
          <a:p>
            <a:endParaRPr lang="en-US" sz="1800" dirty="0"/>
          </a:p>
        </p:txBody>
      </p:sp>
      <p:pic>
        <p:nvPicPr>
          <p:cNvPr id="4" name="Picture 3" descr="Accreditation and Standards - Legacy of Hope">
            <a:extLst>
              <a:ext uri="{FF2B5EF4-FFF2-40B4-BE49-F238E27FC236}">
                <a16:creationId xmlns:a16="http://schemas.microsoft.com/office/drawing/2014/main" id="{9CD70E6E-F0CD-EE64-156C-DED6060CD2E5}"/>
              </a:ext>
            </a:extLst>
          </p:cNvPr>
          <p:cNvPicPr>
            <a:picLocks noChangeAspect="1"/>
          </p:cNvPicPr>
          <p:nvPr/>
        </p:nvPicPr>
        <p:blipFill>
          <a:blip r:embed="rId3"/>
          <a:stretch>
            <a:fillRect/>
          </a:stretch>
        </p:blipFill>
        <p:spPr>
          <a:xfrm>
            <a:off x="3501190" y="3211408"/>
            <a:ext cx="2403308" cy="1698338"/>
          </a:xfrm>
          <a:prstGeom prst="rect">
            <a:avLst/>
          </a:prstGeom>
        </p:spPr>
      </p:pic>
    </p:spTree>
    <p:extLst>
      <p:ext uri="{BB962C8B-B14F-4D97-AF65-F5344CB8AC3E}">
        <p14:creationId xmlns:p14="http://schemas.microsoft.com/office/powerpoint/2010/main" val="1930822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8A056-4EBA-529E-F424-E820BACFDEA1}"/>
              </a:ext>
            </a:extLst>
          </p:cNvPr>
          <p:cNvSpPr>
            <a:spLocks noGrp="1"/>
          </p:cNvSpPr>
          <p:nvPr>
            <p:ph type="title"/>
          </p:nvPr>
        </p:nvSpPr>
        <p:spPr>
          <a:xfrm>
            <a:off x="361506" y="577153"/>
            <a:ext cx="8229601" cy="313932"/>
          </a:xfrm>
        </p:spPr>
        <p:txBody>
          <a:bodyPr/>
          <a:lstStyle/>
          <a:p>
            <a:r>
              <a:rPr lang="en-US" dirty="0"/>
              <a:t>Examples of Relevant State Laws and Federal Proposals</a:t>
            </a:r>
          </a:p>
        </p:txBody>
      </p:sp>
      <p:sp>
        <p:nvSpPr>
          <p:cNvPr id="3" name="Content Placeholder 2">
            <a:extLst>
              <a:ext uri="{FF2B5EF4-FFF2-40B4-BE49-F238E27FC236}">
                <a16:creationId xmlns:a16="http://schemas.microsoft.com/office/drawing/2014/main" id="{BFE4C135-C3F8-5EDB-D9F4-B2C61E1294A0}"/>
              </a:ext>
            </a:extLst>
          </p:cNvPr>
          <p:cNvSpPr>
            <a:spLocks noGrp="1"/>
          </p:cNvSpPr>
          <p:nvPr>
            <p:ph idx="1"/>
          </p:nvPr>
        </p:nvSpPr>
        <p:spPr>
          <a:xfrm>
            <a:off x="248651" y="1066800"/>
            <a:ext cx="8895349" cy="3009899"/>
          </a:xfrm>
        </p:spPr>
        <p:txBody>
          <a:bodyPr/>
          <a:lstStyle/>
          <a:p>
            <a:pPr>
              <a:lnSpc>
                <a:spcPct val="150000"/>
              </a:lnSpc>
            </a:pPr>
            <a:r>
              <a:rPr lang="en-US" b="0" i="0" dirty="0">
                <a:solidFill>
                  <a:srgbClr val="2D2D2D"/>
                </a:solidFill>
                <a:effectLst/>
                <a:highlight>
                  <a:srgbClr val="FFFFFF"/>
                </a:highlight>
                <a:latin typeface="+mj-lt"/>
              </a:rPr>
              <a:t>10 CRR-NY 52-11.3 Requires documented informed </a:t>
            </a:r>
            <a:r>
              <a:rPr lang="en-US" dirty="0">
                <a:solidFill>
                  <a:srgbClr val="2D2D2D"/>
                </a:solidFill>
                <a:highlight>
                  <a:srgbClr val="FFFFFF"/>
                </a:highlight>
                <a:latin typeface="+mj-lt"/>
              </a:rPr>
              <a:t>c</a:t>
            </a:r>
            <a:r>
              <a:rPr lang="en-US" b="0" i="0" dirty="0">
                <a:solidFill>
                  <a:srgbClr val="2D2D2D"/>
                </a:solidFill>
                <a:effectLst/>
                <a:highlight>
                  <a:srgbClr val="FFFFFF"/>
                </a:highlight>
                <a:latin typeface="+mj-lt"/>
              </a:rPr>
              <a:t>onsent, including specific uses</a:t>
            </a:r>
          </a:p>
          <a:p>
            <a:pPr>
              <a:lnSpc>
                <a:spcPct val="150000"/>
              </a:lnSpc>
            </a:pPr>
            <a:r>
              <a:rPr lang="en-US" dirty="0">
                <a:solidFill>
                  <a:srgbClr val="2D2D2D"/>
                </a:solidFill>
                <a:highlight>
                  <a:srgbClr val="FFFFFF"/>
                </a:highlight>
                <a:latin typeface="+mj-lt"/>
              </a:rPr>
              <a:t>Ariz Rev Stat 36-850/851:  Requires licensing by DHS; defines appropriate recipients; consent forms; donor tracking; documentation; </a:t>
            </a:r>
            <a:r>
              <a:rPr lang="en-US" dirty="0" err="1">
                <a:solidFill>
                  <a:srgbClr val="2D2D2D"/>
                </a:solidFill>
                <a:highlight>
                  <a:srgbClr val="FFFFFF"/>
                </a:highlight>
                <a:latin typeface="+mj-lt"/>
              </a:rPr>
              <a:t>etc</a:t>
            </a:r>
            <a:endParaRPr lang="en-US" dirty="0">
              <a:solidFill>
                <a:srgbClr val="2D2D2D"/>
              </a:solidFill>
              <a:highlight>
                <a:srgbClr val="FFFFFF"/>
              </a:highlight>
              <a:latin typeface="+mj-lt"/>
            </a:endParaRPr>
          </a:p>
          <a:p>
            <a:pPr>
              <a:lnSpc>
                <a:spcPct val="150000"/>
              </a:lnSpc>
            </a:pPr>
            <a:r>
              <a:rPr lang="en-US" dirty="0">
                <a:solidFill>
                  <a:srgbClr val="2D2D2D"/>
                </a:solidFill>
                <a:highlight>
                  <a:srgbClr val="FFFFFF"/>
                </a:highlight>
                <a:latin typeface="+mj-lt"/>
              </a:rPr>
              <a:t>Co Rev Stat 12-140-105.4: Cannot have large stake in both funeral home business and nontransplant tissue bank</a:t>
            </a:r>
          </a:p>
          <a:p>
            <a:pPr>
              <a:lnSpc>
                <a:spcPct val="150000"/>
              </a:lnSpc>
            </a:pPr>
            <a:r>
              <a:rPr lang="en-US" dirty="0">
                <a:solidFill>
                  <a:srgbClr val="2D2D2D"/>
                </a:solidFill>
                <a:latin typeface="+mj-lt"/>
              </a:rPr>
              <a:t>Tex. HSC 691(2025) </a:t>
            </a:r>
            <a:r>
              <a:rPr lang="en-US" dirty="0">
                <a:solidFill>
                  <a:srgbClr val="2D2D2D"/>
                </a:solidFill>
              </a:rPr>
              <a:t>Ensuring Dignity for the Deceased: informed consent, prior auth required for unclaimed bodies; state licensing required; enforced by Tex Funeral Service Commission</a:t>
            </a:r>
          </a:p>
          <a:p>
            <a:pPr>
              <a:lnSpc>
                <a:spcPct val="150000"/>
              </a:lnSpc>
            </a:pPr>
            <a:r>
              <a:rPr lang="en-US" dirty="0">
                <a:solidFill>
                  <a:srgbClr val="2D2D2D"/>
                </a:solidFill>
                <a:latin typeface="+mj-lt"/>
              </a:rPr>
              <a:t>H.R.2589/S.1270 (2025) Consensual Donation and Research Integrity Act (stalled in Committee)</a:t>
            </a:r>
          </a:p>
          <a:p>
            <a:pPr>
              <a:lnSpc>
                <a:spcPct val="150000"/>
              </a:lnSpc>
            </a:pPr>
            <a:r>
              <a:rPr lang="en-US" b="1" dirty="0">
                <a:solidFill>
                  <a:srgbClr val="2D2D2D"/>
                </a:solidFill>
                <a:highlight>
                  <a:srgbClr val="FFFFFF"/>
                </a:highlight>
              </a:rPr>
              <a:t>Massive state variation, limited enforcement</a:t>
            </a:r>
            <a:endParaRPr lang="en-US" b="1" dirty="0">
              <a:solidFill>
                <a:srgbClr val="2D2D2D"/>
              </a:solidFill>
            </a:endParaRPr>
          </a:p>
          <a:p>
            <a:pPr>
              <a:lnSpc>
                <a:spcPct val="150000"/>
              </a:lnSpc>
            </a:pPr>
            <a:endParaRPr lang="en-US" dirty="0">
              <a:solidFill>
                <a:srgbClr val="2D2D2D"/>
              </a:solidFill>
              <a:latin typeface="+mj-lt"/>
            </a:endParaRPr>
          </a:p>
        </p:txBody>
      </p:sp>
    </p:spTree>
    <p:extLst>
      <p:ext uri="{BB962C8B-B14F-4D97-AF65-F5344CB8AC3E}">
        <p14:creationId xmlns:p14="http://schemas.microsoft.com/office/powerpoint/2010/main" val="3208782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D99A-343D-1E94-12D2-46180F6D0E67}"/>
              </a:ext>
            </a:extLst>
          </p:cNvPr>
          <p:cNvSpPr>
            <a:spLocks noGrp="1"/>
          </p:cNvSpPr>
          <p:nvPr>
            <p:ph type="title"/>
          </p:nvPr>
        </p:nvSpPr>
        <p:spPr>
          <a:xfrm>
            <a:off x="457199" y="656894"/>
            <a:ext cx="8229601" cy="313932"/>
          </a:xfrm>
        </p:spPr>
        <p:txBody>
          <a:bodyPr/>
          <a:lstStyle/>
          <a:p>
            <a:r>
              <a:rPr lang="en-US" dirty="0"/>
              <a:t>Nontransplant anatomical donations: considerations for UAGA amendment</a:t>
            </a:r>
          </a:p>
        </p:txBody>
      </p:sp>
      <p:sp>
        <p:nvSpPr>
          <p:cNvPr id="3" name="Content Placeholder 2">
            <a:extLst>
              <a:ext uri="{FF2B5EF4-FFF2-40B4-BE49-F238E27FC236}">
                <a16:creationId xmlns:a16="http://schemas.microsoft.com/office/drawing/2014/main" id="{259A7E91-EABD-0A4F-18D8-1E47A442A104}"/>
              </a:ext>
            </a:extLst>
          </p:cNvPr>
          <p:cNvSpPr>
            <a:spLocks noGrp="1"/>
          </p:cNvSpPr>
          <p:nvPr>
            <p:ph sz="quarter" idx="13"/>
          </p:nvPr>
        </p:nvSpPr>
        <p:spPr>
          <a:xfrm>
            <a:off x="693964" y="1005907"/>
            <a:ext cx="8686801" cy="3008376"/>
          </a:xfrm>
        </p:spPr>
        <p:txBody>
          <a:bodyPr/>
          <a:lstStyle/>
          <a:p>
            <a:pPr rtl="0">
              <a:lnSpc>
                <a:spcPct val="150000"/>
              </a:lnSpc>
              <a:spcBef>
                <a:spcPts val="0"/>
              </a:spcBef>
              <a:spcAft>
                <a:spcPts val="0"/>
              </a:spcAft>
            </a:pPr>
            <a:r>
              <a:rPr lang="en-US" sz="1800" dirty="0">
                <a:solidFill>
                  <a:srgbClr val="000000"/>
                </a:solidFill>
                <a:latin typeface="Arial" panose="020B0604020202020204" pitchFamily="34" charset="0"/>
              </a:rPr>
              <a:t>Should there be requirements regarding:</a:t>
            </a:r>
          </a:p>
          <a:p>
            <a:pPr rtl="0">
              <a:lnSpc>
                <a:spcPct val="150000"/>
              </a:lnSpc>
              <a:spcBef>
                <a:spcPts val="0"/>
              </a:spcBef>
              <a:spcAft>
                <a:spcPts val="0"/>
              </a:spcAft>
            </a:pPr>
            <a:endParaRPr lang="en-US" sz="1800" dirty="0">
              <a:solidFill>
                <a:srgbClr val="000000"/>
              </a:solidFill>
              <a:latin typeface="Arial" panose="020B0604020202020204" pitchFamily="34" charset="0"/>
            </a:endParaRPr>
          </a:p>
          <a:p>
            <a:pPr rtl="0">
              <a:lnSpc>
                <a:spcPct val="150000"/>
              </a:lnSpc>
              <a:spcBef>
                <a:spcPts val="0"/>
              </a:spcBef>
              <a:spcAft>
                <a:spcPts val="0"/>
              </a:spcAft>
            </a:pPr>
            <a:endParaRPr lang="en-US" sz="1800" dirty="0">
              <a:solidFill>
                <a:srgbClr val="000000"/>
              </a:solidFill>
              <a:latin typeface="Arial" panose="020B0604020202020204" pitchFamily="34" charset="0"/>
            </a:endParaRPr>
          </a:p>
          <a:p>
            <a:pPr rtl="0">
              <a:lnSpc>
                <a:spcPct val="150000"/>
              </a:lnSpc>
              <a:spcBef>
                <a:spcPts val="0"/>
              </a:spcBef>
              <a:spcAft>
                <a:spcPts val="0"/>
              </a:spcAft>
            </a:pPr>
            <a:endParaRPr lang="en-US" sz="1800" dirty="0">
              <a:solidFill>
                <a:srgbClr val="000000"/>
              </a:solidFill>
              <a:latin typeface="Arial" panose="020B0604020202020204" pitchFamily="34" charset="0"/>
            </a:endParaRPr>
          </a:p>
          <a:p>
            <a:pPr rtl="0">
              <a:lnSpc>
                <a:spcPct val="150000"/>
              </a:lnSpc>
              <a:spcBef>
                <a:spcPts val="0"/>
              </a:spcBef>
              <a:spcAft>
                <a:spcPts val="0"/>
              </a:spcAft>
            </a:pPr>
            <a:endParaRPr lang="en-US" sz="1800" dirty="0">
              <a:solidFill>
                <a:srgbClr val="000000"/>
              </a:solidFill>
              <a:latin typeface="Arial" panose="020B0604020202020204" pitchFamily="34" charset="0"/>
            </a:endParaRPr>
          </a:p>
          <a:p>
            <a:pPr rtl="0">
              <a:lnSpc>
                <a:spcPct val="150000"/>
              </a:lnSpc>
              <a:spcBef>
                <a:spcPts val="0"/>
              </a:spcBef>
              <a:spcAft>
                <a:spcPts val="0"/>
              </a:spcAft>
            </a:pPr>
            <a:endParaRPr lang="en-US" sz="1800" dirty="0">
              <a:solidFill>
                <a:srgbClr val="000000"/>
              </a:solidFill>
              <a:latin typeface="Arial" panose="020B0604020202020204" pitchFamily="34" charset="0"/>
            </a:endParaRPr>
          </a:p>
          <a:p>
            <a:pPr>
              <a:lnSpc>
                <a:spcPct val="150000"/>
              </a:lnSpc>
              <a:spcBef>
                <a:spcPts val="0"/>
              </a:spcBef>
            </a:pPr>
            <a:endParaRPr lang="en-US" sz="1800" dirty="0">
              <a:solidFill>
                <a:srgbClr val="000000"/>
              </a:solidFill>
              <a:latin typeface="Arial" panose="020B0604020202020204" pitchFamily="34" charset="0"/>
            </a:endParaRPr>
          </a:p>
          <a:p>
            <a:pPr rtl="0">
              <a:lnSpc>
                <a:spcPct val="150000"/>
              </a:lnSpc>
              <a:spcBef>
                <a:spcPts val="0"/>
              </a:spcBef>
              <a:spcAft>
                <a:spcPts val="0"/>
              </a:spcAft>
            </a:pPr>
            <a:endParaRPr lang="en-US" sz="1800" b="1" i="1" dirty="0">
              <a:solidFill>
                <a:srgbClr val="000000"/>
              </a:solidFill>
              <a:latin typeface="Arial" panose="020B0604020202020204" pitchFamily="34" charset="0"/>
            </a:endParaRPr>
          </a:p>
          <a:p>
            <a:pPr rtl="0">
              <a:lnSpc>
                <a:spcPct val="150000"/>
              </a:lnSpc>
              <a:spcBef>
                <a:spcPts val="0"/>
              </a:spcBef>
              <a:spcAft>
                <a:spcPts val="0"/>
              </a:spcAft>
            </a:pPr>
            <a:r>
              <a:rPr lang="en-US" sz="1800" b="1" i="1" dirty="0">
                <a:solidFill>
                  <a:srgbClr val="000000"/>
                </a:solidFill>
                <a:latin typeface="Arial" panose="020B0604020202020204" pitchFamily="34" charset="0"/>
              </a:rPr>
              <a:t>Do we need a new uniform act? </a:t>
            </a:r>
            <a:r>
              <a:rPr lang="en-US" sz="1800" b="1" i="1" u="none" strike="noStrike" dirty="0">
                <a:solidFill>
                  <a:srgbClr val="000000"/>
                </a:solidFill>
                <a:effectLst/>
                <a:latin typeface="Arial" panose="020B0604020202020204" pitchFamily="34" charset="0"/>
              </a:rPr>
              <a:t> </a:t>
            </a:r>
            <a:br>
              <a:rPr lang="en-US" i="1" dirty="0"/>
            </a:br>
            <a:endParaRPr lang="en-US" i="1" dirty="0"/>
          </a:p>
        </p:txBody>
      </p:sp>
      <p:sp>
        <p:nvSpPr>
          <p:cNvPr id="5" name="Slide Number Placeholder 4">
            <a:extLst>
              <a:ext uri="{FF2B5EF4-FFF2-40B4-BE49-F238E27FC236}">
                <a16:creationId xmlns:a16="http://schemas.microsoft.com/office/drawing/2014/main" id="{8AF045C8-5406-A743-D6AA-855CFCECB269}"/>
              </a:ext>
            </a:extLst>
          </p:cNvPr>
          <p:cNvSpPr>
            <a:spLocks noGrp="1"/>
          </p:cNvSpPr>
          <p:nvPr>
            <p:ph type="sldNum" sz="quarter" idx="4"/>
          </p:nvPr>
        </p:nvSpPr>
        <p:spPr/>
        <p:txBody>
          <a:bodyPr/>
          <a:lstStyle/>
          <a:p>
            <a:fld id="{811F7B40-3EE5-44CD-B63D-443206A23245}" type="slidenum">
              <a:rPr lang="en-US" smtClean="0"/>
              <a:pPr/>
              <a:t>29</a:t>
            </a:fld>
            <a:endParaRPr lang="en-US" dirty="0"/>
          </a:p>
        </p:txBody>
      </p:sp>
      <p:sp>
        <p:nvSpPr>
          <p:cNvPr id="8" name="TextBox 7">
            <a:extLst>
              <a:ext uri="{FF2B5EF4-FFF2-40B4-BE49-F238E27FC236}">
                <a16:creationId xmlns:a16="http://schemas.microsoft.com/office/drawing/2014/main" id="{32D0A565-52E0-EE73-11B5-8F6074915661}"/>
              </a:ext>
            </a:extLst>
          </p:cNvPr>
          <p:cNvSpPr txBox="1"/>
          <p:nvPr/>
        </p:nvSpPr>
        <p:spPr>
          <a:xfrm>
            <a:off x="693964" y="1549866"/>
            <a:ext cx="6793392" cy="2632003"/>
          </a:xfrm>
          <a:prstGeom prst="rect">
            <a:avLst/>
          </a:prstGeom>
          <a:ln/>
        </p:spPr>
        <p:style>
          <a:lnRef idx="3">
            <a:schemeClr val="lt1"/>
          </a:lnRef>
          <a:fillRef idx="1">
            <a:schemeClr val="accent1"/>
          </a:fillRef>
          <a:effectRef idx="1">
            <a:schemeClr val="accent1"/>
          </a:effectRef>
          <a:fontRef idx="minor">
            <a:schemeClr val="lt1"/>
          </a:fontRef>
        </p:style>
        <p:txBody>
          <a:bodyPr wrap="square" numCol="2">
            <a:spAutoFit/>
          </a:bodyPr>
          <a:lstStyle/>
          <a:p>
            <a:pPr marL="742950" lvl="1" indent="-285750">
              <a:lnSpc>
                <a:spcPct val="150000"/>
              </a:lnSpc>
              <a:spcBef>
                <a:spcPts val="0"/>
              </a:spcBef>
              <a:buFont typeface="Arial" panose="020B0604020202020204" pitchFamily="34" charset="0"/>
              <a:buChar char="•"/>
            </a:pPr>
            <a:r>
              <a:rPr lang="en-US" sz="1600" b="0" dirty="0">
                <a:solidFill>
                  <a:schemeClr val="bg1"/>
                </a:solidFill>
                <a:effectLst/>
                <a:latin typeface="Arial" panose="020B0604020202020204" pitchFamily="34" charset="0"/>
              </a:rPr>
              <a:t>Recipient qualifications (who gets to receiv</a:t>
            </a:r>
            <a:r>
              <a:rPr lang="en-US" sz="1600" dirty="0">
                <a:solidFill>
                  <a:schemeClr val="bg1"/>
                </a:solidFill>
                <a:latin typeface="Arial" panose="020B0604020202020204" pitchFamily="34" charset="0"/>
              </a:rPr>
              <a:t>e such gifts)</a:t>
            </a:r>
          </a:p>
          <a:p>
            <a:pPr marL="742950" lvl="1" indent="-285750">
              <a:lnSpc>
                <a:spcPct val="150000"/>
              </a:lnSpc>
              <a:spcBef>
                <a:spcPts val="0"/>
              </a:spcBef>
              <a:buFont typeface="Arial" panose="020B0604020202020204" pitchFamily="34" charset="0"/>
              <a:buChar char="•"/>
            </a:pPr>
            <a:r>
              <a:rPr lang="en-US" sz="1600" dirty="0">
                <a:solidFill>
                  <a:schemeClr val="bg1"/>
                </a:solidFill>
                <a:latin typeface="Arial" panose="020B0604020202020204" pitchFamily="34" charset="0"/>
              </a:rPr>
              <a:t>Facility licensing and director credentials</a:t>
            </a:r>
          </a:p>
          <a:p>
            <a:pPr marL="742950" lvl="1" indent="-285750">
              <a:lnSpc>
                <a:spcPct val="150000"/>
              </a:lnSpc>
              <a:spcBef>
                <a:spcPts val="0"/>
              </a:spcBef>
              <a:buFont typeface="Arial" panose="020B0604020202020204" pitchFamily="34" charset="0"/>
              <a:buChar char="•"/>
            </a:pPr>
            <a:r>
              <a:rPr lang="en-US" sz="1600" dirty="0">
                <a:solidFill>
                  <a:schemeClr val="bg1"/>
                </a:solidFill>
                <a:latin typeface="Arial" panose="020B0604020202020204" pitchFamily="34" charset="0"/>
              </a:rPr>
              <a:t>Reasonable costs and fee limitations</a:t>
            </a:r>
          </a:p>
          <a:p>
            <a:pPr marL="742950" lvl="1" indent="-285750">
              <a:lnSpc>
                <a:spcPct val="150000"/>
              </a:lnSpc>
              <a:spcBef>
                <a:spcPts val="0"/>
              </a:spcBef>
              <a:buFont typeface="Arial" panose="020B0604020202020204" pitchFamily="34" charset="0"/>
              <a:buChar char="•"/>
            </a:pPr>
            <a:r>
              <a:rPr lang="en-US" sz="1600" b="0" dirty="0">
                <a:solidFill>
                  <a:schemeClr val="bg1"/>
                </a:solidFill>
                <a:effectLst/>
                <a:latin typeface="Arial" panose="020B0604020202020204" pitchFamily="34" charset="0"/>
              </a:rPr>
              <a:t>Donor anonymity</a:t>
            </a:r>
            <a:endParaRPr lang="en-US" sz="1600" dirty="0">
              <a:solidFill>
                <a:schemeClr val="bg1"/>
              </a:solidFill>
              <a:latin typeface="Arial" panose="020B0604020202020204" pitchFamily="34" charset="0"/>
            </a:endParaRPr>
          </a:p>
          <a:p>
            <a:pPr marL="742950" lvl="1" indent="-285750">
              <a:lnSpc>
                <a:spcPct val="150000"/>
              </a:lnSpc>
              <a:spcBef>
                <a:spcPts val="0"/>
              </a:spcBef>
              <a:buFont typeface="Arial" panose="020B0604020202020204" pitchFamily="34" charset="0"/>
              <a:buChar char="•"/>
            </a:pPr>
            <a:r>
              <a:rPr lang="en-US" sz="1600" dirty="0">
                <a:solidFill>
                  <a:schemeClr val="bg1"/>
                </a:solidFill>
                <a:latin typeface="Arial" panose="020B0604020202020204" pitchFamily="34" charset="0"/>
              </a:rPr>
              <a:t>Informed consent </a:t>
            </a:r>
          </a:p>
          <a:p>
            <a:pPr marL="742950" lvl="1" indent="-285750">
              <a:lnSpc>
                <a:spcPct val="150000"/>
              </a:lnSpc>
              <a:spcBef>
                <a:spcPts val="0"/>
              </a:spcBef>
              <a:buFont typeface="Arial" panose="020B0604020202020204" pitchFamily="34" charset="0"/>
              <a:buChar char="•"/>
            </a:pPr>
            <a:r>
              <a:rPr lang="en-US" sz="1600" b="0" dirty="0">
                <a:solidFill>
                  <a:schemeClr val="bg1"/>
                </a:solidFill>
                <a:effectLst/>
                <a:latin typeface="Arial" panose="020B0604020202020204" pitchFamily="34" charset="0"/>
              </a:rPr>
              <a:t>Transport, storage, maintenance, cleaning</a:t>
            </a:r>
          </a:p>
          <a:p>
            <a:pPr marL="742950" lvl="1" indent="-285750">
              <a:lnSpc>
                <a:spcPct val="150000"/>
              </a:lnSpc>
              <a:spcBef>
                <a:spcPts val="0"/>
              </a:spcBef>
              <a:buFont typeface="Arial" panose="020B0604020202020204" pitchFamily="34" charset="0"/>
              <a:buChar char="•"/>
            </a:pPr>
            <a:r>
              <a:rPr lang="en-US" sz="1600" b="0" dirty="0">
                <a:solidFill>
                  <a:schemeClr val="bg1"/>
                </a:solidFill>
                <a:effectLst/>
                <a:latin typeface="Arial" panose="020B0604020202020204" pitchFamily="34" charset="0"/>
              </a:rPr>
              <a:t>disease testing</a:t>
            </a:r>
          </a:p>
          <a:p>
            <a:pPr marL="742950" lvl="1" indent="-285750">
              <a:lnSpc>
                <a:spcPct val="150000"/>
              </a:lnSpc>
              <a:spcBef>
                <a:spcPts val="0"/>
              </a:spcBef>
              <a:buFont typeface="Arial" panose="020B0604020202020204" pitchFamily="34" charset="0"/>
              <a:buChar char="•"/>
            </a:pPr>
            <a:r>
              <a:rPr lang="en-US" sz="1600" dirty="0">
                <a:solidFill>
                  <a:schemeClr val="bg1"/>
                </a:solidFill>
                <a:latin typeface="Arial" panose="020B0604020202020204" pitchFamily="34" charset="0"/>
              </a:rPr>
              <a:t>Use of unclaimed bodies</a:t>
            </a:r>
            <a:endParaRPr lang="en-US" sz="1600" b="0" dirty="0">
              <a:solidFill>
                <a:schemeClr val="bg1"/>
              </a:solidFill>
              <a:effectLst/>
              <a:latin typeface="Arial" panose="020B0604020202020204" pitchFamily="34" charset="0"/>
            </a:endParaRPr>
          </a:p>
          <a:p>
            <a:pPr marL="742950" lvl="1" indent="-285750">
              <a:lnSpc>
                <a:spcPct val="150000"/>
              </a:lnSpc>
              <a:spcBef>
                <a:spcPts val="0"/>
              </a:spcBef>
              <a:buFont typeface="Arial" panose="020B0604020202020204" pitchFamily="34" charset="0"/>
              <a:buChar char="•"/>
            </a:pPr>
            <a:r>
              <a:rPr lang="en-US" sz="1600" dirty="0">
                <a:solidFill>
                  <a:schemeClr val="bg1"/>
                </a:solidFill>
                <a:latin typeface="Arial" panose="020B0604020202020204" pitchFamily="34" charset="0"/>
              </a:rPr>
              <a:t>Final disposition of remains</a:t>
            </a:r>
            <a:endParaRPr lang="en-US" sz="1600" b="0" dirty="0">
              <a:solidFill>
                <a:schemeClr val="bg1"/>
              </a:solidFill>
              <a:effectLst/>
            </a:endParaRPr>
          </a:p>
        </p:txBody>
      </p:sp>
    </p:spTree>
    <p:extLst>
      <p:ext uri="{BB962C8B-B14F-4D97-AF65-F5344CB8AC3E}">
        <p14:creationId xmlns:p14="http://schemas.microsoft.com/office/powerpoint/2010/main" val="175408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6"/>
          <p:cNvPicPr preferRelativeResize="0"/>
          <p:nvPr/>
        </p:nvPicPr>
        <p:blipFill>
          <a:blip r:embed="rId3">
            <a:alphaModFix/>
          </a:blip>
          <a:stretch>
            <a:fillRect/>
          </a:stretch>
        </p:blipFill>
        <p:spPr>
          <a:xfrm>
            <a:off x="1661487" y="1459038"/>
            <a:ext cx="5821050" cy="3109625"/>
          </a:xfrm>
          <a:prstGeom prst="rect">
            <a:avLst/>
          </a:prstGeom>
          <a:noFill/>
          <a:ln>
            <a:noFill/>
          </a:ln>
        </p:spPr>
      </p:pic>
      <p:sp>
        <p:nvSpPr>
          <p:cNvPr id="98" name="Google Shape;98;p16"/>
          <p:cNvSpPr txBox="1">
            <a:spLocks noGrp="1"/>
          </p:cNvSpPr>
          <p:nvPr>
            <p:ph type="title" idx="4294967295"/>
          </p:nvPr>
        </p:nvSpPr>
        <p:spPr>
          <a:xfrm>
            <a:off x="1237975" y="323251"/>
            <a:ext cx="7028100" cy="796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500"/>
              <a:t>Organs Fail</a:t>
            </a:r>
            <a:endParaRPr sz="3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4" name="Google Shape;104;p17"/>
          <p:cNvPicPr preferRelativeResize="0"/>
          <p:nvPr/>
        </p:nvPicPr>
        <p:blipFill>
          <a:blip r:embed="rId3">
            <a:alphaModFix/>
          </a:blip>
          <a:stretch>
            <a:fillRect/>
          </a:stretch>
        </p:blipFill>
        <p:spPr>
          <a:xfrm>
            <a:off x="1993124" y="1148450"/>
            <a:ext cx="5632851" cy="3710150"/>
          </a:xfrm>
          <a:prstGeom prst="rect">
            <a:avLst/>
          </a:prstGeom>
          <a:noFill/>
          <a:ln>
            <a:noFill/>
          </a:ln>
        </p:spPr>
      </p:pic>
      <p:sp>
        <p:nvSpPr>
          <p:cNvPr id="105" name="Google Shape;105;p17"/>
          <p:cNvSpPr txBox="1">
            <a:spLocks noGrp="1"/>
          </p:cNvSpPr>
          <p:nvPr>
            <p:ph type="title"/>
          </p:nvPr>
        </p:nvSpPr>
        <p:spPr>
          <a:xfrm>
            <a:off x="966626" y="323243"/>
            <a:ext cx="7004400" cy="915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Herrick Twins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1" name="Google Shape;111;p18"/>
          <p:cNvPicPr preferRelativeResize="0"/>
          <p:nvPr/>
        </p:nvPicPr>
        <p:blipFill>
          <a:blip r:embed="rId3">
            <a:alphaModFix/>
          </a:blip>
          <a:stretch>
            <a:fillRect/>
          </a:stretch>
        </p:blipFill>
        <p:spPr>
          <a:xfrm>
            <a:off x="279100" y="2008937"/>
            <a:ext cx="3087495" cy="1986288"/>
          </a:xfrm>
          <a:prstGeom prst="rect">
            <a:avLst/>
          </a:prstGeom>
          <a:noFill/>
          <a:ln>
            <a:noFill/>
          </a:ln>
        </p:spPr>
      </p:pic>
      <p:pic>
        <p:nvPicPr>
          <p:cNvPr id="112" name="Google Shape;112;p18"/>
          <p:cNvPicPr preferRelativeResize="0"/>
          <p:nvPr/>
        </p:nvPicPr>
        <p:blipFill>
          <a:blip r:embed="rId4">
            <a:alphaModFix/>
          </a:blip>
          <a:stretch>
            <a:fillRect/>
          </a:stretch>
        </p:blipFill>
        <p:spPr>
          <a:xfrm>
            <a:off x="3944275" y="1635025"/>
            <a:ext cx="2214000" cy="3125426"/>
          </a:xfrm>
          <a:prstGeom prst="rect">
            <a:avLst/>
          </a:prstGeom>
          <a:noFill/>
          <a:ln>
            <a:noFill/>
          </a:ln>
        </p:spPr>
      </p:pic>
      <p:pic>
        <p:nvPicPr>
          <p:cNvPr id="113" name="Google Shape;113;p18"/>
          <p:cNvPicPr preferRelativeResize="0"/>
          <p:nvPr/>
        </p:nvPicPr>
        <p:blipFill>
          <a:blip r:embed="rId5">
            <a:alphaModFix/>
          </a:blip>
          <a:stretch>
            <a:fillRect/>
          </a:stretch>
        </p:blipFill>
        <p:spPr>
          <a:xfrm>
            <a:off x="6472800" y="2008925"/>
            <a:ext cx="2214000" cy="2214000"/>
          </a:xfrm>
          <a:prstGeom prst="rect">
            <a:avLst/>
          </a:prstGeom>
          <a:noFill/>
          <a:ln>
            <a:noFill/>
          </a:ln>
        </p:spPr>
      </p:pic>
      <p:sp>
        <p:nvSpPr>
          <p:cNvPr id="114" name="Google Shape;114;p18"/>
          <p:cNvSpPr txBox="1">
            <a:spLocks noGrp="1"/>
          </p:cNvSpPr>
          <p:nvPr>
            <p:ph type="title"/>
          </p:nvPr>
        </p:nvSpPr>
        <p:spPr>
          <a:xfrm>
            <a:off x="282900" y="442075"/>
            <a:ext cx="8578200" cy="913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500"/>
              <a:t>Microbiology Compatibility Discoveries</a:t>
            </a:r>
            <a:endParaRPr sz="3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FEA03-54D9-752B-55B3-53121754C47E}"/>
              </a:ext>
            </a:extLst>
          </p:cNvPr>
          <p:cNvSpPr>
            <a:spLocks noGrp="1"/>
          </p:cNvSpPr>
          <p:nvPr>
            <p:ph type="title"/>
          </p:nvPr>
        </p:nvSpPr>
        <p:spPr>
          <a:xfrm>
            <a:off x="447843" y="1294856"/>
            <a:ext cx="7792389" cy="2339102"/>
          </a:xfrm>
        </p:spPr>
        <p:txBody>
          <a:bodyPr/>
          <a:lstStyle/>
          <a:p>
            <a:pPr algn="ctr"/>
            <a:r>
              <a:rPr lang="en-US" dirty="0"/>
              <a:t>1960s: Transplant is now technically possible! </a:t>
            </a:r>
            <a:br>
              <a:rPr lang="en-US" dirty="0"/>
            </a:br>
            <a:br>
              <a:rPr lang="en-US" dirty="0"/>
            </a:br>
            <a:r>
              <a:rPr lang="en-US" dirty="0"/>
              <a:t>How are we going to get organs?</a:t>
            </a:r>
          </a:p>
        </p:txBody>
      </p:sp>
    </p:spTree>
    <p:extLst>
      <p:ext uri="{BB962C8B-B14F-4D97-AF65-F5344CB8AC3E}">
        <p14:creationId xmlns:p14="http://schemas.microsoft.com/office/powerpoint/2010/main" val="386276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457199" y="480163"/>
            <a:ext cx="8229601" cy="313932"/>
          </a:xfrm>
        </p:spPr>
        <p:txBody>
          <a:bodyPr/>
          <a:lstStyle/>
          <a:p>
            <a:r>
              <a:rPr lang="en-US" sz="2600" b="1" dirty="0"/>
              <a:t>Uniform Anatomical Gift Act (UAGA) establishes</a:t>
            </a:r>
            <a:endParaRPr lang="en-US" sz="2600" dirty="0"/>
          </a:p>
        </p:txBody>
      </p:sp>
      <p:sp>
        <p:nvSpPr>
          <p:cNvPr id="8" name="Content Placeholder 7">
            <a:extLst>
              <a:ext uri="{FF2B5EF4-FFF2-40B4-BE49-F238E27FC236}">
                <a16:creationId xmlns:a16="http://schemas.microsoft.com/office/drawing/2014/main" id="{5D060D3C-424A-0C52-BBDB-B5E2039CE9B3}"/>
              </a:ext>
            </a:extLst>
          </p:cNvPr>
          <p:cNvSpPr>
            <a:spLocks noGrp="1"/>
          </p:cNvSpPr>
          <p:nvPr>
            <p:ph idx="1"/>
          </p:nvPr>
        </p:nvSpPr>
        <p:spPr>
          <a:xfrm>
            <a:off x="457199" y="924724"/>
            <a:ext cx="8229600" cy="3009899"/>
          </a:xfrm>
        </p:spPr>
        <p:txBody>
          <a:bodyPr/>
          <a:lstStyle/>
          <a:p>
            <a:r>
              <a:rPr lang="en-US" sz="2000" b="1" dirty="0"/>
              <a:t>The right to make a testamentary gift, and who can make the gift</a:t>
            </a:r>
          </a:p>
          <a:p>
            <a:r>
              <a:rPr lang="en-US" sz="2000" dirty="0"/>
              <a:t>The purposes of a donation</a:t>
            </a:r>
          </a:p>
          <a:p>
            <a:r>
              <a:rPr lang="en-US" sz="2000" dirty="0"/>
              <a:t>The recipient of a donation</a:t>
            </a:r>
          </a:p>
          <a:p>
            <a:r>
              <a:rPr lang="en-US" sz="2000" dirty="0"/>
              <a:t>How to make the gift (low bar for legal validity)</a:t>
            </a:r>
          </a:p>
          <a:p>
            <a:r>
              <a:rPr lang="en-US" sz="2000" dirty="0"/>
              <a:t>Protection for acting in good faith</a:t>
            </a:r>
          </a:p>
          <a:p>
            <a:r>
              <a:rPr lang="en-US" sz="2000" dirty="0"/>
              <a:t>Means for refusal and revocation</a:t>
            </a:r>
          </a:p>
          <a:p>
            <a:r>
              <a:rPr lang="en-US" sz="2000" dirty="0"/>
              <a:t>Who cannot remove organs</a:t>
            </a:r>
          </a:p>
          <a:p>
            <a:r>
              <a:rPr lang="en-US" sz="2000" dirty="0"/>
              <a:t>Prohibition of sale/purchase of organs &amp; tissues for Tx and Therapy</a:t>
            </a:r>
          </a:p>
          <a:p>
            <a:r>
              <a:rPr lang="en-US" sz="2000" dirty="0"/>
              <a:t>Right of state to set up a donor registry</a:t>
            </a:r>
          </a:p>
          <a:p>
            <a:r>
              <a:rPr lang="en-US" sz="2000" dirty="0"/>
              <a:t>Process for reconciling tension between Coroner/ME and OPO</a:t>
            </a:r>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p:txBody>
      </p:sp>
      <p:pic>
        <p:nvPicPr>
          <p:cNvPr id="3" name="Google Shape;122;p19">
            <a:extLst>
              <a:ext uri="{FF2B5EF4-FFF2-40B4-BE49-F238E27FC236}">
                <a16:creationId xmlns:a16="http://schemas.microsoft.com/office/drawing/2014/main" id="{2927EE10-E03E-0622-3E7D-9D0D0F5C0787}"/>
              </a:ext>
            </a:extLst>
          </p:cNvPr>
          <p:cNvPicPr preferRelativeResize="0"/>
          <p:nvPr/>
        </p:nvPicPr>
        <p:blipFill>
          <a:blip r:embed="rId3">
            <a:alphaModFix/>
          </a:blip>
          <a:stretch>
            <a:fillRect/>
          </a:stretch>
        </p:blipFill>
        <p:spPr>
          <a:xfrm>
            <a:off x="6619465" y="1579691"/>
            <a:ext cx="1720402" cy="1150050"/>
          </a:xfrm>
          <a:prstGeom prst="rect">
            <a:avLst/>
          </a:prstGeom>
          <a:noFill/>
          <a:ln>
            <a:noFill/>
          </a:ln>
        </p:spPr>
      </p:pic>
    </p:spTree>
    <p:extLst>
      <p:ext uri="{BB962C8B-B14F-4D97-AF65-F5344CB8AC3E}">
        <p14:creationId xmlns:p14="http://schemas.microsoft.com/office/powerpoint/2010/main" val="232475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4D219-2744-A24A-BA32-A6585634D468}"/>
              </a:ext>
            </a:extLst>
          </p:cNvPr>
          <p:cNvSpPr>
            <a:spLocks noGrp="1"/>
          </p:cNvSpPr>
          <p:nvPr>
            <p:ph type="title"/>
          </p:nvPr>
        </p:nvSpPr>
        <p:spPr>
          <a:xfrm>
            <a:off x="457199" y="442063"/>
            <a:ext cx="8229601" cy="313932"/>
          </a:xfrm>
        </p:spPr>
        <p:txBody>
          <a:bodyPr/>
          <a:lstStyle/>
          <a:p>
            <a:r>
              <a:rPr lang="en-US" sz="2600" b="1" dirty="0"/>
              <a:t>UAGA does</a:t>
            </a:r>
            <a:r>
              <a:rPr lang="en-US" sz="2600" b="1" i="1" dirty="0"/>
              <a:t> not</a:t>
            </a:r>
            <a:endParaRPr lang="en-US" sz="2600" dirty="0"/>
          </a:p>
        </p:txBody>
      </p:sp>
      <p:sp>
        <p:nvSpPr>
          <p:cNvPr id="8" name="Content Placeholder 7">
            <a:extLst>
              <a:ext uri="{FF2B5EF4-FFF2-40B4-BE49-F238E27FC236}">
                <a16:creationId xmlns:a16="http://schemas.microsoft.com/office/drawing/2014/main" id="{5D060D3C-424A-0C52-BBDB-B5E2039CE9B3}"/>
              </a:ext>
            </a:extLst>
          </p:cNvPr>
          <p:cNvSpPr>
            <a:spLocks noGrp="1"/>
          </p:cNvSpPr>
          <p:nvPr>
            <p:ph idx="1"/>
          </p:nvPr>
        </p:nvSpPr>
        <p:spPr>
          <a:xfrm>
            <a:off x="127590" y="1053763"/>
            <a:ext cx="8888819" cy="3035973"/>
          </a:xfrm>
        </p:spPr>
        <p:txBody>
          <a:bodyPr/>
          <a:lstStyle/>
          <a:p>
            <a:pPr>
              <a:lnSpc>
                <a:spcPct val="150000"/>
              </a:lnSpc>
            </a:pPr>
            <a:r>
              <a:rPr lang="en-US" sz="2400" dirty="0"/>
              <a:t>Define death (UDDA does this)</a:t>
            </a:r>
          </a:p>
          <a:p>
            <a:pPr>
              <a:lnSpc>
                <a:spcPct val="150000"/>
              </a:lnSpc>
            </a:pPr>
            <a:r>
              <a:rPr lang="en-US" sz="2400" dirty="0"/>
              <a:t>Govern living donation (NOTA, Common Law, CMS regs do this)</a:t>
            </a:r>
          </a:p>
          <a:p>
            <a:pPr>
              <a:lnSpc>
                <a:spcPct val="150000"/>
              </a:lnSpc>
            </a:pPr>
            <a:r>
              <a:rPr lang="en-US" sz="2400" dirty="0"/>
              <a:t>Cover organ allocation or matching (NOTA/OPTN does this)</a:t>
            </a:r>
          </a:p>
          <a:p>
            <a:pPr>
              <a:lnSpc>
                <a:spcPct val="150000"/>
              </a:lnSpc>
            </a:pPr>
            <a:r>
              <a:rPr lang="en-US" sz="2400" dirty="0"/>
              <a:t>Prohibit payment for bodies/parts/tissues for </a:t>
            </a:r>
            <a:r>
              <a:rPr lang="en-US" sz="2400" i="1" dirty="0"/>
              <a:t>research &amp; education</a:t>
            </a:r>
          </a:p>
          <a:p>
            <a:pPr>
              <a:lnSpc>
                <a:spcPct val="150000"/>
              </a:lnSpc>
            </a:pPr>
            <a:endParaRPr lang="en-US" sz="2400" dirty="0"/>
          </a:p>
          <a:p>
            <a:pPr>
              <a:lnSpc>
                <a:spcPct val="150000"/>
              </a:lnSpc>
            </a:pPr>
            <a:endParaRPr lang="en-US" sz="2400" dirty="0"/>
          </a:p>
          <a:p>
            <a:pPr>
              <a:lnSpc>
                <a:spcPct val="150000"/>
              </a:lnSpc>
            </a:pPr>
            <a:endParaRPr lang="en-US" sz="2400" dirty="0"/>
          </a:p>
          <a:p>
            <a:pPr marL="0" indent="0">
              <a:lnSpc>
                <a:spcPct val="150000"/>
              </a:lnSpc>
              <a:buNone/>
            </a:pPr>
            <a:endParaRPr lang="en-US" sz="2400" dirty="0"/>
          </a:p>
          <a:p>
            <a:pPr>
              <a:lnSpc>
                <a:spcPct val="150000"/>
              </a:lnSpc>
            </a:pPr>
            <a:endParaRPr lang="en-US" sz="2400" dirty="0"/>
          </a:p>
          <a:p>
            <a:pPr>
              <a:lnSpc>
                <a:spcPct val="150000"/>
              </a:lnSpc>
            </a:pPr>
            <a:endParaRPr lang="en-US" sz="2400" dirty="0"/>
          </a:p>
        </p:txBody>
      </p:sp>
    </p:spTree>
    <p:extLst>
      <p:ext uri="{BB962C8B-B14F-4D97-AF65-F5344CB8AC3E}">
        <p14:creationId xmlns:p14="http://schemas.microsoft.com/office/powerpoint/2010/main" val="173272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Google Shape;120;p19"/>
          <p:cNvSpPr txBox="1">
            <a:spLocks noGrp="1"/>
          </p:cNvSpPr>
          <p:nvPr>
            <p:ph type="title"/>
          </p:nvPr>
        </p:nvSpPr>
        <p:spPr>
          <a:xfrm>
            <a:off x="335113" y="343757"/>
            <a:ext cx="8298524" cy="762063"/>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a:t>Uniform Anatomical Gift Act (UAGA) Revisions</a:t>
            </a:r>
            <a:endParaRPr sz="2800" dirty="0"/>
          </a:p>
        </p:txBody>
      </p:sp>
      <p:sp>
        <p:nvSpPr>
          <p:cNvPr id="121" name="Google Shape;121;p19"/>
          <p:cNvSpPr txBox="1"/>
          <p:nvPr/>
        </p:nvSpPr>
        <p:spPr>
          <a:xfrm>
            <a:off x="453747" y="1105820"/>
            <a:ext cx="8061256" cy="9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OG 1967 /  Updated: 1987; 2006/7</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'67: </a:t>
            </a:r>
            <a:r>
              <a:rPr lang="en" sz="2400" b="1" i="1" dirty="0"/>
              <a:t>Gift</a:t>
            </a:r>
            <a:r>
              <a:rPr lang="en" sz="2400" dirty="0"/>
              <a:t> Law: MY decision</a:t>
            </a:r>
            <a:endParaRPr sz="2400" dirty="0"/>
          </a:p>
          <a:p>
            <a:pPr marL="457200" lvl="0" indent="-349250" algn="l" rtl="0">
              <a:spcBef>
                <a:spcPts val="0"/>
              </a:spcBef>
              <a:spcAft>
                <a:spcPts val="0"/>
              </a:spcAft>
              <a:buSzPts val="1900"/>
              <a:buChar char="-"/>
            </a:pPr>
            <a:r>
              <a:rPr lang="en" sz="2400" dirty="0"/>
              <a:t> LOW bar to legal validity of donative intent</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'87: Authorization Hierarchy; State Registries</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 sz="2400" dirty="0"/>
              <a:t>'06/07: Protecting First Person Authorization from Family Veto; Managing Conflict between Advance Directive and Organ Donation</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97331583"/>
      </p:ext>
    </p:extLst>
  </p:cSld>
  <p:clrMapOvr>
    <a:masterClrMapping/>
  </p:clrMapOvr>
</p:sld>
</file>

<file path=ppt/theme/theme1.xml><?xml version="1.0" encoding="utf-8"?>
<a:theme xmlns:a="http://schemas.openxmlformats.org/drawingml/2006/main" name="NYU Langone Health Theme 4 Purple Cover White Interior">
  <a:themeElements>
    <a:clrScheme name="NYU Langone Balanced Office Colors">
      <a:dk1>
        <a:srgbClr val="53565A"/>
      </a:dk1>
      <a:lt1>
        <a:srgbClr val="FFFFFF"/>
      </a:lt1>
      <a:dk2>
        <a:srgbClr val="580F8B"/>
      </a:dk2>
      <a:lt2>
        <a:srgbClr val="D9D9D6"/>
      </a:lt2>
      <a:accent1>
        <a:srgbClr val="580F8B"/>
      </a:accent1>
      <a:accent2>
        <a:srgbClr val="CBA052"/>
      </a:accent2>
      <a:accent3>
        <a:srgbClr val="0092BD"/>
      </a:accent3>
      <a:accent4>
        <a:srgbClr val="DD7975"/>
      </a:accent4>
      <a:accent5>
        <a:srgbClr val="279989"/>
      </a:accent5>
      <a:accent6>
        <a:srgbClr val="7A99AC"/>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Presentation67" id="{0160E6F7-C06F-0C4B-838B-5E28B43BF1D4}" vid="{7B262D6E-06DA-ED4F-B9C8-80885DC371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NYU Langone Health Theme 4 Purple Cover White Interior</Template>
  <TotalTime>5012</TotalTime>
  <Words>2423</Words>
  <Application>Microsoft Macintosh PowerPoint</Application>
  <PresentationFormat>On-screen Show (16:9)</PresentationFormat>
  <Paragraphs>256</Paragraphs>
  <Slides>29</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Georgia</vt:lpstr>
      <vt:lpstr>Helvetica Neue</vt:lpstr>
      <vt:lpstr>Roboto</vt:lpstr>
      <vt:lpstr>Times New Roman</vt:lpstr>
      <vt:lpstr>NYU Langone Health Theme 4 Purple Cover White Interior</vt:lpstr>
      <vt:lpstr>UAGA update: Considerations for potential amendments</vt:lpstr>
      <vt:lpstr>Disclosures</vt:lpstr>
      <vt:lpstr>Organs Fail</vt:lpstr>
      <vt:lpstr>Herrick Twins</vt:lpstr>
      <vt:lpstr>Microbiology Compatibility Discoveries</vt:lpstr>
      <vt:lpstr>1960s: Transplant is now technically possible!   How are we going to get organs?</vt:lpstr>
      <vt:lpstr>Uniform Anatomical Gift Act (UAGA) establishes</vt:lpstr>
      <vt:lpstr>UAGA does not</vt:lpstr>
      <vt:lpstr>Uniform Anatomical Gift Act (UAGA) Revisions</vt:lpstr>
      <vt:lpstr>Principles of the UAGA</vt:lpstr>
      <vt:lpstr>National Organ Transplantation Act (1984)</vt:lpstr>
      <vt:lpstr>Status of UAGA</vt:lpstr>
      <vt:lpstr>OPTN/OPOs going through massive changes</vt:lpstr>
      <vt:lpstr>Really tough time for organ donation </vt:lpstr>
      <vt:lpstr>Amend the UAGA again?</vt:lpstr>
      <vt:lpstr>Uniform Law Commission UAGA Study Section</vt:lpstr>
      <vt:lpstr>Donation of Nontransplant Anatomical Gifts   (including Whole Bodies, Parts, and Tissues for Research and Education)</vt:lpstr>
      <vt:lpstr>PowerPoint Presentation</vt:lpstr>
      <vt:lpstr>PowerPoint Presentation</vt:lpstr>
      <vt:lpstr>SECTION 16 (UAGA).   SALE OR PURCHASE OF PARTS PROHIBITED.</vt:lpstr>
      <vt:lpstr>Overview of issues related to nontransplant anatomical gifts</vt:lpstr>
      <vt:lpstr>Overview of issues related to nontransplant anatomical gifts</vt:lpstr>
      <vt:lpstr>Overview of issues related to bodies, parts, tissues for research and education</vt:lpstr>
      <vt:lpstr>Overview of issues related to bodies, parts, tissues for research and education</vt:lpstr>
      <vt:lpstr>Overview of issues related to bodies, parts, tissues for research and education</vt:lpstr>
      <vt:lpstr>Overview of issues related to bodies, parts, tissues for research and education</vt:lpstr>
      <vt:lpstr>Overview of issues related to bodies, parts, tissues for research and education</vt:lpstr>
      <vt:lpstr>Examples of Relevant State Laws and Federal Proposals</vt:lpstr>
      <vt:lpstr>Nontransplant anatomical donations: considerations for UAGA amendment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UAGA update:  Gametes and reproductive tissue</dc:title>
  <dc:creator>Tamar Schiff</dc:creator>
  <cp:lastModifiedBy>Parent, Brendan</cp:lastModifiedBy>
  <cp:revision>51</cp:revision>
  <cp:lastPrinted>2020-04-03T18:27:31Z</cp:lastPrinted>
  <dcterms:created xsi:type="dcterms:W3CDTF">2020-02-19T21:16:00Z</dcterms:created>
  <dcterms:modified xsi:type="dcterms:W3CDTF">2026-06-01T16:56:31Z</dcterms:modified>
</cp:coreProperties>
</file>