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87" r:id="rId3"/>
    <p:sldId id="296" r:id="rId4"/>
    <p:sldId id="297" r:id="rId5"/>
    <p:sldId id="299" r:id="rId6"/>
    <p:sldId id="300" r:id="rId7"/>
    <p:sldId id="301" r:id="rId8"/>
    <p:sldId id="304" r:id="rId9"/>
    <p:sldId id="302" r:id="rId10"/>
    <p:sldId id="303" r:id="rId11"/>
    <p:sldId id="305" r:id="rId12"/>
    <p:sldId id="306"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7873"/>
    <p:restoredTop sz="95347"/>
  </p:normalViewPr>
  <p:slideViewPr>
    <p:cSldViewPr snapToGrid="0">
      <p:cViewPr varScale="1">
        <p:scale>
          <a:sx n="115" d="100"/>
          <a:sy n="115" d="100"/>
        </p:scale>
        <p:origin x="576" y="2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6A929C-1C2E-933F-35B0-40A62B842F9C}"/>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9D9D5D14-BD26-0F81-31C8-CE5F83ADF1D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D74732FE-AD0E-0459-5E43-4EBF92DDAC26}"/>
              </a:ext>
            </a:extLst>
          </p:cNvPr>
          <p:cNvSpPr>
            <a:spLocks noGrp="1"/>
          </p:cNvSpPr>
          <p:nvPr>
            <p:ph type="dt" sz="half" idx="10"/>
          </p:nvPr>
        </p:nvSpPr>
        <p:spPr/>
        <p:txBody>
          <a:bodyPr/>
          <a:lstStyle/>
          <a:p>
            <a:fld id="{CF87F238-FA71-0E4B-A23E-911ECA859125}" type="datetimeFigureOut">
              <a:rPr lang="en-US" smtClean="0"/>
              <a:t>6/3/26</a:t>
            </a:fld>
            <a:endParaRPr lang="en-US"/>
          </a:p>
        </p:txBody>
      </p:sp>
      <p:sp>
        <p:nvSpPr>
          <p:cNvPr id="5" name="Footer Placeholder 4">
            <a:extLst>
              <a:ext uri="{FF2B5EF4-FFF2-40B4-BE49-F238E27FC236}">
                <a16:creationId xmlns:a16="http://schemas.microsoft.com/office/drawing/2014/main" id="{1530FBC6-C5D2-92C5-1FB3-F496F89F762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4363A5A-6F2E-5148-46D4-47683C45ED06}"/>
              </a:ext>
            </a:extLst>
          </p:cNvPr>
          <p:cNvSpPr>
            <a:spLocks noGrp="1"/>
          </p:cNvSpPr>
          <p:nvPr>
            <p:ph type="sldNum" sz="quarter" idx="12"/>
          </p:nvPr>
        </p:nvSpPr>
        <p:spPr/>
        <p:txBody>
          <a:bodyPr/>
          <a:lstStyle/>
          <a:p>
            <a:fld id="{D4E1BE8A-43C0-0B4F-A733-1B7CF6FD41A6}" type="slidenum">
              <a:rPr lang="en-US" smtClean="0"/>
              <a:t>‹#›</a:t>
            </a:fld>
            <a:endParaRPr lang="en-US"/>
          </a:p>
        </p:txBody>
      </p:sp>
    </p:spTree>
    <p:extLst>
      <p:ext uri="{BB962C8B-B14F-4D97-AF65-F5344CB8AC3E}">
        <p14:creationId xmlns:p14="http://schemas.microsoft.com/office/powerpoint/2010/main" val="336086348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38AA41-1C6E-FD85-6F63-B0C8D572108B}"/>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7834C09E-5F6D-C014-6C8D-2E0B12133A9D}"/>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BFC0EDC-9A9E-ED30-5CB5-667E4D4242C4}"/>
              </a:ext>
            </a:extLst>
          </p:cNvPr>
          <p:cNvSpPr>
            <a:spLocks noGrp="1"/>
          </p:cNvSpPr>
          <p:nvPr>
            <p:ph type="dt" sz="half" idx="10"/>
          </p:nvPr>
        </p:nvSpPr>
        <p:spPr/>
        <p:txBody>
          <a:bodyPr/>
          <a:lstStyle/>
          <a:p>
            <a:fld id="{CF87F238-FA71-0E4B-A23E-911ECA859125}" type="datetimeFigureOut">
              <a:rPr lang="en-US" smtClean="0"/>
              <a:t>6/3/26</a:t>
            </a:fld>
            <a:endParaRPr lang="en-US"/>
          </a:p>
        </p:txBody>
      </p:sp>
      <p:sp>
        <p:nvSpPr>
          <p:cNvPr id="5" name="Footer Placeholder 4">
            <a:extLst>
              <a:ext uri="{FF2B5EF4-FFF2-40B4-BE49-F238E27FC236}">
                <a16:creationId xmlns:a16="http://schemas.microsoft.com/office/drawing/2014/main" id="{979B9E14-3F5E-AADB-FC4F-03C3FC719A7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41E35C9-3B4F-01C0-84A0-72D74F8B46E8}"/>
              </a:ext>
            </a:extLst>
          </p:cNvPr>
          <p:cNvSpPr>
            <a:spLocks noGrp="1"/>
          </p:cNvSpPr>
          <p:nvPr>
            <p:ph type="sldNum" sz="quarter" idx="12"/>
          </p:nvPr>
        </p:nvSpPr>
        <p:spPr/>
        <p:txBody>
          <a:bodyPr/>
          <a:lstStyle/>
          <a:p>
            <a:fld id="{D4E1BE8A-43C0-0B4F-A733-1B7CF6FD41A6}" type="slidenum">
              <a:rPr lang="en-US" smtClean="0"/>
              <a:t>‹#›</a:t>
            </a:fld>
            <a:endParaRPr lang="en-US"/>
          </a:p>
        </p:txBody>
      </p:sp>
    </p:spTree>
    <p:extLst>
      <p:ext uri="{BB962C8B-B14F-4D97-AF65-F5344CB8AC3E}">
        <p14:creationId xmlns:p14="http://schemas.microsoft.com/office/powerpoint/2010/main" val="34693422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F65912B4-2D52-A4CC-E71A-4E9E24AD72EB}"/>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819644A2-3E00-D21F-5594-5C98FC16A22C}"/>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8CC52C3-A9EB-5B7D-8E01-7079175E9E43}"/>
              </a:ext>
            </a:extLst>
          </p:cNvPr>
          <p:cNvSpPr>
            <a:spLocks noGrp="1"/>
          </p:cNvSpPr>
          <p:nvPr>
            <p:ph type="dt" sz="half" idx="10"/>
          </p:nvPr>
        </p:nvSpPr>
        <p:spPr/>
        <p:txBody>
          <a:bodyPr/>
          <a:lstStyle/>
          <a:p>
            <a:fld id="{CF87F238-FA71-0E4B-A23E-911ECA859125}" type="datetimeFigureOut">
              <a:rPr lang="en-US" smtClean="0"/>
              <a:t>6/3/26</a:t>
            </a:fld>
            <a:endParaRPr lang="en-US"/>
          </a:p>
        </p:txBody>
      </p:sp>
      <p:sp>
        <p:nvSpPr>
          <p:cNvPr id="5" name="Footer Placeholder 4">
            <a:extLst>
              <a:ext uri="{FF2B5EF4-FFF2-40B4-BE49-F238E27FC236}">
                <a16:creationId xmlns:a16="http://schemas.microsoft.com/office/drawing/2014/main" id="{D5E27415-0FD0-8F5C-CCEF-CB6CBB94038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DED1D4B-C09C-9F03-B1E6-06520115FF7A}"/>
              </a:ext>
            </a:extLst>
          </p:cNvPr>
          <p:cNvSpPr>
            <a:spLocks noGrp="1"/>
          </p:cNvSpPr>
          <p:nvPr>
            <p:ph type="sldNum" sz="quarter" idx="12"/>
          </p:nvPr>
        </p:nvSpPr>
        <p:spPr/>
        <p:txBody>
          <a:bodyPr/>
          <a:lstStyle/>
          <a:p>
            <a:fld id="{D4E1BE8A-43C0-0B4F-A733-1B7CF6FD41A6}" type="slidenum">
              <a:rPr lang="en-US" smtClean="0"/>
              <a:t>‹#›</a:t>
            </a:fld>
            <a:endParaRPr lang="en-US"/>
          </a:p>
        </p:txBody>
      </p:sp>
    </p:spTree>
    <p:extLst>
      <p:ext uri="{BB962C8B-B14F-4D97-AF65-F5344CB8AC3E}">
        <p14:creationId xmlns:p14="http://schemas.microsoft.com/office/powerpoint/2010/main" val="24995729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5B5203-91C1-EA77-15D5-F555F111B9EE}"/>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4A80F10-7002-D069-75D3-9754F666EA07}"/>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6D7A88B-C652-4B48-1A57-4A50C91915C2}"/>
              </a:ext>
            </a:extLst>
          </p:cNvPr>
          <p:cNvSpPr>
            <a:spLocks noGrp="1"/>
          </p:cNvSpPr>
          <p:nvPr>
            <p:ph type="dt" sz="half" idx="10"/>
          </p:nvPr>
        </p:nvSpPr>
        <p:spPr/>
        <p:txBody>
          <a:bodyPr/>
          <a:lstStyle/>
          <a:p>
            <a:fld id="{CF87F238-FA71-0E4B-A23E-911ECA859125}" type="datetimeFigureOut">
              <a:rPr lang="en-US" smtClean="0"/>
              <a:t>6/3/26</a:t>
            </a:fld>
            <a:endParaRPr lang="en-US"/>
          </a:p>
        </p:txBody>
      </p:sp>
      <p:sp>
        <p:nvSpPr>
          <p:cNvPr id="5" name="Footer Placeholder 4">
            <a:extLst>
              <a:ext uri="{FF2B5EF4-FFF2-40B4-BE49-F238E27FC236}">
                <a16:creationId xmlns:a16="http://schemas.microsoft.com/office/drawing/2014/main" id="{A4B9CB32-BA09-FDED-FE9A-2FA88DC0C49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28BCAD6-4C3B-03DF-8AB6-3C4693CA7B49}"/>
              </a:ext>
            </a:extLst>
          </p:cNvPr>
          <p:cNvSpPr>
            <a:spLocks noGrp="1"/>
          </p:cNvSpPr>
          <p:nvPr>
            <p:ph type="sldNum" sz="quarter" idx="12"/>
          </p:nvPr>
        </p:nvSpPr>
        <p:spPr/>
        <p:txBody>
          <a:bodyPr/>
          <a:lstStyle/>
          <a:p>
            <a:fld id="{D4E1BE8A-43C0-0B4F-A733-1B7CF6FD41A6}" type="slidenum">
              <a:rPr lang="en-US" smtClean="0"/>
              <a:t>‹#›</a:t>
            </a:fld>
            <a:endParaRPr lang="en-US"/>
          </a:p>
        </p:txBody>
      </p:sp>
    </p:spTree>
    <p:extLst>
      <p:ext uri="{BB962C8B-B14F-4D97-AF65-F5344CB8AC3E}">
        <p14:creationId xmlns:p14="http://schemas.microsoft.com/office/powerpoint/2010/main" val="35474229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91CB34-BF59-4C93-5872-AED45F6BFA68}"/>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6BDAF7A2-2BF0-3799-BB8F-D05D3352FF3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EDBB5D94-02B4-2651-71CE-2B3EFAF0E4CE}"/>
              </a:ext>
            </a:extLst>
          </p:cNvPr>
          <p:cNvSpPr>
            <a:spLocks noGrp="1"/>
          </p:cNvSpPr>
          <p:nvPr>
            <p:ph type="dt" sz="half" idx="10"/>
          </p:nvPr>
        </p:nvSpPr>
        <p:spPr/>
        <p:txBody>
          <a:bodyPr/>
          <a:lstStyle/>
          <a:p>
            <a:fld id="{CF87F238-FA71-0E4B-A23E-911ECA859125}" type="datetimeFigureOut">
              <a:rPr lang="en-US" smtClean="0"/>
              <a:t>6/3/26</a:t>
            </a:fld>
            <a:endParaRPr lang="en-US"/>
          </a:p>
        </p:txBody>
      </p:sp>
      <p:sp>
        <p:nvSpPr>
          <p:cNvPr id="5" name="Footer Placeholder 4">
            <a:extLst>
              <a:ext uri="{FF2B5EF4-FFF2-40B4-BE49-F238E27FC236}">
                <a16:creationId xmlns:a16="http://schemas.microsoft.com/office/drawing/2014/main" id="{80FB708D-3144-DA32-4D05-F202A0623F4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D6A1DCC-C819-C9D3-9567-C6C8B067E095}"/>
              </a:ext>
            </a:extLst>
          </p:cNvPr>
          <p:cNvSpPr>
            <a:spLocks noGrp="1"/>
          </p:cNvSpPr>
          <p:nvPr>
            <p:ph type="sldNum" sz="quarter" idx="12"/>
          </p:nvPr>
        </p:nvSpPr>
        <p:spPr/>
        <p:txBody>
          <a:bodyPr/>
          <a:lstStyle/>
          <a:p>
            <a:fld id="{D4E1BE8A-43C0-0B4F-A733-1B7CF6FD41A6}" type="slidenum">
              <a:rPr lang="en-US" smtClean="0"/>
              <a:t>‹#›</a:t>
            </a:fld>
            <a:endParaRPr lang="en-US"/>
          </a:p>
        </p:txBody>
      </p:sp>
    </p:spTree>
    <p:extLst>
      <p:ext uri="{BB962C8B-B14F-4D97-AF65-F5344CB8AC3E}">
        <p14:creationId xmlns:p14="http://schemas.microsoft.com/office/powerpoint/2010/main" val="414087360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612B03-C53C-E089-9818-6E0E7AC378D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C99D96E-08AC-5BFF-5F03-C96B599EAF4F}"/>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A16B84E2-B3F7-27F8-1422-2F0AB6BB773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49A28164-3AF3-F3A3-4990-1016F8B2E47E}"/>
              </a:ext>
            </a:extLst>
          </p:cNvPr>
          <p:cNvSpPr>
            <a:spLocks noGrp="1"/>
          </p:cNvSpPr>
          <p:nvPr>
            <p:ph type="dt" sz="half" idx="10"/>
          </p:nvPr>
        </p:nvSpPr>
        <p:spPr/>
        <p:txBody>
          <a:bodyPr/>
          <a:lstStyle/>
          <a:p>
            <a:fld id="{CF87F238-FA71-0E4B-A23E-911ECA859125}" type="datetimeFigureOut">
              <a:rPr lang="en-US" smtClean="0"/>
              <a:t>6/3/26</a:t>
            </a:fld>
            <a:endParaRPr lang="en-US"/>
          </a:p>
        </p:txBody>
      </p:sp>
      <p:sp>
        <p:nvSpPr>
          <p:cNvPr id="6" name="Footer Placeholder 5">
            <a:extLst>
              <a:ext uri="{FF2B5EF4-FFF2-40B4-BE49-F238E27FC236}">
                <a16:creationId xmlns:a16="http://schemas.microsoft.com/office/drawing/2014/main" id="{9FC783C2-B015-F37A-94C8-891C6FB4505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BA308A5-C041-C28F-7458-82DB7E8D08AA}"/>
              </a:ext>
            </a:extLst>
          </p:cNvPr>
          <p:cNvSpPr>
            <a:spLocks noGrp="1"/>
          </p:cNvSpPr>
          <p:nvPr>
            <p:ph type="sldNum" sz="quarter" idx="12"/>
          </p:nvPr>
        </p:nvSpPr>
        <p:spPr/>
        <p:txBody>
          <a:bodyPr/>
          <a:lstStyle/>
          <a:p>
            <a:fld id="{D4E1BE8A-43C0-0B4F-A733-1B7CF6FD41A6}" type="slidenum">
              <a:rPr lang="en-US" smtClean="0"/>
              <a:t>‹#›</a:t>
            </a:fld>
            <a:endParaRPr lang="en-US"/>
          </a:p>
        </p:txBody>
      </p:sp>
    </p:spTree>
    <p:extLst>
      <p:ext uri="{BB962C8B-B14F-4D97-AF65-F5344CB8AC3E}">
        <p14:creationId xmlns:p14="http://schemas.microsoft.com/office/powerpoint/2010/main" val="406445937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5A3EFA-4079-171D-309A-3449D392EC98}"/>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946C21B9-BEB2-CE0E-9417-A00657A40C6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F5853F7D-202F-C486-9EA6-DF358625CB44}"/>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233787C7-97FE-3EFC-8E19-AF8662B9EDF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6FA9DA50-BE73-E32D-DF49-CEAF7012B906}"/>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35604C45-652F-1A50-9B37-C083B7C73515}"/>
              </a:ext>
            </a:extLst>
          </p:cNvPr>
          <p:cNvSpPr>
            <a:spLocks noGrp="1"/>
          </p:cNvSpPr>
          <p:nvPr>
            <p:ph type="dt" sz="half" idx="10"/>
          </p:nvPr>
        </p:nvSpPr>
        <p:spPr/>
        <p:txBody>
          <a:bodyPr/>
          <a:lstStyle/>
          <a:p>
            <a:fld id="{CF87F238-FA71-0E4B-A23E-911ECA859125}" type="datetimeFigureOut">
              <a:rPr lang="en-US" smtClean="0"/>
              <a:t>6/3/26</a:t>
            </a:fld>
            <a:endParaRPr lang="en-US"/>
          </a:p>
        </p:txBody>
      </p:sp>
      <p:sp>
        <p:nvSpPr>
          <p:cNvPr id="8" name="Footer Placeholder 7">
            <a:extLst>
              <a:ext uri="{FF2B5EF4-FFF2-40B4-BE49-F238E27FC236}">
                <a16:creationId xmlns:a16="http://schemas.microsoft.com/office/drawing/2014/main" id="{5CEDFB3F-4451-277F-C268-34A1F3AEDBB3}"/>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565B7E6C-0D53-EB06-C56A-8CD1BBBDF03B}"/>
              </a:ext>
            </a:extLst>
          </p:cNvPr>
          <p:cNvSpPr>
            <a:spLocks noGrp="1"/>
          </p:cNvSpPr>
          <p:nvPr>
            <p:ph type="sldNum" sz="quarter" idx="12"/>
          </p:nvPr>
        </p:nvSpPr>
        <p:spPr/>
        <p:txBody>
          <a:bodyPr/>
          <a:lstStyle/>
          <a:p>
            <a:fld id="{D4E1BE8A-43C0-0B4F-A733-1B7CF6FD41A6}" type="slidenum">
              <a:rPr lang="en-US" smtClean="0"/>
              <a:t>‹#›</a:t>
            </a:fld>
            <a:endParaRPr lang="en-US"/>
          </a:p>
        </p:txBody>
      </p:sp>
    </p:spTree>
    <p:extLst>
      <p:ext uri="{BB962C8B-B14F-4D97-AF65-F5344CB8AC3E}">
        <p14:creationId xmlns:p14="http://schemas.microsoft.com/office/powerpoint/2010/main" val="12371559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26C26-3216-107C-9452-A6C164D9ABD0}"/>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0CE5C8EB-C017-C126-7D35-436DC64D710F}"/>
              </a:ext>
            </a:extLst>
          </p:cNvPr>
          <p:cNvSpPr>
            <a:spLocks noGrp="1"/>
          </p:cNvSpPr>
          <p:nvPr>
            <p:ph type="dt" sz="half" idx="10"/>
          </p:nvPr>
        </p:nvSpPr>
        <p:spPr/>
        <p:txBody>
          <a:bodyPr/>
          <a:lstStyle/>
          <a:p>
            <a:fld id="{CF87F238-FA71-0E4B-A23E-911ECA859125}" type="datetimeFigureOut">
              <a:rPr lang="en-US" smtClean="0"/>
              <a:t>6/3/26</a:t>
            </a:fld>
            <a:endParaRPr lang="en-US"/>
          </a:p>
        </p:txBody>
      </p:sp>
      <p:sp>
        <p:nvSpPr>
          <p:cNvPr id="4" name="Footer Placeholder 3">
            <a:extLst>
              <a:ext uri="{FF2B5EF4-FFF2-40B4-BE49-F238E27FC236}">
                <a16:creationId xmlns:a16="http://schemas.microsoft.com/office/drawing/2014/main" id="{C8DD4B02-2CA7-5B22-1E94-7DB0DEC8389B}"/>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098B5B92-7796-472B-0FE9-96858088B0A8}"/>
              </a:ext>
            </a:extLst>
          </p:cNvPr>
          <p:cNvSpPr>
            <a:spLocks noGrp="1"/>
          </p:cNvSpPr>
          <p:nvPr>
            <p:ph type="sldNum" sz="quarter" idx="12"/>
          </p:nvPr>
        </p:nvSpPr>
        <p:spPr/>
        <p:txBody>
          <a:bodyPr/>
          <a:lstStyle/>
          <a:p>
            <a:fld id="{D4E1BE8A-43C0-0B4F-A733-1B7CF6FD41A6}" type="slidenum">
              <a:rPr lang="en-US" smtClean="0"/>
              <a:t>‹#›</a:t>
            </a:fld>
            <a:endParaRPr lang="en-US"/>
          </a:p>
        </p:txBody>
      </p:sp>
    </p:spTree>
    <p:extLst>
      <p:ext uri="{BB962C8B-B14F-4D97-AF65-F5344CB8AC3E}">
        <p14:creationId xmlns:p14="http://schemas.microsoft.com/office/powerpoint/2010/main" val="413683272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DA3D283A-FDFA-6232-CC93-E66A48B43F1C}"/>
              </a:ext>
            </a:extLst>
          </p:cNvPr>
          <p:cNvSpPr>
            <a:spLocks noGrp="1"/>
          </p:cNvSpPr>
          <p:nvPr>
            <p:ph type="dt" sz="half" idx="10"/>
          </p:nvPr>
        </p:nvSpPr>
        <p:spPr/>
        <p:txBody>
          <a:bodyPr/>
          <a:lstStyle/>
          <a:p>
            <a:fld id="{CF87F238-FA71-0E4B-A23E-911ECA859125}" type="datetimeFigureOut">
              <a:rPr lang="en-US" smtClean="0"/>
              <a:t>6/3/26</a:t>
            </a:fld>
            <a:endParaRPr lang="en-US"/>
          </a:p>
        </p:txBody>
      </p:sp>
      <p:sp>
        <p:nvSpPr>
          <p:cNvPr id="3" name="Footer Placeholder 2">
            <a:extLst>
              <a:ext uri="{FF2B5EF4-FFF2-40B4-BE49-F238E27FC236}">
                <a16:creationId xmlns:a16="http://schemas.microsoft.com/office/drawing/2014/main" id="{DD63CB98-D8DB-4181-7FB2-64718E4A5E1E}"/>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0D8C9845-5ACC-B696-40B1-59DEF0BA514B}"/>
              </a:ext>
            </a:extLst>
          </p:cNvPr>
          <p:cNvSpPr>
            <a:spLocks noGrp="1"/>
          </p:cNvSpPr>
          <p:nvPr>
            <p:ph type="sldNum" sz="quarter" idx="12"/>
          </p:nvPr>
        </p:nvSpPr>
        <p:spPr/>
        <p:txBody>
          <a:bodyPr/>
          <a:lstStyle/>
          <a:p>
            <a:fld id="{D4E1BE8A-43C0-0B4F-A733-1B7CF6FD41A6}" type="slidenum">
              <a:rPr lang="en-US" smtClean="0"/>
              <a:t>‹#›</a:t>
            </a:fld>
            <a:endParaRPr lang="en-US"/>
          </a:p>
        </p:txBody>
      </p:sp>
    </p:spTree>
    <p:extLst>
      <p:ext uri="{BB962C8B-B14F-4D97-AF65-F5344CB8AC3E}">
        <p14:creationId xmlns:p14="http://schemas.microsoft.com/office/powerpoint/2010/main" val="314998041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891285-85E4-552B-7D62-62DE25AFC79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0970D5D7-799B-831D-675D-78A99BFB251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B1DB2F20-53F8-B9B0-AD5E-8F8B8CD2F44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3E180F4-2562-5E60-3DA1-213DF038B5CA}"/>
              </a:ext>
            </a:extLst>
          </p:cNvPr>
          <p:cNvSpPr>
            <a:spLocks noGrp="1"/>
          </p:cNvSpPr>
          <p:nvPr>
            <p:ph type="dt" sz="half" idx="10"/>
          </p:nvPr>
        </p:nvSpPr>
        <p:spPr/>
        <p:txBody>
          <a:bodyPr/>
          <a:lstStyle/>
          <a:p>
            <a:fld id="{CF87F238-FA71-0E4B-A23E-911ECA859125}" type="datetimeFigureOut">
              <a:rPr lang="en-US" smtClean="0"/>
              <a:t>6/3/26</a:t>
            </a:fld>
            <a:endParaRPr lang="en-US"/>
          </a:p>
        </p:txBody>
      </p:sp>
      <p:sp>
        <p:nvSpPr>
          <p:cNvPr id="6" name="Footer Placeholder 5">
            <a:extLst>
              <a:ext uri="{FF2B5EF4-FFF2-40B4-BE49-F238E27FC236}">
                <a16:creationId xmlns:a16="http://schemas.microsoft.com/office/drawing/2014/main" id="{A6ABDBE6-5915-9DB7-C51C-90A78F944DE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83B2734-301A-6A13-03DA-D485181C4FF9}"/>
              </a:ext>
            </a:extLst>
          </p:cNvPr>
          <p:cNvSpPr>
            <a:spLocks noGrp="1"/>
          </p:cNvSpPr>
          <p:nvPr>
            <p:ph type="sldNum" sz="quarter" idx="12"/>
          </p:nvPr>
        </p:nvSpPr>
        <p:spPr/>
        <p:txBody>
          <a:bodyPr/>
          <a:lstStyle/>
          <a:p>
            <a:fld id="{D4E1BE8A-43C0-0B4F-A733-1B7CF6FD41A6}" type="slidenum">
              <a:rPr lang="en-US" smtClean="0"/>
              <a:t>‹#›</a:t>
            </a:fld>
            <a:endParaRPr lang="en-US"/>
          </a:p>
        </p:txBody>
      </p:sp>
    </p:spTree>
    <p:extLst>
      <p:ext uri="{BB962C8B-B14F-4D97-AF65-F5344CB8AC3E}">
        <p14:creationId xmlns:p14="http://schemas.microsoft.com/office/powerpoint/2010/main" val="20339352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CD3F23-EE56-E3A6-5C45-BE9E39AEEAE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A1034D20-706A-7016-E4AE-780ED7B3698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A1444536-6FA6-6F5F-5816-D14809CEDBF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2442FA0-004B-8256-9F62-55347BF33E3F}"/>
              </a:ext>
            </a:extLst>
          </p:cNvPr>
          <p:cNvSpPr>
            <a:spLocks noGrp="1"/>
          </p:cNvSpPr>
          <p:nvPr>
            <p:ph type="dt" sz="half" idx="10"/>
          </p:nvPr>
        </p:nvSpPr>
        <p:spPr/>
        <p:txBody>
          <a:bodyPr/>
          <a:lstStyle/>
          <a:p>
            <a:fld id="{CF87F238-FA71-0E4B-A23E-911ECA859125}" type="datetimeFigureOut">
              <a:rPr lang="en-US" smtClean="0"/>
              <a:t>6/3/26</a:t>
            </a:fld>
            <a:endParaRPr lang="en-US"/>
          </a:p>
        </p:txBody>
      </p:sp>
      <p:sp>
        <p:nvSpPr>
          <p:cNvPr id="6" name="Footer Placeholder 5">
            <a:extLst>
              <a:ext uri="{FF2B5EF4-FFF2-40B4-BE49-F238E27FC236}">
                <a16:creationId xmlns:a16="http://schemas.microsoft.com/office/drawing/2014/main" id="{6B50549A-EEB1-3901-8B1B-BC1B9FBB48F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D0C29F5-8428-3FE4-DC5A-6C66BAD8A7EB}"/>
              </a:ext>
            </a:extLst>
          </p:cNvPr>
          <p:cNvSpPr>
            <a:spLocks noGrp="1"/>
          </p:cNvSpPr>
          <p:nvPr>
            <p:ph type="sldNum" sz="quarter" idx="12"/>
          </p:nvPr>
        </p:nvSpPr>
        <p:spPr/>
        <p:txBody>
          <a:bodyPr/>
          <a:lstStyle/>
          <a:p>
            <a:fld id="{D4E1BE8A-43C0-0B4F-A733-1B7CF6FD41A6}" type="slidenum">
              <a:rPr lang="en-US" smtClean="0"/>
              <a:t>‹#›</a:t>
            </a:fld>
            <a:endParaRPr lang="en-US"/>
          </a:p>
        </p:txBody>
      </p:sp>
    </p:spTree>
    <p:extLst>
      <p:ext uri="{BB962C8B-B14F-4D97-AF65-F5344CB8AC3E}">
        <p14:creationId xmlns:p14="http://schemas.microsoft.com/office/powerpoint/2010/main" val="1987739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FE8E5C9-BD22-12C5-177C-96134B11B9F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9BCDE7C0-1565-8D07-D83E-D94E2C35782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E7B29D0-E5D4-DCE0-2CB2-F54E809FF95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F87F238-FA71-0E4B-A23E-911ECA859125}" type="datetimeFigureOut">
              <a:rPr lang="en-US" smtClean="0"/>
              <a:t>6/3/26</a:t>
            </a:fld>
            <a:endParaRPr lang="en-US"/>
          </a:p>
        </p:txBody>
      </p:sp>
      <p:sp>
        <p:nvSpPr>
          <p:cNvPr id="5" name="Footer Placeholder 4">
            <a:extLst>
              <a:ext uri="{FF2B5EF4-FFF2-40B4-BE49-F238E27FC236}">
                <a16:creationId xmlns:a16="http://schemas.microsoft.com/office/drawing/2014/main" id="{7A4B4D27-95F5-49AE-75F9-E88E0CFEDD9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38BB3584-F6E0-094F-A422-CE5B49B3A91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4E1BE8A-43C0-0B4F-A733-1B7CF6FD41A6}" type="slidenum">
              <a:rPr lang="en-US" smtClean="0"/>
              <a:t>‹#›</a:t>
            </a:fld>
            <a:endParaRPr lang="en-US"/>
          </a:p>
        </p:txBody>
      </p:sp>
    </p:spTree>
    <p:extLst>
      <p:ext uri="{BB962C8B-B14F-4D97-AF65-F5344CB8AC3E}">
        <p14:creationId xmlns:p14="http://schemas.microsoft.com/office/powerpoint/2010/main" val="43748868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mailto:sbland@scu.edu"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s://williamsinstitute.law.ucla.edu/publications/trans-adults-united-states/" TargetMode="External"/><Relationship Id="rId2" Type="http://schemas.openxmlformats.org/officeDocument/2006/relationships/hyperlink" Target="https://williamsinstitute.law.ucla.edu/publications/adult-lgbt-pop-us/" TargetMode="External"/><Relationship Id="rId1" Type="http://schemas.openxmlformats.org/officeDocument/2006/relationships/slideLayout" Target="../slideLayouts/slideLayout2.xml"/><Relationship Id="rId4" Type="http://schemas.openxmlformats.org/officeDocument/2006/relationships/hyperlink" Target="https://news.gallup.com/poll/332522/percentage-americans-lgbt.aspx" TargetMode="Externa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B9CC70-FA7B-FBF4-A1E1-2AA5959560D0}"/>
              </a:ext>
            </a:extLst>
          </p:cNvPr>
          <p:cNvSpPr>
            <a:spLocks noGrp="1"/>
          </p:cNvSpPr>
          <p:nvPr>
            <p:ph type="ctrTitle"/>
          </p:nvPr>
        </p:nvSpPr>
        <p:spPr>
          <a:xfrm>
            <a:off x="914399" y="1122363"/>
            <a:ext cx="10446327" cy="2387600"/>
          </a:xfrm>
        </p:spPr>
        <p:txBody>
          <a:bodyPr>
            <a:normAutofit fontScale="90000"/>
          </a:bodyPr>
          <a:lstStyle/>
          <a:p>
            <a:br>
              <a:rPr lang="en-US" dirty="0"/>
            </a:br>
            <a:br>
              <a:rPr lang="en-US" dirty="0"/>
            </a:br>
            <a:br>
              <a:rPr lang="en-US" dirty="0"/>
            </a:br>
            <a:r>
              <a:rPr lang="en-US" dirty="0"/>
              <a:t>Prioritizing Sexual Orientation and Gender Identity in Public Health Law</a:t>
            </a:r>
          </a:p>
        </p:txBody>
      </p:sp>
      <p:sp>
        <p:nvSpPr>
          <p:cNvPr id="3" name="Subtitle 2">
            <a:extLst>
              <a:ext uri="{FF2B5EF4-FFF2-40B4-BE49-F238E27FC236}">
                <a16:creationId xmlns:a16="http://schemas.microsoft.com/office/drawing/2014/main" id="{7A4442AD-42F3-9FF7-C702-632B1EBCACED}"/>
              </a:ext>
            </a:extLst>
          </p:cNvPr>
          <p:cNvSpPr>
            <a:spLocks noGrp="1"/>
          </p:cNvSpPr>
          <p:nvPr>
            <p:ph type="subTitle" idx="1"/>
          </p:nvPr>
        </p:nvSpPr>
        <p:spPr>
          <a:xfrm>
            <a:off x="1524000" y="4043073"/>
            <a:ext cx="9144000" cy="2136053"/>
          </a:xfrm>
        </p:spPr>
        <p:txBody>
          <a:bodyPr>
            <a:normAutofit/>
          </a:bodyPr>
          <a:lstStyle/>
          <a:p>
            <a:r>
              <a:rPr lang="en-US" dirty="0"/>
              <a:t>Sean Bland</a:t>
            </a:r>
          </a:p>
          <a:p>
            <a:r>
              <a:rPr lang="en-US" dirty="0"/>
              <a:t>Assistant Professor </a:t>
            </a:r>
          </a:p>
          <a:p>
            <a:r>
              <a:rPr lang="en-US" dirty="0"/>
              <a:t>Santa Clara University School of Law</a:t>
            </a:r>
          </a:p>
          <a:p>
            <a:r>
              <a:rPr lang="en-US" dirty="0">
                <a:hlinkClick r:id="rId2"/>
              </a:rPr>
              <a:t>sbland@scu.edu</a:t>
            </a:r>
            <a:r>
              <a:rPr lang="en-US" dirty="0"/>
              <a:t> </a:t>
            </a:r>
          </a:p>
        </p:txBody>
      </p:sp>
    </p:spTree>
    <p:extLst>
      <p:ext uri="{BB962C8B-B14F-4D97-AF65-F5344CB8AC3E}">
        <p14:creationId xmlns:p14="http://schemas.microsoft.com/office/powerpoint/2010/main" val="210606035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064EAC7-EAC4-3588-13A2-520579A64BE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9063D24-DC44-E04C-C540-458D819A260E}"/>
              </a:ext>
            </a:extLst>
          </p:cNvPr>
          <p:cNvSpPr>
            <a:spLocks noGrp="1"/>
          </p:cNvSpPr>
          <p:nvPr>
            <p:ph type="title"/>
          </p:nvPr>
        </p:nvSpPr>
        <p:spPr/>
        <p:txBody>
          <a:bodyPr/>
          <a:lstStyle/>
          <a:p>
            <a:r>
              <a:rPr lang="en-US" dirty="0"/>
              <a:t>Funding for LGBTQ Health Research, Care, and Services</a:t>
            </a:r>
          </a:p>
        </p:txBody>
      </p:sp>
      <p:sp>
        <p:nvSpPr>
          <p:cNvPr id="3" name="Content Placeholder 2">
            <a:extLst>
              <a:ext uri="{FF2B5EF4-FFF2-40B4-BE49-F238E27FC236}">
                <a16:creationId xmlns:a16="http://schemas.microsoft.com/office/drawing/2014/main" id="{21EFB341-5E28-4ACF-FC6A-8586D4061D77}"/>
              </a:ext>
            </a:extLst>
          </p:cNvPr>
          <p:cNvSpPr>
            <a:spLocks noGrp="1"/>
          </p:cNvSpPr>
          <p:nvPr>
            <p:ph idx="1"/>
          </p:nvPr>
        </p:nvSpPr>
        <p:spPr>
          <a:xfrm>
            <a:off x="838200" y="1825625"/>
            <a:ext cx="10515600" cy="4667250"/>
          </a:xfrm>
        </p:spPr>
        <p:txBody>
          <a:bodyPr>
            <a:normAutofit lnSpcReduction="10000"/>
          </a:bodyPr>
          <a:lstStyle/>
          <a:p>
            <a:pPr marL="0">
              <a:spcBef>
                <a:spcPts val="0"/>
              </a:spcBef>
            </a:pPr>
            <a:r>
              <a:rPr lang="en-US" dirty="0"/>
              <a:t>The federal government and several states are actively pursuing or have implemented cuts to Medicaid funding and other public funding for LGBTQ health research, care, and services. </a:t>
            </a:r>
          </a:p>
          <a:p>
            <a:pPr marL="457200" lvl="1">
              <a:spcBef>
                <a:spcPts val="0"/>
              </a:spcBef>
            </a:pPr>
            <a:r>
              <a:rPr lang="en-US" dirty="0"/>
              <a:t>The Trump administration has proposed rules to restrict gender-affirming care by cutting federal Medicaid funding. The Department of Health and Human Services (HHS) released regulatory actions aimed at prohibiting Medicaid dollars from covering transition-related care for minors and revoking all Medicare and Medicaid funding from hospitals that provide these services. </a:t>
            </a:r>
          </a:p>
          <a:p>
            <a:pPr marL="457200" lvl="1">
              <a:spcBef>
                <a:spcPts val="0"/>
              </a:spcBef>
            </a:pPr>
            <a:r>
              <a:rPr lang="en-US" dirty="0"/>
              <a:t>Since last year, the Trump administration has terminated 2,300 National Institutes of Health grants and cut $2.5 billion in NIH funding for critical public health research, including research related to LGBTQ health. </a:t>
            </a:r>
          </a:p>
          <a:p>
            <a:pPr marL="457200" lvl="1">
              <a:spcBef>
                <a:spcPts val="0"/>
              </a:spcBef>
            </a:pPr>
            <a:r>
              <a:rPr lang="en-US" dirty="0"/>
              <a:t>Over half of U.S. states have enacted laws or policies that severely restrict access to gender-affirming care and explicitly prohibit the use of public funds—such as Medicaid and state employee health plans—for transgender medical treatments.</a:t>
            </a:r>
          </a:p>
        </p:txBody>
      </p:sp>
    </p:spTree>
    <p:extLst>
      <p:ext uri="{BB962C8B-B14F-4D97-AF65-F5344CB8AC3E}">
        <p14:creationId xmlns:p14="http://schemas.microsoft.com/office/powerpoint/2010/main" val="333722117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A5A1872-E6FA-43C7-AFA9-95FE0174C91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9C35CFE-DDC1-4AC1-3593-28F0A43F8A4A}"/>
              </a:ext>
            </a:extLst>
          </p:cNvPr>
          <p:cNvSpPr>
            <a:spLocks noGrp="1"/>
          </p:cNvSpPr>
          <p:nvPr>
            <p:ph type="title"/>
          </p:nvPr>
        </p:nvSpPr>
        <p:spPr/>
        <p:txBody>
          <a:bodyPr/>
          <a:lstStyle/>
          <a:p>
            <a:r>
              <a:rPr lang="en-US" dirty="0"/>
              <a:t>Organized Abandonment and Health Justice as Critical Frameworks</a:t>
            </a:r>
          </a:p>
        </p:txBody>
      </p:sp>
      <p:sp>
        <p:nvSpPr>
          <p:cNvPr id="3" name="Content Placeholder 2">
            <a:extLst>
              <a:ext uri="{FF2B5EF4-FFF2-40B4-BE49-F238E27FC236}">
                <a16:creationId xmlns:a16="http://schemas.microsoft.com/office/drawing/2014/main" id="{3D9958AF-FACB-5FB0-F41A-AB447A02685C}"/>
              </a:ext>
            </a:extLst>
          </p:cNvPr>
          <p:cNvSpPr>
            <a:spLocks noGrp="1"/>
          </p:cNvSpPr>
          <p:nvPr>
            <p:ph idx="1"/>
          </p:nvPr>
        </p:nvSpPr>
        <p:spPr>
          <a:xfrm>
            <a:off x="838200" y="1825625"/>
            <a:ext cx="10515600" cy="4667250"/>
          </a:xfrm>
        </p:spPr>
        <p:txBody>
          <a:bodyPr>
            <a:normAutofit fontScale="92500" lnSpcReduction="20000"/>
          </a:bodyPr>
          <a:lstStyle/>
          <a:p>
            <a:r>
              <a:rPr lang="en-US" dirty="0"/>
              <a:t>“Organized abandonment” is a framework developed by abolitionist geographer Ruth Wilson Gilmore. It describes how the state and capital deliberately cut individuals and communities loose from resources, social safety nets, and protection, leaving them highly vulnerable to deprivation, imprisonment, or premature death.</a:t>
            </a:r>
          </a:p>
          <a:p>
            <a:pPr lvl="1"/>
            <a:r>
              <a:rPr lang="en-US" dirty="0"/>
              <a:t>LGBTQ people are overrepresented in all aspects of the criminal and juvenile justice systems.</a:t>
            </a:r>
          </a:p>
          <a:p>
            <a:endParaRPr lang="en-US" dirty="0"/>
          </a:p>
          <a:p>
            <a:r>
              <a:rPr lang="en-US" dirty="0">
                <a:latin typeface="Calibri" panose="020F0502020204030204" pitchFamily="34" charset="0"/>
                <a:ea typeface="Calibri" panose="020F0502020204030204" pitchFamily="34" charset="0"/>
                <a:cs typeface="Calibri" panose="020F0502020204030204" pitchFamily="34" charset="0"/>
              </a:rPr>
              <a:t>“Health justice” is a framework for understanding how to better remedy health inequities through recognizing the way they manifest in systems of subordination. This framework focuses on addressing social and structural determinants of health as the root causes health equities. Those determinants include racism, sexism, homophobia, transphobia, poverty, and other forms of subordination as well as the laws, policies, and institutions in which subordination is embedded. </a:t>
            </a:r>
            <a:endParaRPr lang="en-US" dirty="0"/>
          </a:p>
        </p:txBody>
      </p:sp>
    </p:spTree>
    <p:extLst>
      <p:ext uri="{BB962C8B-B14F-4D97-AF65-F5344CB8AC3E}">
        <p14:creationId xmlns:p14="http://schemas.microsoft.com/office/powerpoint/2010/main" val="148309155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F5CAA26-38EC-F223-2378-55F1BC186A3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F6E9E64-5A80-DBE2-A9AE-EF3C85ED34A4}"/>
              </a:ext>
            </a:extLst>
          </p:cNvPr>
          <p:cNvSpPr>
            <a:spLocks noGrp="1"/>
          </p:cNvSpPr>
          <p:nvPr>
            <p:ph type="title"/>
          </p:nvPr>
        </p:nvSpPr>
        <p:spPr/>
        <p:txBody>
          <a:bodyPr/>
          <a:lstStyle/>
          <a:p>
            <a:r>
              <a:rPr lang="en-US" dirty="0"/>
              <a:t>Organized Abandonment and Health Justice as Critical Frameworks</a:t>
            </a:r>
          </a:p>
        </p:txBody>
      </p:sp>
      <p:sp>
        <p:nvSpPr>
          <p:cNvPr id="3" name="Content Placeholder 2">
            <a:extLst>
              <a:ext uri="{FF2B5EF4-FFF2-40B4-BE49-F238E27FC236}">
                <a16:creationId xmlns:a16="http://schemas.microsoft.com/office/drawing/2014/main" id="{4EB54869-B8FD-0056-B590-CBC96567467B}"/>
              </a:ext>
            </a:extLst>
          </p:cNvPr>
          <p:cNvSpPr>
            <a:spLocks noGrp="1"/>
          </p:cNvSpPr>
          <p:nvPr>
            <p:ph idx="1"/>
          </p:nvPr>
        </p:nvSpPr>
        <p:spPr>
          <a:xfrm>
            <a:off x="838200" y="1825625"/>
            <a:ext cx="10515600" cy="4667250"/>
          </a:xfrm>
        </p:spPr>
        <p:txBody>
          <a:bodyPr>
            <a:normAutofit/>
          </a:bodyPr>
          <a:lstStyle/>
          <a:p>
            <a:r>
              <a:rPr lang="en-US" dirty="0"/>
              <a:t>Prioritizing sexual orientation and gender identity in public health law involves implementing non-discrimination policies, enforcing inclusive data collection, and ensuring access to gender-affirming care and funding to address LGBTQ health disparities. </a:t>
            </a:r>
          </a:p>
          <a:p>
            <a:pPr lvl="1"/>
            <a:r>
              <a:rPr lang="en-US" dirty="0"/>
              <a:t>Opportunities for community-led initiatives and mutual aid </a:t>
            </a:r>
          </a:p>
          <a:p>
            <a:pPr lvl="1"/>
            <a:r>
              <a:rPr lang="en-US" dirty="0"/>
              <a:t>Need for greater state and local action</a:t>
            </a:r>
          </a:p>
          <a:p>
            <a:pPr lvl="1"/>
            <a:r>
              <a:rPr lang="en-US" dirty="0"/>
              <a:t>Focus on addressing stigma and building essential resources that reduce reliance on carceral or punitive approaches (e.g., employment, education, housing, and public health)</a:t>
            </a:r>
          </a:p>
        </p:txBody>
      </p:sp>
    </p:spTree>
    <p:extLst>
      <p:ext uri="{BB962C8B-B14F-4D97-AF65-F5344CB8AC3E}">
        <p14:creationId xmlns:p14="http://schemas.microsoft.com/office/powerpoint/2010/main" val="100413088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52FC85-F639-6004-BB0F-903298118CB1}"/>
              </a:ext>
            </a:extLst>
          </p:cNvPr>
          <p:cNvSpPr>
            <a:spLocks noGrp="1"/>
          </p:cNvSpPr>
          <p:nvPr>
            <p:ph type="title"/>
          </p:nvPr>
        </p:nvSpPr>
        <p:spPr>
          <a:xfrm>
            <a:off x="838200" y="178090"/>
            <a:ext cx="10515600" cy="1325563"/>
          </a:xfrm>
        </p:spPr>
        <p:txBody>
          <a:bodyPr/>
          <a:lstStyle/>
          <a:p>
            <a:r>
              <a:rPr lang="en-US" dirty="0"/>
              <a:t>What I work on?</a:t>
            </a:r>
          </a:p>
        </p:txBody>
      </p:sp>
      <p:sp>
        <p:nvSpPr>
          <p:cNvPr id="3" name="Content Placeholder 2">
            <a:extLst>
              <a:ext uri="{FF2B5EF4-FFF2-40B4-BE49-F238E27FC236}">
                <a16:creationId xmlns:a16="http://schemas.microsoft.com/office/drawing/2014/main" id="{FB37AB88-CB6C-22A1-F277-3A60D9B2EECF}"/>
              </a:ext>
            </a:extLst>
          </p:cNvPr>
          <p:cNvSpPr>
            <a:spLocks noGrp="1"/>
          </p:cNvSpPr>
          <p:nvPr>
            <p:ph idx="1"/>
          </p:nvPr>
        </p:nvSpPr>
        <p:spPr>
          <a:xfrm>
            <a:off x="838200" y="1460500"/>
            <a:ext cx="10515600" cy="5397500"/>
          </a:xfrm>
        </p:spPr>
        <p:txBody>
          <a:bodyPr>
            <a:normAutofit/>
          </a:bodyPr>
          <a:lstStyle/>
          <a:p>
            <a:r>
              <a:rPr lang="en-US" sz="2200" dirty="0">
                <a:latin typeface="Calibri" panose="020F0502020204030204" pitchFamily="34" charset="0"/>
                <a:ea typeface="Calibri" panose="020F0502020204030204" pitchFamily="34" charset="0"/>
                <a:cs typeface="Calibri" panose="020F0502020204030204" pitchFamily="34" charset="0"/>
              </a:rPr>
              <a:t>Public health law research, with a focus on infectious diseases, sexual health, and intersection between health and criminal law</a:t>
            </a:r>
          </a:p>
          <a:p>
            <a:r>
              <a:rPr lang="en-US" sz="2200" dirty="0">
                <a:latin typeface="Calibri" panose="020F0502020204030204" pitchFamily="34" charset="0"/>
                <a:ea typeface="Calibri" panose="020F0502020204030204" pitchFamily="34" charset="0"/>
                <a:cs typeface="Calibri" panose="020F0502020204030204" pitchFamily="34" charset="0"/>
              </a:rPr>
              <a:t>My current work deals with legal and social issues impacting the sexual and reproductive health and broader health, safety, and wellbeing of vulnerable populations, including people living with HIV, racial and ethnic minorities, LGBTQ people, people who use drugs, and people who engage in sex work.</a:t>
            </a:r>
            <a:endParaRPr lang="en-US" sz="2000" dirty="0">
              <a:effectLst/>
              <a:latin typeface="Calibri" panose="020F0502020204030204" pitchFamily="34" charset="0"/>
              <a:ea typeface="Calibri" panose="020F0502020204030204" pitchFamily="34" charset="0"/>
              <a:cs typeface="Calibri" panose="020F0502020204030204" pitchFamily="34" charset="0"/>
            </a:endParaRPr>
          </a:p>
          <a:p>
            <a:pPr lvl="1"/>
            <a:endParaRPr lang="en-US" sz="2000" dirty="0">
              <a:effectLst/>
              <a:latin typeface="Calibri" panose="020F0502020204030204" pitchFamily="34" charset="0"/>
              <a:ea typeface="Calibri" panose="020F0502020204030204" pitchFamily="34" charset="0"/>
              <a:cs typeface="Calibri" panose="020F0502020204030204" pitchFamily="34" charset="0"/>
            </a:endParaRPr>
          </a:p>
          <a:p>
            <a:pPr marL="0" indent="0">
              <a:buNone/>
            </a:pPr>
            <a:endParaRPr lang="en-US" sz="1400" dirty="0"/>
          </a:p>
          <a:p>
            <a:endParaRPr lang="en-US" dirty="0"/>
          </a:p>
          <a:p>
            <a:endParaRPr lang="en-US" dirty="0"/>
          </a:p>
        </p:txBody>
      </p:sp>
      <p:sp>
        <p:nvSpPr>
          <p:cNvPr id="4" name="Slide Number Placeholder 3">
            <a:extLst>
              <a:ext uri="{FF2B5EF4-FFF2-40B4-BE49-F238E27FC236}">
                <a16:creationId xmlns:a16="http://schemas.microsoft.com/office/drawing/2014/main" id="{F433E85E-AA90-21FC-896B-A8F7E951FEAF}"/>
              </a:ext>
            </a:extLst>
          </p:cNvPr>
          <p:cNvSpPr>
            <a:spLocks noGrp="1"/>
          </p:cNvSpPr>
          <p:nvPr>
            <p:ph type="sldNum" sz="quarter" idx="12"/>
          </p:nvPr>
        </p:nvSpPr>
        <p:spPr>
          <a:xfrm>
            <a:off x="8610600" y="6356350"/>
            <a:ext cx="2743200" cy="365125"/>
          </a:xfrm>
        </p:spPr>
        <p:txBody>
          <a:bodyPr/>
          <a:lstStyle/>
          <a:p>
            <a:fld id="{DFCAD828-56EA-F644-BF8B-4F99032AB0BB}" type="slidenum">
              <a:rPr lang="en-US" smtClean="0"/>
              <a:t>2</a:t>
            </a:fld>
            <a:endParaRPr lang="en-US" dirty="0"/>
          </a:p>
        </p:txBody>
      </p:sp>
    </p:spTree>
    <p:extLst>
      <p:ext uri="{BB962C8B-B14F-4D97-AF65-F5344CB8AC3E}">
        <p14:creationId xmlns:p14="http://schemas.microsoft.com/office/powerpoint/2010/main" val="379769435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66D74C7-1B13-841A-6CF7-1C82399D0A5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FBC4750-E67C-226A-14FF-E279A6B6FA82}"/>
              </a:ext>
            </a:extLst>
          </p:cNvPr>
          <p:cNvSpPr>
            <a:spLocks noGrp="1"/>
          </p:cNvSpPr>
          <p:nvPr>
            <p:ph type="title"/>
          </p:nvPr>
        </p:nvSpPr>
        <p:spPr/>
        <p:txBody>
          <a:bodyPr/>
          <a:lstStyle/>
          <a:p>
            <a:r>
              <a:rPr lang="en-US" dirty="0"/>
              <a:t>Sexual Orientation, Gender Identity, &amp; Health</a:t>
            </a:r>
          </a:p>
        </p:txBody>
      </p:sp>
      <p:sp>
        <p:nvSpPr>
          <p:cNvPr id="3" name="Content Placeholder 2">
            <a:extLst>
              <a:ext uri="{FF2B5EF4-FFF2-40B4-BE49-F238E27FC236}">
                <a16:creationId xmlns:a16="http://schemas.microsoft.com/office/drawing/2014/main" id="{6715FE70-7C62-E642-CDA0-2457498C6523}"/>
              </a:ext>
            </a:extLst>
          </p:cNvPr>
          <p:cNvSpPr>
            <a:spLocks noGrp="1"/>
          </p:cNvSpPr>
          <p:nvPr>
            <p:ph idx="1"/>
          </p:nvPr>
        </p:nvSpPr>
        <p:spPr>
          <a:xfrm>
            <a:off x="838200" y="1825624"/>
            <a:ext cx="10515600" cy="5032375"/>
          </a:xfrm>
        </p:spPr>
        <p:txBody>
          <a:bodyPr>
            <a:normAutofit/>
          </a:bodyPr>
          <a:lstStyle/>
          <a:p>
            <a:pPr marL="0" marR="0">
              <a:spcBef>
                <a:spcPts val="0"/>
              </a:spcBef>
              <a:spcAft>
                <a:spcPts val="0"/>
              </a:spcAft>
            </a:pPr>
            <a:r>
              <a:rPr lang="en-US" dirty="0">
                <a:solidFill>
                  <a:srgbClr val="1B1B1B"/>
                </a:solidFill>
                <a:effectLst/>
                <a:ea typeface="Times New Roman" panose="02020603050405020304" pitchFamily="18" charset="0"/>
                <a:cs typeface="Calibri" panose="020F0502020204030204" pitchFamily="34" charset="0"/>
              </a:rPr>
              <a:t>More people are LGBTQ and in need of health and other services than ever before.</a:t>
            </a:r>
          </a:p>
          <a:p>
            <a:pPr marL="457200" lvl="1">
              <a:spcBef>
                <a:spcPts val="0"/>
              </a:spcBef>
            </a:pPr>
            <a:r>
              <a:rPr lang="en-US" dirty="0">
                <a:cs typeface="Calibri" panose="020F0502020204030204" pitchFamily="34" charset="0"/>
              </a:rPr>
              <a:t>Using data from the 2020-2021 Behavioral Risk Factor Surveillance System, the Williams Institute estimates that 5.5% of the U.S. adults or 13.9 million adults identify as LGBT.</a:t>
            </a:r>
          </a:p>
          <a:p>
            <a:pPr marL="457200" lvl="1">
              <a:spcBef>
                <a:spcPts val="0"/>
              </a:spcBef>
            </a:pPr>
            <a:r>
              <a:rPr lang="en-US" dirty="0">
                <a:solidFill>
                  <a:srgbClr val="1B1B1B"/>
                </a:solidFill>
                <a:effectLst/>
                <a:ea typeface="Times New Roman" panose="02020603050405020304" pitchFamily="18" charset="0"/>
                <a:cs typeface="Calibri" panose="020F0502020204030204" pitchFamily="34" charset="0"/>
              </a:rPr>
              <a:t>Williams Institute further e</a:t>
            </a:r>
            <a:r>
              <a:rPr lang="en-US" dirty="0">
                <a:solidFill>
                  <a:srgbClr val="1B1B1B"/>
                </a:solidFill>
                <a:ea typeface="Times New Roman" panose="02020603050405020304" pitchFamily="18" charset="0"/>
                <a:cs typeface="Calibri" panose="020F0502020204030204" pitchFamily="34" charset="0"/>
              </a:rPr>
              <a:t>stimates that over 2.8 million U.S. adults (aged 18 and older) and youth (aged 13 to 17) in identify as transgender, or 1.0% of those aged 13 and older.</a:t>
            </a:r>
          </a:p>
          <a:p>
            <a:pPr marL="457200" lvl="1">
              <a:spcBef>
                <a:spcPts val="0"/>
              </a:spcBef>
            </a:pPr>
            <a:r>
              <a:rPr lang="en-US" dirty="0">
                <a:solidFill>
                  <a:srgbClr val="1B1B1B"/>
                </a:solidFill>
                <a:effectLst/>
                <a:ea typeface="Times New Roman" panose="02020603050405020304" pitchFamily="18" charset="0"/>
                <a:cs typeface="Calibri" panose="020F0502020204030204" pitchFamily="34" charset="0"/>
              </a:rPr>
              <a:t>More recently</a:t>
            </a:r>
            <a:r>
              <a:rPr lang="en-US" dirty="0">
                <a:solidFill>
                  <a:srgbClr val="1B1B1B"/>
                </a:solidFill>
                <a:ea typeface="Times New Roman" panose="02020603050405020304" pitchFamily="18" charset="0"/>
                <a:cs typeface="Calibri" panose="020F0502020204030204" pitchFamily="34" charset="0"/>
              </a:rPr>
              <a:t>, Gallop found that 9% of U.S. adults identify as LGBTQ+. </a:t>
            </a:r>
          </a:p>
          <a:p>
            <a:pPr marL="228600" lvl="1" indent="0">
              <a:spcBef>
                <a:spcPts val="0"/>
              </a:spcBef>
              <a:buNone/>
            </a:pPr>
            <a:endParaRPr lang="en-US" dirty="0">
              <a:solidFill>
                <a:srgbClr val="1B1B1B"/>
              </a:solidFill>
              <a:latin typeface="Cambria" panose="02040503050406030204" pitchFamily="18" charset="0"/>
              <a:ea typeface="Times New Roman" panose="02020603050405020304" pitchFamily="18" charset="0"/>
            </a:endParaRPr>
          </a:p>
          <a:p>
            <a:pPr marL="228600" lvl="1" indent="0">
              <a:spcBef>
                <a:spcPts val="0"/>
              </a:spcBef>
              <a:buNone/>
            </a:pPr>
            <a:r>
              <a:rPr lang="en-US" sz="1600" dirty="0">
                <a:solidFill>
                  <a:srgbClr val="1B1B1B"/>
                </a:solidFill>
                <a:latin typeface="Cambria" panose="02040503050406030204" pitchFamily="18" charset="0"/>
                <a:ea typeface="Times New Roman" panose="02020603050405020304" pitchFamily="18" charset="0"/>
              </a:rPr>
              <a:t>Sources: </a:t>
            </a:r>
          </a:p>
          <a:p>
            <a:pPr marL="228600" lvl="1" indent="0">
              <a:spcBef>
                <a:spcPts val="0"/>
              </a:spcBef>
              <a:buNone/>
            </a:pPr>
            <a:r>
              <a:rPr lang="en-US" sz="1600" dirty="0">
                <a:solidFill>
                  <a:srgbClr val="1B1B1B"/>
                </a:solidFill>
                <a:latin typeface="Cambria" panose="02040503050406030204" pitchFamily="18" charset="0"/>
                <a:ea typeface="Times New Roman" panose="02020603050405020304" pitchFamily="18" charset="0"/>
              </a:rPr>
              <a:t>Williams Institute, Adult LGBT Population in the United States, December 2023, </a:t>
            </a:r>
            <a:r>
              <a:rPr lang="en-US" sz="1600" dirty="0">
                <a:solidFill>
                  <a:srgbClr val="1B1B1B"/>
                </a:solidFill>
                <a:latin typeface="Cambria" panose="02040503050406030204" pitchFamily="18" charset="0"/>
                <a:ea typeface="Times New Roman" panose="02020603050405020304" pitchFamily="18" charset="0"/>
                <a:hlinkClick r:id="rId2"/>
              </a:rPr>
              <a:t>https://williamsinstitute.law.ucla.edu/publications/adult-lgbt-pop-us/</a:t>
            </a:r>
            <a:r>
              <a:rPr lang="en-US" sz="1600" dirty="0">
                <a:solidFill>
                  <a:srgbClr val="1B1B1B"/>
                </a:solidFill>
                <a:latin typeface="Cambria" panose="02040503050406030204" pitchFamily="18" charset="0"/>
                <a:ea typeface="Times New Roman" panose="02020603050405020304" pitchFamily="18" charset="0"/>
              </a:rPr>
              <a:t>.</a:t>
            </a:r>
          </a:p>
          <a:p>
            <a:pPr marL="228600" lvl="1" indent="0">
              <a:spcBef>
                <a:spcPts val="0"/>
              </a:spcBef>
              <a:buNone/>
            </a:pPr>
            <a:r>
              <a:rPr lang="en-US" sz="1600" dirty="0">
                <a:solidFill>
                  <a:srgbClr val="1B1B1B"/>
                </a:solidFill>
                <a:latin typeface="Cambria" panose="02040503050406030204" pitchFamily="18" charset="0"/>
                <a:ea typeface="Times New Roman" panose="02020603050405020304" pitchFamily="18" charset="0"/>
              </a:rPr>
              <a:t>Williams Institute, How Many Adults and Youth Identify as Transgender in the United States?, August 2025, </a:t>
            </a:r>
            <a:r>
              <a:rPr lang="en-US" sz="1600" dirty="0">
                <a:solidFill>
                  <a:srgbClr val="1B1B1B"/>
                </a:solidFill>
                <a:latin typeface="Cambria" panose="02040503050406030204" pitchFamily="18" charset="0"/>
                <a:ea typeface="Times New Roman" panose="02020603050405020304" pitchFamily="18" charset="0"/>
                <a:hlinkClick r:id="rId3"/>
              </a:rPr>
              <a:t>https://williamsinstitute.law.ucla.edu/publications/trans-adults-united-states/</a:t>
            </a:r>
            <a:r>
              <a:rPr lang="en-US" sz="1600" dirty="0">
                <a:solidFill>
                  <a:srgbClr val="1B1B1B"/>
                </a:solidFill>
                <a:latin typeface="Cambria" panose="02040503050406030204" pitchFamily="18" charset="0"/>
                <a:ea typeface="Times New Roman" panose="02020603050405020304" pitchFamily="18" charset="0"/>
              </a:rPr>
              <a:t>. </a:t>
            </a:r>
          </a:p>
          <a:p>
            <a:pPr marL="228600" lvl="1" indent="0">
              <a:spcBef>
                <a:spcPts val="0"/>
              </a:spcBef>
              <a:buNone/>
            </a:pPr>
            <a:r>
              <a:rPr lang="en-US" sz="1600" dirty="0" err="1">
                <a:solidFill>
                  <a:srgbClr val="1B1B1B"/>
                </a:solidFill>
                <a:latin typeface="Cambria" panose="02040503050406030204" pitchFamily="18" charset="0"/>
                <a:ea typeface="Times New Roman" panose="02020603050405020304" pitchFamily="18" charset="0"/>
              </a:rPr>
              <a:t>Gallap</a:t>
            </a:r>
            <a:r>
              <a:rPr lang="en-US" sz="1600" dirty="0">
                <a:solidFill>
                  <a:srgbClr val="1B1B1B"/>
                </a:solidFill>
                <a:latin typeface="Cambria" panose="02040503050406030204" pitchFamily="18" charset="0"/>
                <a:ea typeface="Times New Roman" panose="02020603050405020304" pitchFamily="18" charset="0"/>
              </a:rPr>
              <a:t>, What Percentage of Americans Are LGBTQ+?, June 1, 2026, </a:t>
            </a:r>
            <a:r>
              <a:rPr lang="en-US" sz="1600" dirty="0">
                <a:solidFill>
                  <a:srgbClr val="1B1B1B"/>
                </a:solidFill>
                <a:latin typeface="Cambria" panose="02040503050406030204" pitchFamily="18" charset="0"/>
                <a:ea typeface="Times New Roman" panose="02020603050405020304" pitchFamily="18" charset="0"/>
                <a:hlinkClick r:id="rId4"/>
              </a:rPr>
              <a:t>https://news.gallup.com/poll/332522/percentage-americans-lgbt.aspx</a:t>
            </a:r>
            <a:r>
              <a:rPr lang="en-US" sz="1600" dirty="0">
                <a:solidFill>
                  <a:srgbClr val="1B1B1B"/>
                </a:solidFill>
                <a:latin typeface="Cambria" panose="02040503050406030204" pitchFamily="18" charset="0"/>
                <a:ea typeface="Times New Roman" panose="02020603050405020304" pitchFamily="18" charset="0"/>
              </a:rPr>
              <a:t>. </a:t>
            </a:r>
            <a:endParaRPr lang="en-US" sz="1600" dirty="0">
              <a:solidFill>
                <a:srgbClr val="1B1B1B"/>
              </a:solidFill>
              <a:effectLst/>
              <a:latin typeface="Cambria" panose="02040503050406030204" pitchFamily="18" charset="0"/>
              <a:ea typeface="Times New Roman" panose="02020603050405020304" pitchFamily="18" charset="0"/>
            </a:endParaRPr>
          </a:p>
        </p:txBody>
      </p:sp>
    </p:spTree>
    <p:extLst>
      <p:ext uri="{BB962C8B-B14F-4D97-AF65-F5344CB8AC3E}">
        <p14:creationId xmlns:p14="http://schemas.microsoft.com/office/powerpoint/2010/main" val="345110907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5EA2319-A4D2-A155-8244-7468BC9F465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2D92BB2-060D-C18A-5C3F-61A9F8A326F1}"/>
              </a:ext>
            </a:extLst>
          </p:cNvPr>
          <p:cNvSpPr>
            <a:spLocks noGrp="1"/>
          </p:cNvSpPr>
          <p:nvPr>
            <p:ph type="title"/>
          </p:nvPr>
        </p:nvSpPr>
        <p:spPr/>
        <p:txBody>
          <a:bodyPr/>
          <a:lstStyle/>
          <a:p>
            <a:r>
              <a:rPr lang="en-US" dirty="0"/>
              <a:t>Sexual Orientation, Gender Identity, &amp; Health</a:t>
            </a:r>
          </a:p>
        </p:txBody>
      </p:sp>
      <p:sp>
        <p:nvSpPr>
          <p:cNvPr id="3" name="Content Placeholder 2">
            <a:extLst>
              <a:ext uri="{FF2B5EF4-FFF2-40B4-BE49-F238E27FC236}">
                <a16:creationId xmlns:a16="http://schemas.microsoft.com/office/drawing/2014/main" id="{D1F8AB6A-3172-4CF9-1FE0-4654956CCD32}"/>
              </a:ext>
            </a:extLst>
          </p:cNvPr>
          <p:cNvSpPr>
            <a:spLocks noGrp="1"/>
          </p:cNvSpPr>
          <p:nvPr>
            <p:ph idx="1"/>
          </p:nvPr>
        </p:nvSpPr>
        <p:spPr>
          <a:xfrm>
            <a:off x="838200" y="1825624"/>
            <a:ext cx="10515600" cy="5032375"/>
          </a:xfrm>
        </p:spPr>
        <p:txBody>
          <a:bodyPr>
            <a:normAutofit lnSpcReduction="10000"/>
          </a:bodyPr>
          <a:lstStyle/>
          <a:p>
            <a:r>
              <a:rPr lang="en-US" dirty="0"/>
              <a:t>Compared to their heterosexual and cisgender counterparts, LGBTQ populations experience extensive health disparities, including higher rates of physical health conditions (cardiovascular disease, certain cancers), poor mental health (depression, anxiety, suicidality), and substance use disorders. </a:t>
            </a:r>
          </a:p>
          <a:p>
            <a:pPr lvl="1"/>
            <a:r>
              <a:rPr lang="en-US" dirty="0"/>
              <a:t>Gay and bisexual men and transgender women are disproportionately affected by HIV and other STIs. </a:t>
            </a:r>
          </a:p>
          <a:p>
            <a:pPr lvl="1"/>
            <a:r>
              <a:rPr lang="en-US" dirty="0"/>
              <a:t>Older LGBTQ people are at higher risk for social isolation and lack of caregiving support. </a:t>
            </a:r>
          </a:p>
          <a:p>
            <a:r>
              <a:rPr lang="en-US" dirty="0">
                <a:solidFill>
                  <a:srgbClr val="1B1B1B"/>
                </a:solidFill>
                <a:ea typeface="Times New Roman" panose="02020603050405020304" pitchFamily="18" charset="0"/>
              </a:rPr>
              <a:t>Economic insecurity, barriers to health care (lack of coverage, lack of knowledgeable providers, etc.), stigma and discrimination, and other social and structural factors continue to create conditions that facilitate health disparities related to sexual orientation and gender identity. </a:t>
            </a:r>
            <a:endParaRPr lang="en-US" dirty="0"/>
          </a:p>
          <a:p>
            <a:endParaRPr lang="en-US" dirty="0"/>
          </a:p>
          <a:p>
            <a:pPr lvl="1"/>
            <a:endParaRPr lang="en-US" dirty="0"/>
          </a:p>
        </p:txBody>
      </p:sp>
    </p:spTree>
    <p:extLst>
      <p:ext uri="{BB962C8B-B14F-4D97-AF65-F5344CB8AC3E}">
        <p14:creationId xmlns:p14="http://schemas.microsoft.com/office/powerpoint/2010/main" val="297761571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309A26E-464D-8BC9-A799-9DF774C1D32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F6FDE37-6395-F357-1353-ACCFF8DF7A9B}"/>
              </a:ext>
            </a:extLst>
          </p:cNvPr>
          <p:cNvSpPr>
            <a:spLocks noGrp="1"/>
          </p:cNvSpPr>
          <p:nvPr>
            <p:ph type="title"/>
          </p:nvPr>
        </p:nvSpPr>
        <p:spPr/>
        <p:txBody>
          <a:bodyPr/>
          <a:lstStyle/>
          <a:p>
            <a:r>
              <a:rPr lang="en-US" dirty="0"/>
              <a:t>Laws and Policies Impact LGBTQ Health</a:t>
            </a:r>
          </a:p>
        </p:txBody>
      </p:sp>
      <p:sp>
        <p:nvSpPr>
          <p:cNvPr id="3" name="Content Placeholder 2">
            <a:extLst>
              <a:ext uri="{FF2B5EF4-FFF2-40B4-BE49-F238E27FC236}">
                <a16:creationId xmlns:a16="http://schemas.microsoft.com/office/drawing/2014/main" id="{C354E5D6-413B-175C-6A98-9D2C8927AE57}"/>
              </a:ext>
            </a:extLst>
          </p:cNvPr>
          <p:cNvSpPr>
            <a:spLocks noGrp="1"/>
          </p:cNvSpPr>
          <p:nvPr>
            <p:ph idx="1"/>
          </p:nvPr>
        </p:nvSpPr>
        <p:spPr>
          <a:xfrm>
            <a:off x="838200" y="1825625"/>
            <a:ext cx="10515600" cy="4667250"/>
          </a:xfrm>
        </p:spPr>
        <p:txBody>
          <a:bodyPr/>
          <a:lstStyle/>
          <a:p>
            <a:pPr marL="0" marR="0">
              <a:spcBef>
                <a:spcPts val="0"/>
              </a:spcBef>
              <a:spcAft>
                <a:spcPts val="0"/>
              </a:spcAft>
            </a:pPr>
            <a:r>
              <a:rPr lang="en-US" dirty="0"/>
              <a:t>This presentation explores recent legal and policy developments regarding sexual orientation and gender identity that impact public health</a:t>
            </a:r>
          </a:p>
          <a:p>
            <a:pPr marL="457200" lvl="1">
              <a:spcBef>
                <a:spcPts val="0"/>
              </a:spcBef>
            </a:pPr>
            <a:r>
              <a:rPr lang="en-US" i="1" dirty="0"/>
              <a:t>United States v. </a:t>
            </a:r>
            <a:r>
              <a:rPr lang="en-US" i="1" dirty="0" err="1"/>
              <a:t>Skrmetti</a:t>
            </a:r>
            <a:r>
              <a:rPr lang="en-US" i="1" dirty="0"/>
              <a:t> </a:t>
            </a:r>
          </a:p>
          <a:p>
            <a:pPr marL="457200" lvl="1">
              <a:spcBef>
                <a:spcPts val="0"/>
              </a:spcBef>
            </a:pPr>
            <a:r>
              <a:rPr lang="en-US" dirty="0"/>
              <a:t>Suppression of sexual orientation and gender identity (SOGI) data collection</a:t>
            </a:r>
          </a:p>
          <a:p>
            <a:pPr marL="457200" lvl="1">
              <a:spcBef>
                <a:spcPts val="0"/>
              </a:spcBef>
            </a:pPr>
            <a:r>
              <a:rPr lang="en-US" dirty="0"/>
              <a:t>Funding for LGBTQ health research, care, and services </a:t>
            </a:r>
          </a:p>
        </p:txBody>
      </p:sp>
    </p:spTree>
    <p:extLst>
      <p:ext uri="{BB962C8B-B14F-4D97-AF65-F5344CB8AC3E}">
        <p14:creationId xmlns:p14="http://schemas.microsoft.com/office/powerpoint/2010/main" val="27416130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DAB5021-700F-255B-711F-7C4724F0565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C030CEB-B52A-2198-774C-C0513154AD3C}"/>
              </a:ext>
            </a:extLst>
          </p:cNvPr>
          <p:cNvSpPr>
            <a:spLocks noGrp="1"/>
          </p:cNvSpPr>
          <p:nvPr>
            <p:ph type="title"/>
          </p:nvPr>
        </p:nvSpPr>
        <p:spPr/>
        <p:txBody>
          <a:bodyPr/>
          <a:lstStyle/>
          <a:p>
            <a:r>
              <a:rPr lang="en-US" dirty="0"/>
              <a:t>United States v. </a:t>
            </a:r>
            <a:r>
              <a:rPr lang="en-US" dirty="0" err="1"/>
              <a:t>Skrmetti</a:t>
            </a:r>
            <a:endParaRPr lang="en-US" dirty="0"/>
          </a:p>
        </p:txBody>
      </p:sp>
      <p:sp>
        <p:nvSpPr>
          <p:cNvPr id="3" name="Content Placeholder 2">
            <a:extLst>
              <a:ext uri="{FF2B5EF4-FFF2-40B4-BE49-F238E27FC236}">
                <a16:creationId xmlns:a16="http://schemas.microsoft.com/office/drawing/2014/main" id="{A9B525EC-C38F-C1D8-9F3A-53D9AA1EE87D}"/>
              </a:ext>
            </a:extLst>
          </p:cNvPr>
          <p:cNvSpPr>
            <a:spLocks noGrp="1"/>
          </p:cNvSpPr>
          <p:nvPr>
            <p:ph idx="1"/>
          </p:nvPr>
        </p:nvSpPr>
        <p:spPr>
          <a:xfrm>
            <a:off x="838200" y="1825625"/>
            <a:ext cx="10515600" cy="4667250"/>
          </a:xfrm>
        </p:spPr>
        <p:txBody>
          <a:bodyPr>
            <a:normAutofit fontScale="85000" lnSpcReduction="10000"/>
          </a:bodyPr>
          <a:lstStyle/>
          <a:p>
            <a:pPr lvl="0"/>
            <a:r>
              <a:rPr lang="en-US" dirty="0"/>
              <a:t>This 2025 case upheld Tennessee’s ban on gender-affirming care for minors, despite this case being consistently linked to improved mental health outcomes</a:t>
            </a:r>
          </a:p>
          <a:p>
            <a:pPr lvl="1"/>
            <a:r>
              <a:rPr lang="en-US" dirty="0"/>
              <a:t>The United States Supreme Court that the Tennessee law banning puberty blockers, hormone therapy, and other care for the treatment of gender dysphoria in minors did not violate the Equal Protection Clause of the U.S. Constitution.</a:t>
            </a:r>
          </a:p>
          <a:p>
            <a:pPr lvl="1"/>
            <a:r>
              <a:rPr lang="en-US" dirty="0"/>
              <a:t>While the Court declined to address whether Bostock’s reasoning reaches beyond the Title VII context, it distinguished this case from </a:t>
            </a:r>
            <a:r>
              <a:rPr lang="en-US" i="1" dirty="0"/>
              <a:t>Bostock</a:t>
            </a:r>
            <a:r>
              <a:rPr lang="en-US" dirty="0"/>
              <a:t> (a 2020 case holding that an employer who fires an employee for being gay or transgender violates Title VII’s prohibition on discharging an individual because of their sex) by reasoning that the Tennessee law did not constitute sex-based discrimination, but rather the law discriminated against medical diagnoses. As such, the law was not subject to heightened scrutiny. </a:t>
            </a:r>
          </a:p>
          <a:p>
            <a:pPr lvl="2"/>
            <a:r>
              <a:rPr lang="en-US" dirty="0"/>
              <a:t>According to the Court, medical categories rather than sex were the but-for cause of any discrimination in </a:t>
            </a:r>
            <a:r>
              <a:rPr lang="en-US" i="1" dirty="0" err="1"/>
              <a:t>Skrmetti</a:t>
            </a:r>
            <a:r>
              <a:rPr lang="en-US" dirty="0"/>
              <a:t>. </a:t>
            </a:r>
          </a:p>
          <a:p>
            <a:pPr lvl="2"/>
            <a:r>
              <a:rPr lang="en-US" dirty="0"/>
              <a:t>“If a transgender boy seeks testosterone to treat gender dysphoria, [the Tennessee law] prevents a healthcare provider from administering it to him. If his biological sex were changed from female to male, [the Tennessee law] would still not permit him the hormones he seeks because he would lack a qualifying diagnosis. The transgender boy could receive testosterone only if he had a permissible diagnosis (like a congenital defect).”</a:t>
            </a:r>
          </a:p>
          <a:p>
            <a:pPr marL="0" marR="0">
              <a:spcBef>
                <a:spcPts val="0"/>
              </a:spcBef>
              <a:spcAft>
                <a:spcPts val="0"/>
              </a:spcAft>
            </a:pPr>
            <a:endParaRPr lang="en-US" dirty="0"/>
          </a:p>
        </p:txBody>
      </p:sp>
    </p:spTree>
    <p:extLst>
      <p:ext uri="{BB962C8B-B14F-4D97-AF65-F5344CB8AC3E}">
        <p14:creationId xmlns:p14="http://schemas.microsoft.com/office/powerpoint/2010/main" val="196921491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23D3812-022C-B154-BCF1-EB41A48D37B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85B919A-CA97-491F-1614-828A59D5CE25}"/>
              </a:ext>
            </a:extLst>
          </p:cNvPr>
          <p:cNvSpPr>
            <a:spLocks noGrp="1"/>
          </p:cNvSpPr>
          <p:nvPr>
            <p:ph type="title"/>
          </p:nvPr>
        </p:nvSpPr>
        <p:spPr/>
        <p:txBody>
          <a:bodyPr/>
          <a:lstStyle/>
          <a:p>
            <a:r>
              <a:rPr lang="en-US" dirty="0"/>
              <a:t>United States v. </a:t>
            </a:r>
            <a:r>
              <a:rPr lang="en-US" dirty="0" err="1"/>
              <a:t>Skrmetti</a:t>
            </a:r>
            <a:endParaRPr lang="en-US" dirty="0"/>
          </a:p>
        </p:txBody>
      </p:sp>
      <p:sp>
        <p:nvSpPr>
          <p:cNvPr id="3" name="Content Placeholder 2">
            <a:extLst>
              <a:ext uri="{FF2B5EF4-FFF2-40B4-BE49-F238E27FC236}">
                <a16:creationId xmlns:a16="http://schemas.microsoft.com/office/drawing/2014/main" id="{38441672-A936-6D6E-975B-2264FD47F41C}"/>
              </a:ext>
            </a:extLst>
          </p:cNvPr>
          <p:cNvSpPr>
            <a:spLocks noGrp="1"/>
          </p:cNvSpPr>
          <p:nvPr>
            <p:ph idx="1"/>
          </p:nvPr>
        </p:nvSpPr>
        <p:spPr>
          <a:xfrm>
            <a:off x="838200" y="1825624"/>
            <a:ext cx="10515600" cy="4867275"/>
          </a:xfrm>
        </p:spPr>
        <p:txBody>
          <a:bodyPr>
            <a:normAutofit fontScale="92500" lnSpcReduction="20000"/>
          </a:bodyPr>
          <a:lstStyle/>
          <a:p>
            <a:pPr marL="0">
              <a:spcBef>
                <a:spcPts val="0"/>
              </a:spcBef>
            </a:pPr>
            <a:r>
              <a:rPr lang="en-US" dirty="0"/>
              <a:t>The immediate impact of the case is that the Tennessee law and similar laws in 26 other states can be enforced, preventing access to medically necessary and life-saving care to over 350,000 transgender and gender-diverse youth. </a:t>
            </a:r>
          </a:p>
          <a:p>
            <a:pPr marL="0" marR="0">
              <a:spcBef>
                <a:spcPts val="0"/>
              </a:spcBef>
              <a:spcAft>
                <a:spcPts val="0"/>
              </a:spcAft>
            </a:pPr>
            <a:r>
              <a:rPr lang="en-US" dirty="0"/>
              <a:t>However, the public health implications are likely to be more wide-ranging, with the logic of </a:t>
            </a:r>
            <a:r>
              <a:rPr lang="en-US" i="1" dirty="0" err="1"/>
              <a:t>Skrmetti</a:t>
            </a:r>
            <a:r>
              <a:rPr lang="en-US" i="1" dirty="0"/>
              <a:t> </a:t>
            </a:r>
            <a:r>
              <a:rPr lang="en-US" dirty="0"/>
              <a:t>being invoked in other contexts from health to employment, education, and insurance. </a:t>
            </a:r>
          </a:p>
          <a:p>
            <a:pPr marL="457200" lvl="1">
              <a:spcBef>
                <a:spcPts val="0"/>
              </a:spcBef>
            </a:pPr>
            <a:r>
              <a:rPr lang="en-US" dirty="0"/>
              <a:t>The Eleventh Circuit in </a:t>
            </a:r>
            <a:r>
              <a:rPr lang="en-US" i="1" dirty="0"/>
              <a:t>Lange v. Houston County </a:t>
            </a:r>
            <a:r>
              <a:rPr lang="en-US" dirty="0"/>
              <a:t>holding an employer-sponsored health plan that covers mastectomies for cancer but excludes them for gender dysphoria. Relying on </a:t>
            </a:r>
            <a:r>
              <a:rPr lang="en-US" i="1" dirty="0" err="1"/>
              <a:t>Skrmetti</a:t>
            </a:r>
            <a:r>
              <a:rPr lang="en-US" dirty="0"/>
              <a:t>, the majority of the court found no discrimination under Title VII because the exclusion classified individuals by medical indication of gender dysphoria rather than by sex. </a:t>
            </a:r>
          </a:p>
          <a:p>
            <a:pPr marL="457200" lvl="1">
              <a:spcBef>
                <a:spcPts val="0"/>
              </a:spcBef>
            </a:pPr>
            <a:r>
              <a:rPr lang="en-US" dirty="0"/>
              <a:t>Also, after the </a:t>
            </a:r>
            <a:r>
              <a:rPr lang="en-US" i="1" dirty="0" err="1"/>
              <a:t>Skrmetti</a:t>
            </a:r>
            <a:r>
              <a:rPr lang="en-US" dirty="0"/>
              <a:t> decision, the Supreme Court vacated the Fourth Circuit’s decision in </a:t>
            </a:r>
            <a:r>
              <a:rPr lang="en-US" i="1" dirty="0"/>
              <a:t>Anderson v. Crouch</a:t>
            </a:r>
            <a:r>
              <a:rPr lang="en-US" dirty="0"/>
              <a:t>, which found West Virginia’s exclusion of gender-affirming medical care for transgender adults under the state’s Medicaid program to be unlawful. The case was then remanded. </a:t>
            </a:r>
          </a:p>
          <a:p>
            <a:pPr marL="457200" lvl="1">
              <a:spcBef>
                <a:spcPts val="0"/>
              </a:spcBef>
            </a:pPr>
            <a:r>
              <a:rPr lang="en-US" dirty="0"/>
              <a:t>The U.S. Department of Education has relied on </a:t>
            </a:r>
            <a:r>
              <a:rPr lang="en-US" i="1" dirty="0" err="1"/>
              <a:t>Skrmetti</a:t>
            </a:r>
            <a:r>
              <a:rPr lang="en-US" dirty="0"/>
              <a:t> to justify policies that exclude transgender students from sports teams and sex-segregated facilities aligning with their gender identity. </a:t>
            </a:r>
          </a:p>
        </p:txBody>
      </p:sp>
    </p:spTree>
    <p:extLst>
      <p:ext uri="{BB962C8B-B14F-4D97-AF65-F5344CB8AC3E}">
        <p14:creationId xmlns:p14="http://schemas.microsoft.com/office/powerpoint/2010/main" val="342155485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46176AF-85D7-1C65-FEA2-A3142DC4EC4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E21A8F5-B0FB-5755-6839-31AC7299B4BE}"/>
              </a:ext>
            </a:extLst>
          </p:cNvPr>
          <p:cNvSpPr>
            <a:spLocks noGrp="1"/>
          </p:cNvSpPr>
          <p:nvPr>
            <p:ph type="title"/>
          </p:nvPr>
        </p:nvSpPr>
        <p:spPr/>
        <p:txBody>
          <a:bodyPr/>
          <a:lstStyle/>
          <a:p>
            <a:r>
              <a:rPr lang="en-US" dirty="0"/>
              <a:t>United States v. </a:t>
            </a:r>
            <a:r>
              <a:rPr lang="en-US" dirty="0" err="1"/>
              <a:t>Skrmetti</a:t>
            </a:r>
            <a:endParaRPr lang="en-US" dirty="0"/>
          </a:p>
        </p:txBody>
      </p:sp>
      <p:sp>
        <p:nvSpPr>
          <p:cNvPr id="3" name="Content Placeholder 2">
            <a:extLst>
              <a:ext uri="{FF2B5EF4-FFF2-40B4-BE49-F238E27FC236}">
                <a16:creationId xmlns:a16="http://schemas.microsoft.com/office/drawing/2014/main" id="{A5C02A37-6210-723C-943B-E65646F467E7}"/>
              </a:ext>
            </a:extLst>
          </p:cNvPr>
          <p:cNvSpPr>
            <a:spLocks noGrp="1"/>
          </p:cNvSpPr>
          <p:nvPr>
            <p:ph idx="1"/>
          </p:nvPr>
        </p:nvSpPr>
        <p:spPr>
          <a:xfrm>
            <a:off x="838200" y="1825624"/>
            <a:ext cx="10515600" cy="4867275"/>
          </a:xfrm>
        </p:spPr>
        <p:txBody>
          <a:bodyPr>
            <a:normAutofit/>
          </a:bodyPr>
          <a:lstStyle/>
          <a:p>
            <a:pPr marL="0">
              <a:spcBef>
                <a:spcPts val="0"/>
              </a:spcBef>
            </a:pPr>
            <a:r>
              <a:rPr lang="en-US" dirty="0"/>
              <a:t>When characterizing laws and policies as applying only to medical diagnoses of gender dysphoria, there can still be discrimination based on sex because it is not possible to reference gender dysphoria without referencing sex. </a:t>
            </a:r>
          </a:p>
          <a:p>
            <a:pPr marL="0">
              <a:spcBef>
                <a:spcPts val="0"/>
              </a:spcBef>
            </a:pPr>
            <a:r>
              <a:rPr lang="en-US" dirty="0"/>
              <a:t>However, the logic of </a:t>
            </a:r>
            <a:r>
              <a:rPr lang="en-US" i="1" dirty="0" err="1"/>
              <a:t>Skrmetti</a:t>
            </a:r>
            <a:r>
              <a:rPr lang="en-US" i="1" dirty="0"/>
              <a:t> </a:t>
            </a:r>
            <a:r>
              <a:rPr lang="en-US" dirty="0"/>
              <a:t>in impacting Title VII, Title IX, and the broader legal landscape creates a barrier to addressing the social determinants of health for LGBTQ people. </a:t>
            </a:r>
          </a:p>
        </p:txBody>
      </p:sp>
    </p:spTree>
    <p:extLst>
      <p:ext uri="{BB962C8B-B14F-4D97-AF65-F5344CB8AC3E}">
        <p14:creationId xmlns:p14="http://schemas.microsoft.com/office/powerpoint/2010/main" val="274546278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00A5DA9-5C8A-3937-264B-2730C168095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30C691F-6B4E-2DE5-08A0-3F6EAE7756B2}"/>
              </a:ext>
            </a:extLst>
          </p:cNvPr>
          <p:cNvSpPr>
            <a:spLocks noGrp="1"/>
          </p:cNvSpPr>
          <p:nvPr>
            <p:ph type="title"/>
          </p:nvPr>
        </p:nvSpPr>
        <p:spPr/>
        <p:txBody>
          <a:bodyPr/>
          <a:lstStyle/>
          <a:p>
            <a:r>
              <a:rPr lang="en-US" dirty="0"/>
              <a:t>Suppression of SOGI Data Collection</a:t>
            </a:r>
          </a:p>
        </p:txBody>
      </p:sp>
      <p:sp>
        <p:nvSpPr>
          <p:cNvPr id="3" name="Content Placeholder 2">
            <a:extLst>
              <a:ext uri="{FF2B5EF4-FFF2-40B4-BE49-F238E27FC236}">
                <a16:creationId xmlns:a16="http://schemas.microsoft.com/office/drawing/2014/main" id="{1364163A-9F92-6562-1E2A-1443FDC066F9}"/>
              </a:ext>
            </a:extLst>
          </p:cNvPr>
          <p:cNvSpPr>
            <a:spLocks noGrp="1"/>
          </p:cNvSpPr>
          <p:nvPr>
            <p:ph idx="1"/>
          </p:nvPr>
        </p:nvSpPr>
        <p:spPr>
          <a:xfrm>
            <a:off x="838200" y="1825625"/>
            <a:ext cx="10515600" cy="4667250"/>
          </a:xfrm>
        </p:spPr>
        <p:txBody>
          <a:bodyPr>
            <a:normAutofit fontScale="92500" lnSpcReduction="10000"/>
          </a:bodyPr>
          <a:lstStyle/>
          <a:p>
            <a:pPr marL="0">
              <a:spcBef>
                <a:spcPts val="0"/>
              </a:spcBef>
            </a:pPr>
            <a:r>
              <a:rPr lang="en-US" dirty="0"/>
              <a:t>The absence and active suppression of SOGI data collection also have several downstream effects. </a:t>
            </a:r>
          </a:p>
          <a:p>
            <a:pPr marL="0">
              <a:spcBef>
                <a:spcPts val="0"/>
              </a:spcBef>
            </a:pPr>
            <a:r>
              <a:rPr lang="en-US" dirty="0"/>
              <a:t>The Trump administration’s January 2025 Executive Order (EO) 14168 on “gender ideology” required federal agencies to “remove all statements, policies, regulations, forms, communications, or other internal and external messages that promote or otherwise inculcate gender ideology.” </a:t>
            </a:r>
          </a:p>
          <a:p>
            <a:pPr marL="0">
              <a:spcBef>
                <a:spcPts val="0"/>
              </a:spcBef>
            </a:pPr>
            <a:r>
              <a:rPr lang="en-US" dirty="0"/>
              <a:t>Federal agencies responsible for administering the National Health Interview Survey (NHIS), the Medicare Current Beneficiary Survey (MCBS), and the National Crime Victimization Survey (NCVS) have since removed survey questions asking about respondent’s gender identity. </a:t>
            </a:r>
          </a:p>
          <a:p>
            <a:pPr marL="0">
              <a:spcBef>
                <a:spcPts val="0"/>
              </a:spcBef>
            </a:pPr>
            <a:r>
              <a:rPr lang="en-US" dirty="0"/>
              <a:t>Without this data, it is hard to demonstrate health-harming discrimination, and public health responses are weakened from the inability to track health disparities, allocate resources, and design targeted interventions. </a:t>
            </a:r>
          </a:p>
        </p:txBody>
      </p:sp>
    </p:spTree>
    <p:extLst>
      <p:ext uri="{BB962C8B-B14F-4D97-AF65-F5344CB8AC3E}">
        <p14:creationId xmlns:p14="http://schemas.microsoft.com/office/powerpoint/2010/main" val="302347839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491</TotalTime>
  <Words>1594</Words>
  <Application>Microsoft Macintosh PowerPoint</Application>
  <PresentationFormat>Widescreen</PresentationFormat>
  <Paragraphs>66</Paragraphs>
  <Slides>12</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12</vt:i4>
      </vt:variant>
    </vt:vector>
  </HeadingPairs>
  <TitlesOfParts>
    <vt:vector size="18" baseType="lpstr">
      <vt:lpstr>Arial</vt:lpstr>
      <vt:lpstr>Calibri</vt:lpstr>
      <vt:lpstr>Calibri Light</vt:lpstr>
      <vt:lpstr>Cambria</vt:lpstr>
      <vt:lpstr>Times New Roman</vt:lpstr>
      <vt:lpstr>Office Theme</vt:lpstr>
      <vt:lpstr>   Prioritizing Sexual Orientation and Gender Identity in Public Health Law</vt:lpstr>
      <vt:lpstr>What I work on?</vt:lpstr>
      <vt:lpstr>Sexual Orientation, Gender Identity, &amp; Health</vt:lpstr>
      <vt:lpstr>Sexual Orientation, Gender Identity, &amp; Health</vt:lpstr>
      <vt:lpstr>Laws and Policies Impact LGBTQ Health</vt:lpstr>
      <vt:lpstr>United States v. Skrmetti</vt:lpstr>
      <vt:lpstr>United States v. Skrmetti</vt:lpstr>
      <vt:lpstr>United States v. Skrmetti</vt:lpstr>
      <vt:lpstr>Suppression of SOGI Data Collection</vt:lpstr>
      <vt:lpstr>Funding for LGBTQ Health Research, Care, and Services</vt:lpstr>
      <vt:lpstr>Organized Abandonment and Health Justice as Critical Frameworks</vt:lpstr>
      <vt:lpstr>Organized Abandonment and Health Justice as Critical Frameworks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Sexual Health Rights:  HIV, STIs, and the Law under Threat </dc:title>
  <dc:creator>Sean Bland</dc:creator>
  <cp:lastModifiedBy>Sean Bland</cp:lastModifiedBy>
  <cp:revision>25</cp:revision>
  <dcterms:created xsi:type="dcterms:W3CDTF">2025-06-06T12:38:01Z</dcterms:created>
  <dcterms:modified xsi:type="dcterms:W3CDTF">2026-06-03T18:56:19Z</dcterms:modified>
</cp:coreProperties>
</file>